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modernComment_129_1A00B83.xml" ContentType="application/vnd.ms-powerpoint.comments+xml"/>
  <Override PartName="/ppt/notesSlides/notesSlide10.xml" ContentType="application/vnd.openxmlformats-officedocument.presentationml.notesSlide+xml"/>
  <Override PartName="/ppt/comments/modernComment_11C_47D9B79B.xml" ContentType="application/vnd.ms-powerpoint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6" r:id="rId4"/>
    <p:sldId id="287" r:id="rId5"/>
    <p:sldId id="295" r:id="rId6"/>
    <p:sldId id="260" r:id="rId7"/>
    <p:sldId id="267" r:id="rId8"/>
    <p:sldId id="293" r:id="rId9"/>
    <p:sldId id="278" r:id="rId10"/>
    <p:sldId id="294" r:id="rId11"/>
    <p:sldId id="296" r:id="rId12"/>
    <p:sldId id="297" r:id="rId13"/>
    <p:sldId id="284" r:id="rId14"/>
    <p:sldId id="302" r:id="rId15"/>
    <p:sldId id="301" r:id="rId16"/>
    <p:sldId id="262" r:id="rId17"/>
    <p:sldId id="265" r:id="rId18"/>
    <p:sldId id="280" r:id="rId19"/>
    <p:sldId id="26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C7839B-4A78-8FBB-2D44-AB2B8411C6B8}" name="Yang, Wentao" initials="YW" userId="S::wentaoy2@illinois.edu::07a08c69-4759-447b-9ae7-89325daff4b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EA6"/>
    <a:srgbClr val="E661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C9A70-8ED3-6C47-8CB5-AC684FEFD1C0}" v="4939" dt="2023-06-19T20:17:16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41"/>
    <p:restoredTop sz="94829"/>
  </p:normalViewPr>
  <p:slideViewPr>
    <p:cSldViewPr snapToGrid="0">
      <p:cViewPr varScale="1">
        <p:scale>
          <a:sx n="152" d="100"/>
          <a:sy n="152" d="100"/>
        </p:scale>
        <p:origin x="11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omments/modernComment_11C_47D9B79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B0DB669-16BB-415E-932D-32FEC2B82A34}" authorId="{41C7839B-4A78-8FBB-2D44-AB2B8411C6B8}" created="2023-06-19T00:54:24.64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205450651" sldId="284"/>
      <ac:spMk id="79" creationId="{33E1220B-514E-1E07-8BA2-AE7445657779}"/>
    </ac:deMkLst>
    <p188:txBody>
      <a:bodyPr/>
      <a:lstStyle/>
      <a:p>
        <a:r>
          <a:rPr lang="en-US"/>
          <a:t>(the number of parts is some parameter we choose)</a:t>
        </a:r>
      </a:p>
    </p188:txBody>
  </p188:cm>
</p188:cmLst>
</file>

<file path=ppt/comments/modernComment_129_1A00B8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C586F10-D7F7-4CE5-81E7-3662A42812D5}" authorId="{41C7839B-4A78-8FBB-2D44-AB2B8411C6B8}" created="2023-06-19T02:09:16.928">
    <pc:sldMkLst xmlns:pc="http://schemas.microsoft.com/office/powerpoint/2013/main/command">
      <pc:docMk/>
      <pc:sldMk cId="27265923" sldId="297"/>
    </pc:sldMkLst>
    <p188:txBody>
      <a:bodyPr/>
      <a:lstStyle/>
      <a:p>
        <a:r>
          <a:rPr lang="en-US"/>
          <a:t>Mention that pure random distribution is not hard enough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EFD5B-877B-F04E-AF71-E4553E74E64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8966D-BB7E-9149-9EA5-C900DB99E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74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text for equal contribution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91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a slide to describe the second part of the figure in the paper appendix (this part is pretty important).</a:t>
            </a:r>
          </a:p>
          <a:p>
            <a:r>
              <a:rPr lang="en-US" dirty="0"/>
              <a:t>Get to the theory of distribution of runs.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36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Then use induction on </a:t>
            </a:r>
            <a:r>
              <a:rPr lang="en-US" dirty="0" err="1">
                <a:latin typeface="Gill Sans" panose="020B0502020104020203" pitchFamily="34" charset="-79"/>
                <a:cs typeface="Gill Sans" panose="020B0502020104020203" pitchFamily="34" charset="-79"/>
              </a:rPr>
              <a:t>i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to prove hardness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50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Then use induction on </a:t>
            </a:r>
            <a:r>
              <a:rPr lang="en-US" dirty="0" err="1">
                <a:latin typeface="Gill Sans" panose="020B0502020104020203" pitchFamily="34" charset="-79"/>
                <a:cs typeface="Gill Sans" panose="020B0502020104020203" pitchFamily="34" charset="-79"/>
              </a:rPr>
              <a:t>i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to prove hardness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890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 this slide earlier. Possibly without the shaded region and add the shaded region after the lower bound description</a:t>
            </a:r>
          </a:p>
          <a:p>
            <a:r>
              <a:rPr lang="en-US" dirty="0"/>
              <a:t>Have a y-axis point for (</a:t>
            </a:r>
            <a:r>
              <a:rPr lang="en-US" dirty="0" err="1"/>
              <a:t>plog</a:t>
            </a:r>
            <a:r>
              <a:rPr lang="en-US" dirty="0"/>
              <a:t> *p)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11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what log *p is.</a:t>
            </a:r>
          </a:p>
          <a:p>
            <a:endParaRPr lang="en-US" dirty="0"/>
          </a:p>
          <a:p>
            <a:r>
              <a:rPr lang="en-US" dirty="0"/>
              <a:t>Consider different font for the math</a:t>
            </a:r>
          </a:p>
          <a:p>
            <a:r>
              <a:rPr lang="en-US" dirty="0"/>
              <a:t>Layout some terminology- global order,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46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Reference for sample sort, and also the formal complexity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68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12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what does round mean, what does communication complexity (maybe using an existing algorithm example)</a:t>
            </a:r>
          </a:p>
          <a:p>
            <a:r>
              <a:rPr lang="en-US" dirty="0"/>
              <a:t>Give a heads up about BSP model and the category of algorithms covered by the lower bound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88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74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65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606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a slide to describe the second part of the figure in the paper appendix (this part is pretty important).</a:t>
            </a:r>
          </a:p>
          <a:p>
            <a:r>
              <a:rPr lang="en-US" dirty="0"/>
              <a:t>Get to the theory of distribution of runs.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08966D-BB7E-9149-9EA5-C900DB99E6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9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4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4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9560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9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67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0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58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6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5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A3F5D-BE9F-B947-9974-F580309B6492}" type="datetimeFigureOut">
              <a:rPr lang="en-US" smtClean="0"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1D786-E765-F04D-A752-C36456A9B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0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9_1A00B8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C_47D9B79B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9E77A-0F23-7F6C-E0E4-926581B5DF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N" sz="4000" dirty="0">
                <a:solidFill>
                  <a:srgbClr val="000000"/>
                </a:solidFill>
                <a:effectLst/>
                <a:latin typeface="Gill Sans" panose="020B0502020104020203" pitchFamily="34" charset="-79"/>
                <a:cs typeface="Gill Sans" panose="020B0502020104020203" pitchFamily="34" charset="-79"/>
              </a:rPr>
              <a:t>Optimal Round and Sample-Size Complexity for Partitioning in Parallel Sorting</a:t>
            </a:r>
            <a:br>
              <a:rPr lang="en-IN" sz="4000" dirty="0">
                <a:solidFill>
                  <a:srgbClr val="000000"/>
                </a:solidFill>
                <a:effectLst/>
                <a:latin typeface="Gill Sans" panose="020B0502020104020203" pitchFamily="34" charset="-79"/>
                <a:cs typeface="Gill Sans" panose="020B0502020104020203" pitchFamily="34" charset="-79"/>
              </a:rPr>
            </a:br>
            <a:endParaRPr lang="en-US" sz="4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154D93-9239-35E4-EAA4-2B4771DA15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Gill Sans" panose="020B0502020104020203" pitchFamily="34" charset="-79"/>
                <a:cs typeface="Gill Sans" panose="020B0502020104020203" pitchFamily="34" charset="-79"/>
              </a:rPr>
              <a:t>Wentao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Yang*, </a:t>
            </a:r>
            <a:r>
              <a:rPr lang="en-US" b="1" dirty="0">
                <a:latin typeface="Gill Sans" panose="020B0502020104020203" pitchFamily="34" charset="-79"/>
                <a:cs typeface="Gill Sans" panose="020B0502020104020203" pitchFamily="34" charset="-79"/>
              </a:rPr>
              <a:t>Vipul Harsh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*, Edgar </a:t>
            </a:r>
            <a:r>
              <a:rPr lang="en-US" dirty="0" err="1">
                <a:latin typeface="Gill Sans" panose="020B0502020104020203" pitchFamily="34" charset="-79"/>
                <a:cs typeface="Gill Sans" panose="020B0502020104020203" pitchFamily="34" charset="-79"/>
              </a:rPr>
              <a:t>Solomonik</a:t>
            </a: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University of Illinois at Urbana-Champaign (UIUC)</a:t>
            </a:r>
          </a:p>
        </p:txBody>
      </p:sp>
      <p:pic>
        <p:nvPicPr>
          <p:cNvPr id="5" name="Picture 4" descr="A black background with blue text&#10;&#10;Description automatically generated with low confidence">
            <a:extLst>
              <a:ext uri="{FF2B5EF4-FFF2-40B4-BE49-F238E27FC236}">
                <a16:creationId xmlns:a16="http://schemas.microsoft.com/office/drawing/2014/main" id="{8A8412D8-E21D-C050-6F35-BF8D942560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6866" y="5173526"/>
            <a:ext cx="1545166" cy="562111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26BCC410-0809-22DB-C81E-0F0BE24B667A}"/>
              </a:ext>
            </a:extLst>
          </p:cNvPr>
          <p:cNvSpPr txBox="1">
            <a:spLocks/>
          </p:cNvSpPr>
          <p:nvPr/>
        </p:nvSpPr>
        <p:spPr>
          <a:xfrm>
            <a:off x="186266" y="6328303"/>
            <a:ext cx="1676401" cy="33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66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54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43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131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320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509" indent="0" algn="ctr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latin typeface="Gill Sans" panose="020B0502020104020203" pitchFamily="34" charset="-79"/>
                <a:cs typeface="Gill Sans" panose="020B0502020104020203" pitchFamily="34" charset="-79"/>
              </a:rPr>
              <a:t>*: equal contribution</a:t>
            </a:r>
          </a:p>
        </p:txBody>
      </p:sp>
    </p:spTree>
    <p:extLst>
      <p:ext uri="{BB962C8B-B14F-4D97-AF65-F5344CB8AC3E}">
        <p14:creationId xmlns:p14="http://schemas.microsoft.com/office/powerpoint/2010/main" val="2543499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A2A7ACE-4456-C9CD-509D-BF4DF5E38009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584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#2. Lower bound for any comparison-based algorithm</a:t>
            </a:r>
          </a:p>
        </p:txBody>
      </p:sp>
      <p:sp>
        <p:nvSpPr>
          <p:cNvPr id="5" name="Google Shape;251;p28">
            <a:extLst>
              <a:ext uri="{FF2B5EF4-FFF2-40B4-BE49-F238E27FC236}">
                <a16:creationId xmlns:a16="http://schemas.microsoft.com/office/drawing/2014/main" id="{F6FA6270-3D29-3CAC-0E0C-1B642A999830}"/>
              </a:ext>
            </a:extLst>
          </p:cNvPr>
          <p:cNvSpPr txBox="1">
            <a:spLocks/>
          </p:cNvSpPr>
          <p:nvPr/>
        </p:nvSpPr>
        <p:spPr>
          <a:xfrm>
            <a:off x="0" y="706228"/>
            <a:ext cx="8153400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In one round</a:t>
            </a:r>
          </a:p>
          <a:p>
            <a:pPr marL="571500" indent="-45720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processors communicate O(p) keys per round, in total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endParaRPr lang="en-IN" sz="2000" dirty="0">
              <a:solidFill>
                <a:schemeClr val="bg2">
                  <a:lumMod val="50000"/>
                </a:schemeClr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571500" indent="-45720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all processors perform some local computation after this communication step</a:t>
            </a:r>
          </a:p>
        </p:txBody>
      </p:sp>
      <p:sp>
        <p:nvSpPr>
          <p:cNvPr id="6" name="Google Shape;210;p26">
            <a:extLst>
              <a:ext uri="{FF2B5EF4-FFF2-40B4-BE49-F238E27FC236}">
                <a16:creationId xmlns:a16="http://schemas.microsoft.com/office/drawing/2014/main" id="{DC90A92B-B244-35CF-6A0D-4216ECDB1256}"/>
              </a:ext>
            </a:extLst>
          </p:cNvPr>
          <p:cNvSpPr/>
          <p:nvPr/>
        </p:nvSpPr>
        <p:spPr>
          <a:xfrm>
            <a:off x="743500" y="5182669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/>
          </a:p>
        </p:txBody>
      </p:sp>
      <p:sp>
        <p:nvSpPr>
          <p:cNvPr id="7" name="Google Shape;213;p26">
            <a:extLst>
              <a:ext uri="{FF2B5EF4-FFF2-40B4-BE49-F238E27FC236}">
                <a16:creationId xmlns:a16="http://schemas.microsoft.com/office/drawing/2014/main" id="{DC434773-6F7C-6565-8C9D-CE2C45682D01}"/>
              </a:ext>
            </a:extLst>
          </p:cNvPr>
          <p:cNvSpPr/>
          <p:nvPr/>
        </p:nvSpPr>
        <p:spPr>
          <a:xfrm>
            <a:off x="2612225" y="5178847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>
              <a:solidFill>
                <a:schemeClr val="dk1"/>
              </a:solidFill>
            </a:endParaRPr>
          </a:p>
        </p:txBody>
      </p:sp>
      <p:sp>
        <p:nvSpPr>
          <p:cNvPr id="8" name="Google Shape;214;p26">
            <a:extLst>
              <a:ext uri="{FF2B5EF4-FFF2-40B4-BE49-F238E27FC236}">
                <a16:creationId xmlns:a16="http://schemas.microsoft.com/office/drawing/2014/main" id="{1CE8A904-D0B9-1469-BFEE-805D920F2663}"/>
              </a:ext>
            </a:extLst>
          </p:cNvPr>
          <p:cNvSpPr/>
          <p:nvPr/>
        </p:nvSpPr>
        <p:spPr>
          <a:xfrm>
            <a:off x="4440724" y="5182669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5;p26">
            <a:extLst>
              <a:ext uri="{FF2B5EF4-FFF2-40B4-BE49-F238E27FC236}">
                <a16:creationId xmlns:a16="http://schemas.microsoft.com/office/drawing/2014/main" id="{0052B7B8-7158-4C24-546F-EA36000547D8}"/>
              </a:ext>
            </a:extLst>
          </p:cNvPr>
          <p:cNvSpPr/>
          <p:nvPr/>
        </p:nvSpPr>
        <p:spPr>
          <a:xfrm>
            <a:off x="6315037" y="5175460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235;p26">
            <a:extLst>
              <a:ext uri="{FF2B5EF4-FFF2-40B4-BE49-F238E27FC236}">
                <a16:creationId xmlns:a16="http://schemas.microsoft.com/office/drawing/2014/main" id="{B71CDD7C-0C00-7D70-AF0A-14856365212A}"/>
              </a:ext>
            </a:extLst>
          </p:cNvPr>
          <p:cNvSpPr txBox="1"/>
          <p:nvPr/>
        </p:nvSpPr>
        <p:spPr>
          <a:xfrm>
            <a:off x="1269583" y="5529160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1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" name="Google Shape;235;p26">
            <a:extLst>
              <a:ext uri="{FF2B5EF4-FFF2-40B4-BE49-F238E27FC236}">
                <a16:creationId xmlns:a16="http://schemas.microsoft.com/office/drawing/2014/main" id="{39B82734-9C6F-554C-C029-6A79FC95C866}"/>
              </a:ext>
            </a:extLst>
          </p:cNvPr>
          <p:cNvSpPr txBox="1"/>
          <p:nvPr/>
        </p:nvSpPr>
        <p:spPr>
          <a:xfrm>
            <a:off x="3209566" y="5518113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2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2" name="Google Shape;235;p26">
            <a:extLst>
              <a:ext uri="{FF2B5EF4-FFF2-40B4-BE49-F238E27FC236}">
                <a16:creationId xmlns:a16="http://schemas.microsoft.com/office/drawing/2014/main" id="{3AD31B45-BAA3-7107-4278-AD34730844E8}"/>
              </a:ext>
            </a:extLst>
          </p:cNvPr>
          <p:cNvSpPr txBox="1"/>
          <p:nvPr/>
        </p:nvSpPr>
        <p:spPr>
          <a:xfrm>
            <a:off x="6926850" y="5541731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F8209F38-D1D7-2F3C-D003-E023BAD691D4}"/>
              </a:ext>
            </a:extLst>
          </p:cNvPr>
          <p:cNvSpPr/>
          <p:nvPr/>
        </p:nvSpPr>
        <p:spPr>
          <a:xfrm>
            <a:off x="2116060" y="2291181"/>
            <a:ext cx="3984770" cy="181202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Total O(p) keys are communicated</a:t>
            </a:r>
          </a:p>
        </p:txBody>
      </p:sp>
      <p:cxnSp>
        <p:nvCxnSpPr>
          <p:cNvPr id="14" name="Google Shape;224;p26">
            <a:extLst>
              <a:ext uri="{FF2B5EF4-FFF2-40B4-BE49-F238E27FC236}">
                <a16:creationId xmlns:a16="http://schemas.microsoft.com/office/drawing/2014/main" id="{50319706-EA72-EC37-386B-08F3461CE850}"/>
              </a:ext>
            </a:extLst>
          </p:cNvPr>
          <p:cNvCxnSpPr>
            <a:cxnSpLocks/>
          </p:cNvCxnSpPr>
          <p:nvPr/>
        </p:nvCxnSpPr>
        <p:spPr>
          <a:xfrm flipV="1">
            <a:off x="1598613" y="3801611"/>
            <a:ext cx="1136198" cy="137771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cxnSp>
        <p:nvCxnSpPr>
          <p:cNvPr id="16" name="Google Shape;224;p26">
            <a:extLst>
              <a:ext uri="{FF2B5EF4-FFF2-40B4-BE49-F238E27FC236}">
                <a16:creationId xmlns:a16="http://schemas.microsoft.com/office/drawing/2014/main" id="{B2A5F59A-0BDB-761C-844B-8595147B9C1B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425675" y="3976382"/>
            <a:ext cx="322748" cy="120246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cxnSp>
        <p:nvCxnSpPr>
          <p:cNvPr id="20" name="Google Shape;224;p26">
            <a:extLst>
              <a:ext uri="{FF2B5EF4-FFF2-40B4-BE49-F238E27FC236}">
                <a16:creationId xmlns:a16="http://schemas.microsoft.com/office/drawing/2014/main" id="{6476DF26-75F1-68D2-7700-1A886705B4ED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4697835" y="3875714"/>
            <a:ext cx="556339" cy="130695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cxnSp>
        <p:nvCxnSpPr>
          <p:cNvPr id="23" name="Google Shape;224;p26">
            <a:extLst>
              <a:ext uri="{FF2B5EF4-FFF2-40B4-BE49-F238E27FC236}">
                <a16:creationId xmlns:a16="http://schemas.microsoft.com/office/drawing/2014/main" id="{7C2D3ED0-498A-A0A9-FF43-16769E803CD9}"/>
              </a:ext>
            </a:extLst>
          </p:cNvPr>
          <p:cNvCxnSpPr>
            <a:cxnSpLocks/>
          </p:cNvCxnSpPr>
          <p:nvPr/>
        </p:nvCxnSpPr>
        <p:spPr>
          <a:xfrm flipH="1" flipV="1">
            <a:off x="5511285" y="3716323"/>
            <a:ext cx="1516655" cy="1466346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C83B7FE-CBC6-DA82-4D4A-F0FDFDBF6EA2}"/>
              </a:ext>
            </a:extLst>
          </p:cNvPr>
          <p:cNvSpPr txBox="1"/>
          <p:nvPr/>
        </p:nvSpPr>
        <p:spPr>
          <a:xfrm>
            <a:off x="1485691" y="5975944"/>
            <a:ext cx="6379842" cy="769441"/>
          </a:xfrm>
          <a:prstGeom prst="rect">
            <a:avLst/>
          </a:prstGeom>
          <a:solidFill>
            <a:schemeClr val="bg1"/>
          </a:solidFill>
          <a:effectLst>
            <a:outerShdw blurRad="50800" dist="88900" dir="2400000" sx="101000" sy="101000" algn="tl" rotWithShape="0">
              <a:prstClr val="black">
                <a:alpha val="36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Many algorithms belong to this category- </a:t>
            </a:r>
          </a:p>
          <a:p>
            <a:pPr algn="ctr"/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e.g. Sample sort, Histogram sort, HSS,  AMS-sort,  </a:t>
            </a:r>
            <a:r>
              <a:rPr lang="en-US" sz="20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HykSort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6972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081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#2. Lower bound: proof outline</a:t>
            </a:r>
          </a:p>
        </p:txBody>
      </p:sp>
      <p:sp>
        <p:nvSpPr>
          <p:cNvPr id="9" name="Google Shape;251;p28">
            <a:extLst>
              <a:ext uri="{FF2B5EF4-FFF2-40B4-BE49-F238E27FC236}">
                <a16:creationId xmlns:a16="http://schemas.microsoft.com/office/drawing/2014/main" id="{F07763CA-1BDE-1D72-D710-0D95143D28F6}"/>
              </a:ext>
            </a:extLst>
          </p:cNvPr>
          <p:cNvSpPr txBox="1">
            <a:spLocks/>
          </p:cNvSpPr>
          <p:nvPr/>
        </p:nvSpPr>
        <p:spPr>
          <a:xfrm>
            <a:off x="217281" y="3257983"/>
            <a:ext cx="7895848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Hardness for any deterministic algorithm for some randomized input distribution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E44EEC-1BE7-1F97-E920-88A55A98DB41}"/>
              </a:ext>
            </a:extLst>
          </p:cNvPr>
          <p:cNvSpPr txBox="1"/>
          <p:nvPr/>
        </p:nvSpPr>
        <p:spPr>
          <a:xfrm rot="16200000">
            <a:off x="3559789" y="2275020"/>
            <a:ext cx="8231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Gill Sans" panose="020B0502020104020203" pitchFamily="34" charset="-79"/>
                <a:cs typeface="Gill Sans" panose="020B0502020104020203" pitchFamily="34" charset="-79"/>
                <a:sym typeface="Wingdings" pitchFamily="2" charset="2"/>
              </a:rPr>
              <a:t>⟹</a:t>
            </a:r>
            <a:endParaRPr lang="en-US" sz="2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18C7D7-8D32-AF27-41EE-BEE825BD01F5}"/>
              </a:ext>
            </a:extLst>
          </p:cNvPr>
          <p:cNvSpPr txBox="1"/>
          <p:nvPr/>
        </p:nvSpPr>
        <p:spPr>
          <a:xfrm>
            <a:off x="1593791" y="5191712"/>
            <a:ext cx="5463038" cy="95410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We design an input distribution which is prove is hard for any deterministic algorithm</a:t>
            </a:r>
          </a:p>
          <a:p>
            <a:endParaRPr lang="en-US"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2" name="Google Shape;251;p28">
            <a:extLst>
              <a:ext uri="{FF2B5EF4-FFF2-40B4-BE49-F238E27FC236}">
                <a16:creationId xmlns:a16="http://schemas.microsoft.com/office/drawing/2014/main" id="{A607D029-AF6B-7E4B-2598-3F3A1A827C5D}"/>
              </a:ext>
            </a:extLst>
          </p:cNvPr>
          <p:cNvSpPr txBox="1">
            <a:spLocks/>
          </p:cNvSpPr>
          <p:nvPr/>
        </p:nvSpPr>
        <p:spPr>
          <a:xfrm>
            <a:off x="570964" y="1189234"/>
            <a:ext cx="6397559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Hardness for any randomized algorithm for worst case input</a:t>
            </a:r>
          </a:p>
        </p:txBody>
      </p:sp>
      <p:sp>
        <p:nvSpPr>
          <p:cNvPr id="3" name="Google Shape;251;p28">
            <a:extLst>
              <a:ext uri="{FF2B5EF4-FFF2-40B4-BE49-F238E27FC236}">
                <a16:creationId xmlns:a16="http://schemas.microsoft.com/office/drawing/2014/main" id="{EA9B86D1-80A8-C49B-E988-67333AA83774}"/>
              </a:ext>
            </a:extLst>
          </p:cNvPr>
          <p:cNvSpPr txBox="1">
            <a:spLocks/>
          </p:cNvSpPr>
          <p:nvPr/>
        </p:nvSpPr>
        <p:spPr>
          <a:xfrm>
            <a:off x="3617423" y="2588927"/>
            <a:ext cx="2779128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Yao’s principle</a:t>
            </a:r>
          </a:p>
        </p:txBody>
      </p:sp>
    </p:spTree>
    <p:extLst>
      <p:ext uri="{BB962C8B-B14F-4D97-AF65-F5344CB8AC3E}">
        <p14:creationId xmlns:p14="http://schemas.microsoft.com/office/powerpoint/2010/main" val="400876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0" y="226662"/>
            <a:ext cx="9202045" cy="1081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Gill Sans" panose="020B0502020104020203" pitchFamily="34" charset="-79"/>
                <a:cs typeface="Gill Sans" panose="020B0502020104020203" pitchFamily="34" charset="-79"/>
              </a:rPr>
              <a:t>#2. Lower bound: a hard input distribution for any deterministic algorithm</a:t>
            </a:r>
          </a:p>
          <a:p>
            <a:pPr algn="ctr"/>
            <a:endParaRPr lang="en-US" sz="3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2ABA1DE-0D3A-C603-5776-1BBE89EEE9D3}"/>
              </a:ext>
            </a:extLst>
          </p:cNvPr>
          <p:cNvSpPr txBox="1"/>
          <p:nvPr/>
        </p:nvSpPr>
        <p:spPr>
          <a:xfrm>
            <a:off x="1556950" y="1217769"/>
            <a:ext cx="716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Global order: keys 1- N (in sequence),  distribute among p processors</a:t>
            </a:r>
          </a:p>
        </p:txBody>
      </p:sp>
      <p:sp>
        <p:nvSpPr>
          <p:cNvPr id="9" name="Google Shape;235;p26">
            <a:extLst>
              <a:ext uri="{FF2B5EF4-FFF2-40B4-BE49-F238E27FC236}">
                <a16:creationId xmlns:a16="http://schemas.microsoft.com/office/drawing/2014/main" id="{857677C0-B5E5-9897-BA1A-2E55C9322362}"/>
              </a:ext>
            </a:extLst>
          </p:cNvPr>
          <p:cNvSpPr txBox="1"/>
          <p:nvPr/>
        </p:nvSpPr>
        <p:spPr>
          <a:xfrm>
            <a:off x="469054" y="5442894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1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0" name="Google Shape;235;p26">
            <a:extLst>
              <a:ext uri="{FF2B5EF4-FFF2-40B4-BE49-F238E27FC236}">
                <a16:creationId xmlns:a16="http://schemas.microsoft.com/office/drawing/2014/main" id="{56D413B1-2589-DC8E-6D9A-9FB6472CF0B3}"/>
              </a:ext>
            </a:extLst>
          </p:cNvPr>
          <p:cNvSpPr txBox="1"/>
          <p:nvPr/>
        </p:nvSpPr>
        <p:spPr>
          <a:xfrm>
            <a:off x="1556950" y="5454313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2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" name="Google Shape;235;p26">
            <a:extLst>
              <a:ext uri="{FF2B5EF4-FFF2-40B4-BE49-F238E27FC236}">
                <a16:creationId xmlns:a16="http://schemas.microsoft.com/office/drawing/2014/main" id="{D973CCDD-CCDD-A5AF-33B0-068A932124A8}"/>
              </a:ext>
            </a:extLst>
          </p:cNvPr>
          <p:cNvSpPr txBox="1"/>
          <p:nvPr/>
        </p:nvSpPr>
        <p:spPr>
          <a:xfrm>
            <a:off x="8160427" y="5442894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22616A7-795D-8792-7916-2FE95DC4AAB7}"/>
              </a:ext>
            </a:extLst>
          </p:cNvPr>
          <p:cNvGrpSpPr/>
          <p:nvPr/>
        </p:nvGrpSpPr>
        <p:grpSpPr>
          <a:xfrm>
            <a:off x="120613" y="5009481"/>
            <a:ext cx="8902774" cy="364067"/>
            <a:chOff x="169310" y="1844617"/>
            <a:chExt cx="8902774" cy="36406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BA73BDC-016F-7E13-504A-FC2E2975123D}"/>
                </a:ext>
              </a:extLst>
            </p:cNvPr>
            <p:cNvSpPr/>
            <p:nvPr/>
          </p:nvSpPr>
          <p:spPr>
            <a:xfrm>
              <a:off x="169310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9C72034-062A-F7C6-EE86-34CD97D6C3C0}"/>
                </a:ext>
              </a:extLst>
            </p:cNvPr>
            <p:cNvSpPr/>
            <p:nvPr/>
          </p:nvSpPr>
          <p:spPr>
            <a:xfrm>
              <a:off x="1274250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6AE04D4-00AF-9D7D-ECE1-C5855F177B84}"/>
                </a:ext>
              </a:extLst>
            </p:cNvPr>
            <p:cNvSpPr/>
            <p:nvPr/>
          </p:nvSpPr>
          <p:spPr>
            <a:xfrm>
              <a:off x="2396088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849F9B2-367E-E350-5A3C-17DAEFD72C31}"/>
                </a:ext>
              </a:extLst>
            </p:cNvPr>
            <p:cNvSpPr/>
            <p:nvPr/>
          </p:nvSpPr>
          <p:spPr>
            <a:xfrm>
              <a:off x="3501028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594CA2B-F2EA-7024-7F95-95E67E322838}"/>
                </a:ext>
              </a:extLst>
            </p:cNvPr>
            <p:cNvSpPr/>
            <p:nvPr/>
          </p:nvSpPr>
          <p:spPr>
            <a:xfrm>
              <a:off x="4622771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A02C979-DF9B-CC89-FB0E-93F0AD6B18F9}"/>
                </a:ext>
              </a:extLst>
            </p:cNvPr>
            <p:cNvSpPr/>
            <p:nvPr/>
          </p:nvSpPr>
          <p:spPr>
            <a:xfrm>
              <a:off x="5727711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E9A5C9F-CBA8-7AA0-1F89-382E947102E4}"/>
                </a:ext>
              </a:extLst>
            </p:cNvPr>
            <p:cNvSpPr/>
            <p:nvPr/>
          </p:nvSpPr>
          <p:spPr>
            <a:xfrm>
              <a:off x="6849549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8F3F65B-D52A-16E4-1E6E-FBBAEDF13BC0}"/>
                </a:ext>
              </a:extLst>
            </p:cNvPr>
            <p:cNvSpPr/>
            <p:nvPr/>
          </p:nvSpPr>
          <p:spPr>
            <a:xfrm>
              <a:off x="7954489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Snip and Round Single Corner of Rectangle 31">
            <a:extLst>
              <a:ext uri="{FF2B5EF4-FFF2-40B4-BE49-F238E27FC236}">
                <a16:creationId xmlns:a16="http://schemas.microsoft.com/office/drawing/2014/main" id="{97446BEE-92B3-1D11-BFF6-4ACB290DAEA9}"/>
              </a:ext>
            </a:extLst>
          </p:cNvPr>
          <p:cNvSpPr/>
          <p:nvPr/>
        </p:nvSpPr>
        <p:spPr>
          <a:xfrm>
            <a:off x="1784351" y="3429000"/>
            <a:ext cx="5575298" cy="775014"/>
          </a:xfrm>
          <a:prstGeom prst="snip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Distribute keys in some randomized way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615F0D7-B85C-AF29-B154-F6F9EF153E80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679411" y="4204014"/>
            <a:ext cx="3039836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A0220CC-FD90-89EF-46A2-DAE705C4B888}"/>
              </a:ext>
            </a:extLst>
          </p:cNvPr>
          <p:cNvCxnSpPr>
            <a:cxnSpLocks/>
            <a:endCxn id="23" idx="0"/>
          </p:cNvCxnSpPr>
          <p:nvPr/>
        </p:nvCxnSpPr>
        <p:spPr>
          <a:xfrm flipH="1">
            <a:off x="1784351" y="4204014"/>
            <a:ext cx="2132587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31340BE-8C32-6903-F26B-4A2158EECB09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2906189" y="4204014"/>
            <a:ext cx="1398492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09EAB77-029E-4A5E-9947-46145E3199C6}"/>
              </a:ext>
            </a:extLst>
          </p:cNvPr>
          <p:cNvCxnSpPr>
            <a:cxnSpLocks/>
            <a:stCxn id="32" idx="1"/>
            <a:endCxn id="27" idx="0"/>
          </p:cNvCxnSpPr>
          <p:nvPr/>
        </p:nvCxnSpPr>
        <p:spPr>
          <a:xfrm flipH="1">
            <a:off x="4011129" y="4204014"/>
            <a:ext cx="560871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56930C5-47B9-C138-7609-BF9AF2AC10DB}"/>
              </a:ext>
            </a:extLst>
          </p:cNvPr>
          <p:cNvCxnSpPr>
            <a:cxnSpLocks/>
            <a:stCxn id="32" idx="1"/>
            <a:endCxn id="28" idx="0"/>
          </p:cNvCxnSpPr>
          <p:nvPr/>
        </p:nvCxnSpPr>
        <p:spPr>
          <a:xfrm>
            <a:off x="4572000" y="4204014"/>
            <a:ext cx="560872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B7D7748-9FAB-8858-3F9F-A000B04C7238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4741338" y="4204014"/>
            <a:ext cx="1496474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E60F461F-E35E-BD9C-AC8F-11CDC0E9DED2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5132871" y="4204014"/>
            <a:ext cx="2226779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81B3FF29-9F5C-D700-AEBA-46619D412E98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5552726" y="4204014"/>
            <a:ext cx="2911864" cy="805467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BFF09225-3AE9-9E15-7C2C-7E89AD839734}"/>
              </a:ext>
            </a:extLst>
          </p:cNvPr>
          <p:cNvCxnSpPr>
            <a:cxnSpLocks/>
            <a:endCxn id="32" idx="3"/>
          </p:cNvCxnSpPr>
          <p:nvPr/>
        </p:nvCxnSpPr>
        <p:spPr>
          <a:xfrm>
            <a:off x="4569926" y="2159726"/>
            <a:ext cx="2074" cy="1269274"/>
          </a:xfrm>
          <a:prstGeom prst="straightConnector1">
            <a:avLst/>
          </a:prstGeom>
          <a:ln w="28575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>
            <a:extLst>
              <a:ext uri="{FF2B5EF4-FFF2-40B4-BE49-F238E27FC236}">
                <a16:creationId xmlns:a16="http://schemas.microsoft.com/office/drawing/2014/main" id="{52546010-7829-4EB7-075D-0A32D97DDDC2}"/>
              </a:ext>
            </a:extLst>
          </p:cNvPr>
          <p:cNvSpPr/>
          <p:nvPr/>
        </p:nvSpPr>
        <p:spPr>
          <a:xfrm>
            <a:off x="120613" y="1926367"/>
            <a:ext cx="8908527" cy="3640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8DB1B3CB-2340-F0AC-0828-EA39EFE7F6BB}"/>
              </a:ext>
            </a:extLst>
          </p:cNvPr>
          <p:cNvSpPr txBox="1"/>
          <p:nvPr/>
        </p:nvSpPr>
        <p:spPr>
          <a:xfrm>
            <a:off x="4802202" y="2513180"/>
            <a:ext cx="4195883" cy="70788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The hardness result doesn’t hold for a uniformly random distribution</a:t>
            </a:r>
          </a:p>
        </p:txBody>
      </p:sp>
    </p:spTree>
    <p:extLst>
      <p:ext uri="{BB962C8B-B14F-4D97-AF65-F5344CB8AC3E}">
        <p14:creationId xmlns:p14="http://schemas.microsoft.com/office/powerpoint/2010/main" val="2726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32" grpId="0" animBg="1"/>
      <p:bldP spid="158" grpId="0" animBg="1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0" y="226662"/>
            <a:ext cx="9202045" cy="1081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Gill Sans" panose="020B0502020104020203" pitchFamily="34" charset="-79"/>
                <a:cs typeface="Gill Sans" panose="020B0502020104020203" pitchFamily="34" charset="-79"/>
              </a:rPr>
              <a:t>#2. Lower bound: a hard input distribution for any deterministic algorithm</a:t>
            </a:r>
          </a:p>
          <a:p>
            <a:pPr algn="ctr"/>
            <a:endParaRPr lang="en-US" sz="3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2" name="Google Shape;235;p26">
            <a:extLst>
              <a:ext uri="{FF2B5EF4-FFF2-40B4-BE49-F238E27FC236}">
                <a16:creationId xmlns:a16="http://schemas.microsoft.com/office/drawing/2014/main" id="{425746E4-953E-5028-B055-FB58F5051312}"/>
              </a:ext>
            </a:extLst>
          </p:cNvPr>
          <p:cNvSpPr txBox="1"/>
          <p:nvPr/>
        </p:nvSpPr>
        <p:spPr>
          <a:xfrm>
            <a:off x="3652302" y="4060680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1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7251A8-1024-57C1-F421-F5F3BC469252}"/>
              </a:ext>
            </a:extLst>
          </p:cNvPr>
          <p:cNvSpPr/>
          <p:nvPr/>
        </p:nvSpPr>
        <p:spPr>
          <a:xfrm>
            <a:off x="224415" y="4114455"/>
            <a:ext cx="2154799" cy="5317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Permute randomly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6FF4A97-B4D3-8703-6AE4-A68589767B7F}"/>
              </a:ext>
            </a:extLst>
          </p:cNvPr>
          <p:cNvCxnSpPr>
            <a:cxnSpLocks/>
            <a:stCxn id="53" idx="2"/>
          </p:cNvCxnSpPr>
          <p:nvPr/>
        </p:nvCxnSpPr>
        <p:spPr>
          <a:xfrm>
            <a:off x="296391" y="3578819"/>
            <a:ext cx="63510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4B45108-F76B-61D7-708B-A55B6B8438F6}"/>
              </a:ext>
            </a:extLst>
          </p:cNvPr>
          <p:cNvCxnSpPr>
            <a:cxnSpLocks/>
            <a:stCxn id="54" idx="2"/>
          </p:cNvCxnSpPr>
          <p:nvPr/>
        </p:nvCxnSpPr>
        <p:spPr>
          <a:xfrm flipH="1">
            <a:off x="575799" y="3578819"/>
            <a:ext cx="1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BBFA463-A847-D8D6-F250-F62EDB27586D}"/>
              </a:ext>
            </a:extLst>
          </p:cNvPr>
          <p:cNvCxnSpPr>
            <a:cxnSpLocks/>
            <a:stCxn id="56" idx="2"/>
          </p:cNvCxnSpPr>
          <p:nvPr/>
        </p:nvCxnSpPr>
        <p:spPr>
          <a:xfrm flipH="1">
            <a:off x="789649" y="3578819"/>
            <a:ext cx="65560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24568F2-4E74-8622-E569-4DB87ED1E23D}"/>
              </a:ext>
            </a:extLst>
          </p:cNvPr>
          <p:cNvCxnSpPr>
            <a:cxnSpLocks/>
            <a:stCxn id="57" idx="2"/>
          </p:cNvCxnSpPr>
          <p:nvPr/>
        </p:nvCxnSpPr>
        <p:spPr>
          <a:xfrm flipH="1">
            <a:off x="1003371" y="3578819"/>
            <a:ext cx="131247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5753DA7-7036-0BD0-8896-2EEBF1B9BA61}"/>
              </a:ext>
            </a:extLst>
          </p:cNvPr>
          <p:cNvCxnSpPr>
            <a:cxnSpLocks/>
          </p:cNvCxnSpPr>
          <p:nvPr/>
        </p:nvCxnSpPr>
        <p:spPr>
          <a:xfrm>
            <a:off x="503293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331834A1-EB7D-0B9C-E275-BA65172E541F}"/>
              </a:ext>
            </a:extLst>
          </p:cNvPr>
          <p:cNvCxnSpPr>
            <a:cxnSpLocks/>
          </p:cNvCxnSpPr>
          <p:nvPr/>
        </p:nvCxnSpPr>
        <p:spPr>
          <a:xfrm>
            <a:off x="855209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2E9BC05-037F-22E7-FDB6-2DB8EE82DD5C}"/>
              </a:ext>
            </a:extLst>
          </p:cNvPr>
          <p:cNvCxnSpPr>
            <a:cxnSpLocks/>
          </p:cNvCxnSpPr>
          <p:nvPr/>
        </p:nvCxnSpPr>
        <p:spPr>
          <a:xfrm>
            <a:off x="215969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4E71CD6-318B-145A-4348-C2276CC6A7DA}"/>
              </a:ext>
            </a:extLst>
          </p:cNvPr>
          <p:cNvCxnSpPr>
            <a:cxnSpLocks/>
          </p:cNvCxnSpPr>
          <p:nvPr/>
        </p:nvCxnSpPr>
        <p:spPr>
          <a:xfrm>
            <a:off x="1114684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Google Shape;235;p26">
            <a:extLst>
              <a:ext uri="{FF2B5EF4-FFF2-40B4-BE49-F238E27FC236}">
                <a16:creationId xmlns:a16="http://schemas.microsoft.com/office/drawing/2014/main" id="{67387A8B-2477-5A8B-2DA3-253BEB56C0C2}"/>
              </a:ext>
            </a:extLst>
          </p:cNvPr>
          <p:cNvSpPr txBox="1"/>
          <p:nvPr/>
        </p:nvSpPr>
        <p:spPr>
          <a:xfrm>
            <a:off x="62609" y="5225826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1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69" name="Google Shape;235;p26">
            <a:extLst>
              <a:ext uri="{FF2B5EF4-FFF2-40B4-BE49-F238E27FC236}">
                <a16:creationId xmlns:a16="http://schemas.microsoft.com/office/drawing/2014/main" id="{E7377384-28A2-43E2-ED91-6B8CB098C569}"/>
              </a:ext>
            </a:extLst>
          </p:cNvPr>
          <p:cNvSpPr txBox="1"/>
          <p:nvPr/>
        </p:nvSpPr>
        <p:spPr>
          <a:xfrm>
            <a:off x="366764" y="5225826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2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70" name="Google Shape;235;p26">
            <a:extLst>
              <a:ext uri="{FF2B5EF4-FFF2-40B4-BE49-F238E27FC236}">
                <a16:creationId xmlns:a16="http://schemas.microsoft.com/office/drawing/2014/main" id="{C50BFF22-F058-E3AD-A1E6-1ACD65288B4C}"/>
              </a:ext>
            </a:extLst>
          </p:cNvPr>
          <p:cNvSpPr txBox="1"/>
          <p:nvPr/>
        </p:nvSpPr>
        <p:spPr>
          <a:xfrm>
            <a:off x="663227" y="5227284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3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71" name="Google Shape;235;p26">
            <a:extLst>
              <a:ext uri="{FF2B5EF4-FFF2-40B4-BE49-F238E27FC236}">
                <a16:creationId xmlns:a16="http://schemas.microsoft.com/office/drawing/2014/main" id="{7E20BF4F-6685-494C-419C-01F752BE3A1E}"/>
              </a:ext>
            </a:extLst>
          </p:cNvPr>
          <p:cNvSpPr txBox="1"/>
          <p:nvPr/>
        </p:nvSpPr>
        <p:spPr>
          <a:xfrm>
            <a:off x="944065" y="5221484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4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0AE51D4-6B26-D7B0-6F52-A77E9E5B53AE}"/>
              </a:ext>
            </a:extLst>
          </p:cNvPr>
          <p:cNvSpPr/>
          <p:nvPr/>
        </p:nvSpPr>
        <p:spPr>
          <a:xfrm>
            <a:off x="156680" y="321475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7C29CEB-D5C0-D716-FFF2-C3E72524C064}"/>
              </a:ext>
            </a:extLst>
          </p:cNvPr>
          <p:cNvSpPr/>
          <p:nvPr/>
        </p:nvSpPr>
        <p:spPr>
          <a:xfrm>
            <a:off x="436089" y="321475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2FBE5C-70C9-C172-57C7-D78B8EFAE85A}"/>
              </a:ext>
            </a:extLst>
          </p:cNvPr>
          <p:cNvSpPr/>
          <p:nvPr/>
        </p:nvSpPr>
        <p:spPr>
          <a:xfrm>
            <a:off x="715498" y="321475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C5AFDDC-43B0-C126-01B6-176B7699FEB3}"/>
              </a:ext>
            </a:extLst>
          </p:cNvPr>
          <p:cNvSpPr/>
          <p:nvPr/>
        </p:nvSpPr>
        <p:spPr>
          <a:xfrm>
            <a:off x="994907" y="321475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3501CE2-715C-4402-9F7B-1FAE5A702E1D}"/>
              </a:ext>
            </a:extLst>
          </p:cNvPr>
          <p:cNvSpPr/>
          <p:nvPr/>
        </p:nvSpPr>
        <p:spPr>
          <a:xfrm>
            <a:off x="1274275" y="3214751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FB5B85A-C2B6-3717-935F-8A89D221C6FD}"/>
              </a:ext>
            </a:extLst>
          </p:cNvPr>
          <p:cNvSpPr/>
          <p:nvPr/>
        </p:nvSpPr>
        <p:spPr>
          <a:xfrm>
            <a:off x="1553684" y="3214751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BAD2395-81BD-C4AC-0B9F-DF195A978CB9}"/>
              </a:ext>
            </a:extLst>
          </p:cNvPr>
          <p:cNvSpPr/>
          <p:nvPr/>
        </p:nvSpPr>
        <p:spPr>
          <a:xfrm>
            <a:off x="1833093" y="3214751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41A66FB-96C0-C523-0E53-533430C9BCFC}"/>
              </a:ext>
            </a:extLst>
          </p:cNvPr>
          <p:cNvSpPr/>
          <p:nvPr/>
        </p:nvSpPr>
        <p:spPr>
          <a:xfrm>
            <a:off x="2112502" y="3214751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60B3434-03E8-C526-005D-1B3991576A93}"/>
              </a:ext>
            </a:extLst>
          </p:cNvPr>
          <p:cNvSpPr/>
          <p:nvPr/>
        </p:nvSpPr>
        <p:spPr>
          <a:xfrm>
            <a:off x="2383400" y="321475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8AB6263-C8CF-99A4-783F-B26DDBB9BF10}"/>
              </a:ext>
            </a:extLst>
          </p:cNvPr>
          <p:cNvSpPr/>
          <p:nvPr/>
        </p:nvSpPr>
        <p:spPr>
          <a:xfrm>
            <a:off x="2662809" y="321475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1A4088B-CAE8-3739-D7BE-5930648B0920}"/>
              </a:ext>
            </a:extLst>
          </p:cNvPr>
          <p:cNvSpPr/>
          <p:nvPr/>
        </p:nvSpPr>
        <p:spPr>
          <a:xfrm>
            <a:off x="2942218" y="321475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809C3DC-DBF6-53A9-0B23-8168B6ADF01F}"/>
              </a:ext>
            </a:extLst>
          </p:cNvPr>
          <p:cNvSpPr/>
          <p:nvPr/>
        </p:nvSpPr>
        <p:spPr>
          <a:xfrm>
            <a:off x="3221627" y="321475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56A4A69-7FE6-6972-AFEE-98C6BD3B9740}"/>
              </a:ext>
            </a:extLst>
          </p:cNvPr>
          <p:cNvSpPr/>
          <p:nvPr/>
        </p:nvSpPr>
        <p:spPr>
          <a:xfrm>
            <a:off x="3500995" y="3214750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C9507B4-A7A7-6403-7C63-2B91235351FF}"/>
              </a:ext>
            </a:extLst>
          </p:cNvPr>
          <p:cNvSpPr/>
          <p:nvPr/>
        </p:nvSpPr>
        <p:spPr>
          <a:xfrm>
            <a:off x="3780404" y="3214750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CCE2199-F2AB-13AD-AFE1-AD30550C7481}"/>
              </a:ext>
            </a:extLst>
          </p:cNvPr>
          <p:cNvSpPr/>
          <p:nvPr/>
        </p:nvSpPr>
        <p:spPr>
          <a:xfrm>
            <a:off x="4059813" y="3214750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7C93688-3FB9-FCE1-7F28-FF8D86A9F004}"/>
              </a:ext>
            </a:extLst>
          </p:cNvPr>
          <p:cNvSpPr/>
          <p:nvPr/>
        </p:nvSpPr>
        <p:spPr>
          <a:xfrm>
            <a:off x="4339222" y="3214750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7989941-86E7-B335-33E9-4213CEF4932F}"/>
              </a:ext>
            </a:extLst>
          </p:cNvPr>
          <p:cNvSpPr/>
          <p:nvPr/>
        </p:nvSpPr>
        <p:spPr>
          <a:xfrm>
            <a:off x="4610120" y="321475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5A19B02-096B-F5FC-00BF-DD2ACCADF5DC}"/>
              </a:ext>
            </a:extLst>
          </p:cNvPr>
          <p:cNvSpPr/>
          <p:nvPr/>
        </p:nvSpPr>
        <p:spPr>
          <a:xfrm>
            <a:off x="4889529" y="321475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E1ABA27-E52F-87A2-3BB1-27556DC9C0E5}"/>
              </a:ext>
            </a:extLst>
          </p:cNvPr>
          <p:cNvSpPr/>
          <p:nvPr/>
        </p:nvSpPr>
        <p:spPr>
          <a:xfrm>
            <a:off x="5168938" y="321475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4B76126-7306-C0E5-D682-E6C6B2767ECC}"/>
              </a:ext>
            </a:extLst>
          </p:cNvPr>
          <p:cNvSpPr/>
          <p:nvPr/>
        </p:nvSpPr>
        <p:spPr>
          <a:xfrm>
            <a:off x="5448347" y="321475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F69EDE1-2D6E-23CC-AEB4-B33A42AD9042}"/>
              </a:ext>
            </a:extLst>
          </p:cNvPr>
          <p:cNvSpPr/>
          <p:nvPr/>
        </p:nvSpPr>
        <p:spPr>
          <a:xfrm>
            <a:off x="5727715" y="3214749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A31EC19-3EB3-15BA-ECEA-5BDB20204AE2}"/>
              </a:ext>
            </a:extLst>
          </p:cNvPr>
          <p:cNvSpPr/>
          <p:nvPr/>
        </p:nvSpPr>
        <p:spPr>
          <a:xfrm>
            <a:off x="6007124" y="3214749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AAEC415-4A80-4654-3A1E-A30523FCD5CD}"/>
              </a:ext>
            </a:extLst>
          </p:cNvPr>
          <p:cNvSpPr/>
          <p:nvPr/>
        </p:nvSpPr>
        <p:spPr>
          <a:xfrm>
            <a:off x="6286533" y="3214749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45359BA-258C-6737-280A-EB57DB5804CD}"/>
              </a:ext>
            </a:extLst>
          </p:cNvPr>
          <p:cNvSpPr/>
          <p:nvPr/>
        </p:nvSpPr>
        <p:spPr>
          <a:xfrm>
            <a:off x="6565942" y="3214749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BA99B90-29B6-D0F5-EA5F-119CF2D512F3}"/>
              </a:ext>
            </a:extLst>
          </p:cNvPr>
          <p:cNvSpPr/>
          <p:nvPr/>
        </p:nvSpPr>
        <p:spPr>
          <a:xfrm>
            <a:off x="6836840" y="321474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180A20DA-6CE2-46A9-E93E-AB8B63233AC4}"/>
              </a:ext>
            </a:extLst>
          </p:cNvPr>
          <p:cNvSpPr/>
          <p:nvPr/>
        </p:nvSpPr>
        <p:spPr>
          <a:xfrm>
            <a:off x="7116249" y="321474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303A834-2826-7E04-F974-83E678D12A19}"/>
              </a:ext>
            </a:extLst>
          </p:cNvPr>
          <p:cNvSpPr/>
          <p:nvPr/>
        </p:nvSpPr>
        <p:spPr>
          <a:xfrm>
            <a:off x="7395658" y="321474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3693BFF-6F68-4211-2E95-B100E3FDEE9F}"/>
              </a:ext>
            </a:extLst>
          </p:cNvPr>
          <p:cNvSpPr/>
          <p:nvPr/>
        </p:nvSpPr>
        <p:spPr>
          <a:xfrm>
            <a:off x="7675067" y="321474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D29FA6F-EE6D-F351-E173-4846B072133A}"/>
              </a:ext>
            </a:extLst>
          </p:cNvPr>
          <p:cNvSpPr/>
          <p:nvPr/>
        </p:nvSpPr>
        <p:spPr>
          <a:xfrm>
            <a:off x="7954435" y="3214748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158A7BDC-12D0-D4C8-475C-6FC733BCF4B7}"/>
              </a:ext>
            </a:extLst>
          </p:cNvPr>
          <p:cNvSpPr/>
          <p:nvPr/>
        </p:nvSpPr>
        <p:spPr>
          <a:xfrm>
            <a:off x="8233844" y="3214748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D7337D1D-0458-440D-F526-D155C46BB7AB}"/>
              </a:ext>
            </a:extLst>
          </p:cNvPr>
          <p:cNvSpPr/>
          <p:nvPr/>
        </p:nvSpPr>
        <p:spPr>
          <a:xfrm>
            <a:off x="8513253" y="3214748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2F736ED-3DB3-0CA1-F7F5-9BF79CB5DAFC}"/>
              </a:ext>
            </a:extLst>
          </p:cNvPr>
          <p:cNvSpPr/>
          <p:nvPr/>
        </p:nvSpPr>
        <p:spPr>
          <a:xfrm>
            <a:off x="8792662" y="3214748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DCA494B4-3A9E-DB9B-9AF2-232E4268F60A}"/>
              </a:ext>
            </a:extLst>
          </p:cNvPr>
          <p:cNvCxnSpPr/>
          <p:nvPr/>
        </p:nvCxnSpPr>
        <p:spPr>
          <a:xfrm>
            <a:off x="2383403" y="3005667"/>
            <a:ext cx="0" cy="821266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6788E95E-63DE-943F-FA6F-F26DCBB0C18C}"/>
              </a:ext>
            </a:extLst>
          </p:cNvPr>
          <p:cNvCxnSpPr/>
          <p:nvPr/>
        </p:nvCxnSpPr>
        <p:spPr>
          <a:xfrm>
            <a:off x="4610120" y="3005667"/>
            <a:ext cx="0" cy="821266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55E73BE-5CBE-552D-AC3F-4CD69EF9D30D}"/>
              </a:ext>
            </a:extLst>
          </p:cNvPr>
          <p:cNvCxnSpPr/>
          <p:nvPr/>
        </p:nvCxnSpPr>
        <p:spPr>
          <a:xfrm>
            <a:off x="6836840" y="3005667"/>
            <a:ext cx="0" cy="821266"/>
          </a:xfrm>
          <a:prstGeom prst="line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0D80D6CC-6668-4922-7F2F-D3DB03DB5C77}"/>
              </a:ext>
            </a:extLst>
          </p:cNvPr>
          <p:cNvCxnSpPr>
            <a:cxnSpLocks/>
          </p:cNvCxnSpPr>
          <p:nvPr/>
        </p:nvCxnSpPr>
        <p:spPr>
          <a:xfrm>
            <a:off x="1422458" y="3578819"/>
            <a:ext cx="63510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05AFC32A-E800-1EB0-02AE-1FE936322B89}"/>
              </a:ext>
            </a:extLst>
          </p:cNvPr>
          <p:cNvCxnSpPr>
            <a:cxnSpLocks/>
          </p:cNvCxnSpPr>
          <p:nvPr/>
        </p:nvCxnSpPr>
        <p:spPr>
          <a:xfrm flipH="1">
            <a:off x="1701866" y="3578819"/>
            <a:ext cx="1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6EEFD61F-336A-66D0-F7D5-94082E3D7A7E}"/>
              </a:ext>
            </a:extLst>
          </p:cNvPr>
          <p:cNvCxnSpPr>
            <a:cxnSpLocks/>
          </p:cNvCxnSpPr>
          <p:nvPr/>
        </p:nvCxnSpPr>
        <p:spPr>
          <a:xfrm flipH="1">
            <a:off x="1915716" y="3578819"/>
            <a:ext cx="65560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32275572-1310-2131-F5DE-3B4857357202}"/>
              </a:ext>
            </a:extLst>
          </p:cNvPr>
          <p:cNvCxnSpPr>
            <a:cxnSpLocks/>
          </p:cNvCxnSpPr>
          <p:nvPr/>
        </p:nvCxnSpPr>
        <p:spPr>
          <a:xfrm flipH="1">
            <a:off x="2129438" y="3578819"/>
            <a:ext cx="131247" cy="496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6B336C6B-3839-A2B9-6E70-413957949576}"/>
              </a:ext>
            </a:extLst>
          </p:cNvPr>
          <p:cNvCxnSpPr>
            <a:cxnSpLocks/>
          </p:cNvCxnSpPr>
          <p:nvPr/>
        </p:nvCxnSpPr>
        <p:spPr>
          <a:xfrm>
            <a:off x="1697096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ABAA7FB5-B25E-1EA5-35C1-948E5155E674}"/>
              </a:ext>
            </a:extLst>
          </p:cNvPr>
          <p:cNvCxnSpPr>
            <a:cxnSpLocks/>
          </p:cNvCxnSpPr>
          <p:nvPr/>
        </p:nvCxnSpPr>
        <p:spPr>
          <a:xfrm>
            <a:off x="2023611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74528097-C177-64F2-24E8-EF0C9758B34A}"/>
              </a:ext>
            </a:extLst>
          </p:cNvPr>
          <p:cNvCxnSpPr>
            <a:cxnSpLocks/>
          </p:cNvCxnSpPr>
          <p:nvPr/>
        </p:nvCxnSpPr>
        <p:spPr>
          <a:xfrm>
            <a:off x="1409772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88092742-EA61-5D64-CB2D-678377D2A213}"/>
              </a:ext>
            </a:extLst>
          </p:cNvPr>
          <p:cNvCxnSpPr>
            <a:cxnSpLocks/>
          </p:cNvCxnSpPr>
          <p:nvPr/>
        </p:nvCxnSpPr>
        <p:spPr>
          <a:xfrm>
            <a:off x="2308487" y="4641841"/>
            <a:ext cx="0" cy="635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Google Shape;235;p26">
            <a:extLst>
              <a:ext uri="{FF2B5EF4-FFF2-40B4-BE49-F238E27FC236}">
                <a16:creationId xmlns:a16="http://schemas.microsoft.com/office/drawing/2014/main" id="{E91F0A64-F9E0-431A-6C35-8B117DB38013}"/>
              </a:ext>
            </a:extLst>
          </p:cNvPr>
          <p:cNvSpPr txBox="1"/>
          <p:nvPr/>
        </p:nvSpPr>
        <p:spPr>
          <a:xfrm>
            <a:off x="1315677" y="5225826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5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9" name="Google Shape;235;p26">
            <a:extLst>
              <a:ext uri="{FF2B5EF4-FFF2-40B4-BE49-F238E27FC236}">
                <a16:creationId xmlns:a16="http://schemas.microsoft.com/office/drawing/2014/main" id="{C6647224-A57F-66AF-B809-5F178BFB86BF}"/>
              </a:ext>
            </a:extLst>
          </p:cNvPr>
          <p:cNvSpPr txBox="1"/>
          <p:nvPr/>
        </p:nvSpPr>
        <p:spPr>
          <a:xfrm>
            <a:off x="1560567" y="5225826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6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40" name="Google Shape;235;p26">
            <a:extLst>
              <a:ext uri="{FF2B5EF4-FFF2-40B4-BE49-F238E27FC236}">
                <a16:creationId xmlns:a16="http://schemas.microsoft.com/office/drawing/2014/main" id="{6FDD14FF-30B1-2660-D757-C06866FCE89B}"/>
              </a:ext>
            </a:extLst>
          </p:cNvPr>
          <p:cNvSpPr txBox="1"/>
          <p:nvPr/>
        </p:nvSpPr>
        <p:spPr>
          <a:xfrm>
            <a:off x="1907509" y="5236532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7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41" name="Google Shape;235;p26">
            <a:extLst>
              <a:ext uri="{FF2B5EF4-FFF2-40B4-BE49-F238E27FC236}">
                <a16:creationId xmlns:a16="http://schemas.microsoft.com/office/drawing/2014/main" id="{37900FDE-0A83-7594-0114-5A9B5D23ED58}"/>
              </a:ext>
            </a:extLst>
          </p:cNvPr>
          <p:cNvSpPr txBox="1"/>
          <p:nvPr/>
        </p:nvSpPr>
        <p:spPr>
          <a:xfrm>
            <a:off x="2129438" y="5225818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6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8</a:t>
            </a:r>
            <a:endParaRPr sz="16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AD6B11C1-A8F4-6ABD-81C2-230CD27B9A4D}"/>
              </a:ext>
            </a:extLst>
          </p:cNvPr>
          <p:cNvGrpSpPr/>
          <p:nvPr/>
        </p:nvGrpSpPr>
        <p:grpSpPr>
          <a:xfrm>
            <a:off x="115890" y="1768296"/>
            <a:ext cx="8902774" cy="364067"/>
            <a:chOff x="169310" y="1844617"/>
            <a:chExt cx="8902774" cy="36406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3106CE3-5867-967C-7656-E37E00BB97D7}"/>
                </a:ext>
              </a:extLst>
            </p:cNvPr>
            <p:cNvSpPr/>
            <p:nvPr/>
          </p:nvSpPr>
          <p:spPr>
            <a:xfrm>
              <a:off x="169310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32EB556-CD9D-A78C-BC51-6505D19ACD74}"/>
                </a:ext>
              </a:extLst>
            </p:cNvPr>
            <p:cNvSpPr/>
            <p:nvPr/>
          </p:nvSpPr>
          <p:spPr>
            <a:xfrm>
              <a:off x="1274250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A2261FD-DDA6-A67C-6807-DF508B202863}"/>
                </a:ext>
              </a:extLst>
            </p:cNvPr>
            <p:cNvSpPr/>
            <p:nvPr/>
          </p:nvSpPr>
          <p:spPr>
            <a:xfrm>
              <a:off x="2396088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C2C1D67-F42E-782B-8A42-715AAEB6A96C}"/>
                </a:ext>
              </a:extLst>
            </p:cNvPr>
            <p:cNvSpPr/>
            <p:nvPr/>
          </p:nvSpPr>
          <p:spPr>
            <a:xfrm>
              <a:off x="3501028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BE58A52-6C4D-F7DE-0BE8-7B3148A1D8F5}"/>
                </a:ext>
              </a:extLst>
            </p:cNvPr>
            <p:cNvSpPr/>
            <p:nvPr/>
          </p:nvSpPr>
          <p:spPr>
            <a:xfrm>
              <a:off x="4622771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920FA08-7A9E-AFAD-E26B-3439A46DD402}"/>
                </a:ext>
              </a:extLst>
            </p:cNvPr>
            <p:cNvSpPr/>
            <p:nvPr/>
          </p:nvSpPr>
          <p:spPr>
            <a:xfrm>
              <a:off x="5727711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0D800A9-0C61-750A-3E57-6F9B71A28484}"/>
                </a:ext>
              </a:extLst>
            </p:cNvPr>
            <p:cNvSpPr/>
            <p:nvPr/>
          </p:nvSpPr>
          <p:spPr>
            <a:xfrm>
              <a:off x="6849549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677629A-F43B-6E50-4DB4-90978C96399A}"/>
                </a:ext>
              </a:extLst>
            </p:cNvPr>
            <p:cNvSpPr/>
            <p:nvPr/>
          </p:nvSpPr>
          <p:spPr>
            <a:xfrm>
              <a:off x="7954489" y="1844617"/>
              <a:ext cx="1117595" cy="3640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5AF54C5-6670-F59C-4528-ED699ABBF909}"/>
              </a:ext>
            </a:extLst>
          </p:cNvPr>
          <p:cNvGrpSpPr/>
          <p:nvPr/>
        </p:nvGrpSpPr>
        <p:grpSpPr>
          <a:xfrm>
            <a:off x="4204915" y="4126448"/>
            <a:ext cx="1123473" cy="364068"/>
            <a:chOff x="5342439" y="4725064"/>
            <a:chExt cx="1123473" cy="36406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D018CD1-6DD3-1394-E7EF-BED46F9E4901}"/>
                </a:ext>
              </a:extLst>
            </p:cNvPr>
            <p:cNvSpPr/>
            <p:nvPr/>
          </p:nvSpPr>
          <p:spPr>
            <a:xfrm>
              <a:off x="5342439" y="4725065"/>
              <a:ext cx="279422" cy="36406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07A93F1-3B07-2D52-1727-D67B08D90EFE}"/>
                </a:ext>
              </a:extLst>
            </p:cNvPr>
            <p:cNvSpPr/>
            <p:nvPr/>
          </p:nvSpPr>
          <p:spPr>
            <a:xfrm>
              <a:off x="5626086" y="4725065"/>
              <a:ext cx="279422" cy="36406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89467F4-7377-D1CB-69E5-A208B1AF4FF7}"/>
                </a:ext>
              </a:extLst>
            </p:cNvPr>
            <p:cNvSpPr/>
            <p:nvPr/>
          </p:nvSpPr>
          <p:spPr>
            <a:xfrm>
              <a:off x="5905508" y="4725065"/>
              <a:ext cx="279422" cy="36406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2B60E57-854F-FAAC-79CC-EC594371650C}"/>
                </a:ext>
              </a:extLst>
            </p:cNvPr>
            <p:cNvSpPr/>
            <p:nvPr/>
          </p:nvSpPr>
          <p:spPr>
            <a:xfrm>
              <a:off x="6186490" y="4725064"/>
              <a:ext cx="279422" cy="364067"/>
            </a:xfrm>
            <a:prstGeom prst="rect">
              <a:avLst/>
            </a:prstGeom>
            <a:solidFill>
              <a:srgbClr val="FFAEA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D2563172-A4A6-9B72-AF1A-262DA1DE86E5}"/>
              </a:ext>
            </a:extLst>
          </p:cNvPr>
          <p:cNvSpPr txBox="1"/>
          <p:nvPr/>
        </p:nvSpPr>
        <p:spPr>
          <a:xfrm>
            <a:off x="3068536" y="4930719"/>
            <a:ext cx="22274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A processor can’t tell which subinterval did it get from a part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CCE3B07-7942-1A66-B522-DD39C3631449}"/>
              </a:ext>
            </a:extLst>
          </p:cNvPr>
          <p:cNvCxnSpPr>
            <a:cxnSpLocks/>
          </p:cNvCxnSpPr>
          <p:nvPr/>
        </p:nvCxnSpPr>
        <p:spPr>
          <a:xfrm>
            <a:off x="4364302" y="4557175"/>
            <a:ext cx="0" cy="400043"/>
          </a:xfrm>
          <a:prstGeom prst="straightConnector1">
            <a:avLst/>
          </a:prstGeom>
          <a:ln w="127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Left Brace 77">
            <a:extLst>
              <a:ext uri="{FF2B5EF4-FFF2-40B4-BE49-F238E27FC236}">
                <a16:creationId xmlns:a16="http://schemas.microsoft.com/office/drawing/2014/main" id="{28D17D21-A3A5-393F-F013-BD0620A44803}"/>
              </a:ext>
            </a:extLst>
          </p:cNvPr>
          <p:cNvSpPr/>
          <p:nvPr/>
        </p:nvSpPr>
        <p:spPr>
          <a:xfrm rot="5400000">
            <a:off x="1134601" y="1860660"/>
            <a:ext cx="262466" cy="2218309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3E1220B-514E-1E07-8BA2-AE7445657779}"/>
              </a:ext>
            </a:extLst>
          </p:cNvPr>
          <p:cNvSpPr txBox="1"/>
          <p:nvPr/>
        </p:nvSpPr>
        <p:spPr>
          <a:xfrm>
            <a:off x="83161" y="2443968"/>
            <a:ext cx="363523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A part (divided into p subintervals)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39F483D-A8EE-BED6-4698-63018BFED795}"/>
              </a:ext>
            </a:extLst>
          </p:cNvPr>
          <p:cNvCxnSpPr>
            <a:cxnSpLocks/>
          </p:cNvCxnSpPr>
          <p:nvPr/>
        </p:nvCxnSpPr>
        <p:spPr>
          <a:xfrm flipV="1">
            <a:off x="5302771" y="2973403"/>
            <a:ext cx="279422" cy="313773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86A66F8A-0D14-A39B-4D5B-80B98F2FAF96}"/>
              </a:ext>
            </a:extLst>
          </p:cNvPr>
          <p:cNvSpPr txBox="1"/>
          <p:nvPr/>
        </p:nvSpPr>
        <p:spPr>
          <a:xfrm>
            <a:off x="5425607" y="2597300"/>
            <a:ext cx="1890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sub-interval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6B66764-DA96-EFC7-F24C-C290D3503E54}"/>
              </a:ext>
            </a:extLst>
          </p:cNvPr>
          <p:cNvSpPr txBox="1"/>
          <p:nvPr/>
        </p:nvSpPr>
        <p:spPr>
          <a:xfrm>
            <a:off x="5682122" y="4892605"/>
            <a:ext cx="33550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if the algorithm samples r sub-intervals within a part, then that’s effectively random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AB7B349-B1B1-523C-8972-7EE093791F3B}"/>
              </a:ext>
            </a:extLst>
          </p:cNvPr>
          <p:cNvSpPr txBox="1"/>
          <p:nvPr/>
        </p:nvSpPr>
        <p:spPr>
          <a:xfrm>
            <a:off x="5328388" y="5096687"/>
            <a:ext cx="439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itchFamily="2" charset="2"/>
              <a:buChar char="è"/>
            </a:pPr>
            <a:r>
              <a:rPr lang="en-US" sz="3200" dirty="0">
                <a:latin typeface="Gill Sans" panose="020B0502020104020203" pitchFamily="34" charset="-79"/>
                <a:cs typeface="Gill Sans" panose="020B0502020104020203" pitchFamily="34" charset="-79"/>
              </a:rPr>
              <a:t>   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2ABA1DE-0D3A-C603-5776-1BBE89EEE9D3}"/>
              </a:ext>
            </a:extLst>
          </p:cNvPr>
          <p:cNvSpPr txBox="1"/>
          <p:nvPr/>
        </p:nvSpPr>
        <p:spPr>
          <a:xfrm>
            <a:off x="1680680" y="1209275"/>
            <a:ext cx="6413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Global order: keys 1- N (in sequence), divided into p blocks </a:t>
            </a:r>
          </a:p>
        </p:txBody>
      </p:sp>
    </p:spTree>
    <p:extLst>
      <p:ext uri="{BB962C8B-B14F-4D97-AF65-F5344CB8AC3E}">
        <p14:creationId xmlns:p14="http://schemas.microsoft.com/office/powerpoint/2010/main" val="120545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4" grpId="0" animBg="1"/>
      <p:bldP spid="68" grpId="0"/>
      <p:bldP spid="69" grpId="0"/>
      <p:bldP spid="70" grpId="0"/>
      <p:bldP spid="71" grpId="0"/>
      <p:bldP spid="53" grpId="0" animBg="1"/>
      <p:bldP spid="54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3" grpId="0" animBg="1"/>
      <p:bldP spid="64" grpId="0" animBg="1"/>
      <p:bldP spid="65" grpId="0" animBg="1"/>
      <p:bldP spid="85" grpId="0" animBg="1"/>
      <p:bldP spid="86" grpId="0" animBg="1"/>
      <p:bldP spid="87" grpId="0" animBg="1"/>
      <p:bldP spid="88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38" grpId="0"/>
      <p:bldP spid="139" grpId="0"/>
      <p:bldP spid="140" grpId="0"/>
      <p:bldP spid="141" grpId="0"/>
      <p:bldP spid="75" grpId="0"/>
      <p:bldP spid="78" grpId="0" animBg="1"/>
      <p:bldP spid="79" grpId="0" animBg="1"/>
      <p:bldP spid="82" grpId="0"/>
      <p:bldP spid="84" grpId="0"/>
      <p:bldP spid="89" grpId="0"/>
    </p:bldLst>
  </p:timing>
  <p:extLst>
    <p:ext uri="{6950BFC3-D8DA-4A85-94F7-54DA5524770B}">
      <p188:commentRel xmlns:p188="http://schemas.microsoft.com/office/powerpoint/2018/8/main" r:id="rId3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0" y="226662"/>
            <a:ext cx="9202045" cy="1081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>
                <a:latin typeface="Gill Sans" panose="020B0502020104020203" pitchFamily="34" charset="-79"/>
                <a:cs typeface="Gill Sans"/>
              </a:rPr>
              <a:t>#2. Lower bound: keep track of unsampled subintervals</a:t>
            </a:r>
            <a:endParaRPr lang="en-US" sz="320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algn="ctr"/>
            <a:endParaRPr lang="en-US" sz="320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0AE51D4-6B26-D7B0-6F52-A77E9E5B53AE}"/>
              </a:ext>
            </a:extLst>
          </p:cNvPr>
          <p:cNvSpPr/>
          <p:nvPr/>
        </p:nvSpPr>
        <p:spPr>
          <a:xfrm>
            <a:off x="156680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7C29CEB-D5C0-D716-FFF2-C3E72524C064}"/>
              </a:ext>
            </a:extLst>
          </p:cNvPr>
          <p:cNvSpPr/>
          <p:nvPr/>
        </p:nvSpPr>
        <p:spPr>
          <a:xfrm>
            <a:off x="436089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2FBE5C-70C9-C172-57C7-D78B8EFAE85A}"/>
              </a:ext>
            </a:extLst>
          </p:cNvPr>
          <p:cNvSpPr/>
          <p:nvPr/>
        </p:nvSpPr>
        <p:spPr>
          <a:xfrm>
            <a:off x="715498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C5AFDDC-43B0-C126-01B6-176B7699FEB3}"/>
              </a:ext>
            </a:extLst>
          </p:cNvPr>
          <p:cNvSpPr/>
          <p:nvPr/>
        </p:nvSpPr>
        <p:spPr>
          <a:xfrm>
            <a:off x="994907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3501CE2-715C-4402-9F7B-1FAE5A702E1D}"/>
              </a:ext>
            </a:extLst>
          </p:cNvPr>
          <p:cNvSpPr/>
          <p:nvPr/>
        </p:nvSpPr>
        <p:spPr>
          <a:xfrm>
            <a:off x="1274275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FB5B85A-C2B6-3717-935F-8A89D221C6FD}"/>
              </a:ext>
            </a:extLst>
          </p:cNvPr>
          <p:cNvSpPr/>
          <p:nvPr/>
        </p:nvSpPr>
        <p:spPr>
          <a:xfrm>
            <a:off x="1553684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BAD2395-81BD-C4AC-0B9F-DF195A978CB9}"/>
              </a:ext>
            </a:extLst>
          </p:cNvPr>
          <p:cNvSpPr/>
          <p:nvPr/>
        </p:nvSpPr>
        <p:spPr>
          <a:xfrm>
            <a:off x="1833093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41A66FB-96C0-C523-0E53-533430C9BCFC}"/>
              </a:ext>
            </a:extLst>
          </p:cNvPr>
          <p:cNvSpPr/>
          <p:nvPr/>
        </p:nvSpPr>
        <p:spPr>
          <a:xfrm>
            <a:off x="2112502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60B3434-03E8-C526-005D-1B3991576A93}"/>
              </a:ext>
            </a:extLst>
          </p:cNvPr>
          <p:cNvSpPr/>
          <p:nvPr/>
        </p:nvSpPr>
        <p:spPr>
          <a:xfrm>
            <a:off x="2383400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8AB6263-C8CF-99A4-783F-B26DDBB9BF10}"/>
              </a:ext>
            </a:extLst>
          </p:cNvPr>
          <p:cNvSpPr/>
          <p:nvPr/>
        </p:nvSpPr>
        <p:spPr>
          <a:xfrm>
            <a:off x="2662809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1A4088B-CAE8-3739-D7BE-5930648B0920}"/>
              </a:ext>
            </a:extLst>
          </p:cNvPr>
          <p:cNvSpPr/>
          <p:nvPr/>
        </p:nvSpPr>
        <p:spPr>
          <a:xfrm>
            <a:off x="2942218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809C3DC-DBF6-53A9-0B23-8168B6ADF01F}"/>
              </a:ext>
            </a:extLst>
          </p:cNvPr>
          <p:cNvSpPr/>
          <p:nvPr/>
        </p:nvSpPr>
        <p:spPr>
          <a:xfrm>
            <a:off x="3221627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56A4A69-7FE6-6972-AFEE-98C6BD3B9740}"/>
              </a:ext>
            </a:extLst>
          </p:cNvPr>
          <p:cNvSpPr/>
          <p:nvPr/>
        </p:nvSpPr>
        <p:spPr>
          <a:xfrm>
            <a:off x="3500995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C9507B4-A7A7-6403-7C63-2B91235351FF}"/>
              </a:ext>
            </a:extLst>
          </p:cNvPr>
          <p:cNvSpPr/>
          <p:nvPr/>
        </p:nvSpPr>
        <p:spPr>
          <a:xfrm>
            <a:off x="3780404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CCE2199-F2AB-13AD-AFE1-AD30550C7481}"/>
              </a:ext>
            </a:extLst>
          </p:cNvPr>
          <p:cNvSpPr/>
          <p:nvPr/>
        </p:nvSpPr>
        <p:spPr>
          <a:xfrm>
            <a:off x="4059813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7C93688-3FB9-FCE1-7F28-FF8D86A9F004}"/>
              </a:ext>
            </a:extLst>
          </p:cNvPr>
          <p:cNvSpPr/>
          <p:nvPr/>
        </p:nvSpPr>
        <p:spPr>
          <a:xfrm>
            <a:off x="4339222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7989941-86E7-B335-33E9-4213CEF4932F}"/>
              </a:ext>
            </a:extLst>
          </p:cNvPr>
          <p:cNvSpPr/>
          <p:nvPr/>
        </p:nvSpPr>
        <p:spPr>
          <a:xfrm>
            <a:off x="4610120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5A19B02-096B-F5FC-00BF-DD2ACCADF5DC}"/>
              </a:ext>
            </a:extLst>
          </p:cNvPr>
          <p:cNvSpPr/>
          <p:nvPr/>
        </p:nvSpPr>
        <p:spPr>
          <a:xfrm>
            <a:off x="4889529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E1ABA27-E52F-87A2-3BB1-27556DC9C0E5}"/>
              </a:ext>
            </a:extLst>
          </p:cNvPr>
          <p:cNvSpPr/>
          <p:nvPr/>
        </p:nvSpPr>
        <p:spPr>
          <a:xfrm>
            <a:off x="5168938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4B76126-7306-C0E5-D682-E6C6B2767ECC}"/>
              </a:ext>
            </a:extLst>
          </p:cNvPr>
          <p:cNvSpPr/>
          <p:nvPr/>
        </p:nvSpPr>
        <p:spPr>
          <a:xfrm>
            <a:off x="5448347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F69EDE1-2D6E-23CC-AEB4-B33A42AD9042}"/>
              </a:ext>
            </a:extLst>
          </p:cNvPr>
          <p:cNvSpPr/>
          <p:nvPr/>
        </p:nvSpPr>
        <p:spPr>
          <a:xfrm>
            <a:off x="5727715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A31EC19-3EB3-15BA-ECEA-5BDB20204AE2}"/>
              </a:ext>
            </a:extLst>
          </p:cNvPr>
          <p:cNvSpPr/>
          <p:nvPr/>
        </p:nvSpPr>
        <p:spPr>
          <a:xfrm>
            <a:off x="6007124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AAEC415-4A80-4654-3A1E-A30523FCD5CD}"/>
              </a:ext>
            </a:extLst>
          </p:cNvPr>
          <p:cNvSpPr/>
          <p:nvPr/>
        </p:nvSpPr>
        <p:spPr>
          <a:xfrm>
            <a:off x="6286533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45359BA-258C-6737-280A-EB57DB5804CD}"/>
              </a:ext>
            </a:extLst>
          </p:cNvPr>
          <p:cNvSpPr/>
          <p:nvPr/>
        </p:nvSpPr>
        <p:spPr>
          <a:xfrm>
            <a:off x="6565942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BA99B90-29B6-D0F5-EA5F-119CF2D512F3}"/>
              </a:ext>
            </a:extLst>
          </p:cNvPr>
          <p:cNvSpPr/>
          <p:nvPr/>
        </p:nvSpPr>
        <p:spPr>
          <a:xfrm>
            <a:off x="6836840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180A20DA-6CE2-46A9-E93E-AB8B63233AC4}"/>
              </a:ext>
            </a:extLst>
          </p:cNvPr>
          <p:cNvSpPr/>
          <p:nvPr/>
        </p:nvSpPr>
        <p:spPr>
          <a:xfrm>
            <a:off x="7116249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303A834-2826-7E04-F974-83E678D12A19}"/>
              </a:ext>
            </a:extLst>
          </p:cNvPr>
          <p:cNvSpPr/>
          <p:nvPr/>
        </p:nvSpPr>
        <p:spPr>
          <a:xfrm>
            <a:off x="7395658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3693BFF-6F68-4211-2E95-B100E3FDEE9F}"/>
              </a:ext>
            </a:extLst>
          </p:cNvPr>
          <p:cNvSpPr/>
          <p:nvPr/>
        </p:nvSpPr>
        <p:spPr>
          <a:xfrm>
            <a:off x="7675067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D29FA6F-EE6D-F351-E173-4846B072133A}"/>
              </a:ext>
            </a:extLst>
          </p:cNvPr>
          <p:cNvSpPr/>
          <p:nvPr/>
        </p:nvSpPr>
        <p:spPr>
          <a:xfrm>
            <a:off x="7954435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158A7BDC-12D0-D4C8-475C-6FC733BCF4B7}"/>
              </a:ext>
            </a:extLst>
          </p:cNvPr>
          <p:cNvSpPr/>
          <p:nvPr/>
        </p:nvSpPr>
        <p:spPr>
          <a:xfrm>
            <a:off x="8233844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D7337D1D-0458-440D-F526-D155C46BB7AB}"/>
              </a:ext>
            </a:extLst>
          </p:cNvPr>
          <p:cNvSpPr/>
          <p:nvPr/>
        </p:nvSpPr>
        <p:spPr>
          <a:xfrm>
            <a:off x="8513253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2F736ED-3DB3-0CA1-F7F5-9BF79CB5DAFC}"/>
              </a:ext>
            </a:extLst>
          </p:cNvPr>
          <p:cNvSpPr/>
          <p:nvPr/>
        </p:nvSpPr>
        <p:spPr>
          <a:xfrm>
            <a:off x="8792662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Left Brace 77">
            <a:extLst>
              <a:ext uri="{FF2B5EF4-FFF2-40B4-BE49-F238E27FC236}">
                <a16:creationId xmlns:a16="http://schemas.microsoft.com/office/drawing/2014/main" id="{28D17D21-A3A5-393F-F013-BD0620A44803}"/>
              </a:ext>
            </a:extLst>
          </p:cNvPr>
          <p:cNvSpPr/>
          <p:nvPr/>
        </p:nvSpPr>
        <p:spPr>
          <a:xfrm rot="5400000">
            <a:off x="1134601" y="556791"/>
            <a:ext cx="262466" cy="2218309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3E1220B-514E-1E07-8BA2-AE7445657779}"/>
              </a:ext>
            </a:extLst>
          </p:cNvPr>
          <p:cNvSpPr txBox="1"/>
          <p:nvPr/>
        </p:nvSpPr>
        <p:spPr>
          <a:xfrm>
            <a:off x="83161" y="1140099"/>
            <a:ext cx="363523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>
                <a:latin typeface="Gill Sans" panose="020B0502020104020203" pitchFamily="34" charset="-79"/>
                <a:cs typeface="Gill Sans" panose="020B0502020104020203" pitchFamily="34" charset="-79"/>
              </a:rPr>
              <a:t>A part (divided into p subintervals)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39F483D-A8EE-BED6-4698-63018BFED795}"/>
              </a:ext>
            </a:extLst>
          </p:cNvPr>
          <p:cNvCxnSpPr>
            <a:cxnSpLocks/>
          </p:cNvCxnSpPr>
          <p:nvPr/>
        </p:nvCxnSpPr>
        <p:spPr>
          <a:xfrm flipV="1">
            <a:off x="5302771" y="1669534"/>
            <a:ext cx="279422" cy="313773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86A66F8A-0D14-A39B-4D5B-80B98F2FAF96}"/>
              </a:ext>
            </a:extLst>
          </p:cNvPr>
          <p:cNvSpPr txBox="1"/>
          <p:nvPr/>
        </p:nvSpPr>
        <p:spPr>
          <a:xfrm>
            <a:off x="5425607" y="1293431"/>
            <a:ext cx="1890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Gill Sans" panose="020B0502020104020203" pitchFamily="34" charset="-79"/>
                <a:cs typeface="Gill Sans" panose="020B0502020104020203" pitchFamily="34" charset="-79"/>
              </a:rPr>
              <a:t>sub-interval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FC8D8C-62C5-8952-3FD4-66642229638F}"/>
              </a:ext>
            </a:extLst>
          </p:cNvPr>
          <p:cNvSpPr txBox="1"/>
          <p:nvPr/>
        </p:nvSpPr>
        <p:spPr>
          <a:xfrm>
            <a:off x="945701" y="2912752"/>
            <a:ext cx="37783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47D48F2-B622-0E8E-DC3E-7E4544B8B348}"/>
              </a:ext>
            </a:extLst>
          </p:cNvPr>
          <p:cNvCxnSpPr>
            <a:cxnSpLocks/>
          </p:cNvCxnSpPr>
          <p:nvPr/>
        </p:nvCxnSpPr>
        <p:spPr>
          <a:xfrm>
            <a:off x="6845825" y="1537206"/>
            <a:ext cx="5443" cy="13274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EC0BAC-3DD2-C1C9-9607-329D2856005B}"/>
              </a:ext>
            </a:extLst>
          </p:cNvPr>
          <p:cNvCxnSpPr>
            <a:cxnSpLocks/>
          </p:cNvCxnSpPr>
          <p:nvPr/>
        </p:nvCxnSpPr>
        <p:spPr>
          <a:xfrm>
            <a:off x="4609645" y="1537205"/>
            <a:ext cx="5443" cy="13274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457B336-1B5D-C791-E743-FFC1634655FD}"/>
              </a:ext>
            </a:extLst>
          </p:cNvPr>
          <p:cNvCxnSpPr>
            <a:cxnSpLocks/>
          </p:cNvCxnSpPr>
          <p:nvPr/>
        </p:nvCxnSpPr>
        <p:spPr>
          <a:xfrm>
            <a:off x="2389984" y="1537206"/>
            <a:ext cx="5443" cy="13274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202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0" y="226662"/>
            <a:ext cx="9202045" cy="1081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>
                <a:latin typeface="Gill Sans" panose="020B0502020104020203" pitchFamily="34" charset="-79"/>
                <a:cs typeface="Gill Sans"/>
              </a:rPr>
              <a:t>#2. Lower bound: keep track of unsampled subintervals</a:t>
            </a:r>
            <a:endParaRPr lang="en-US" sz="320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algn="ctr"/>
            <a:endParaRPr lang="en-US" sz="320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0AE51D4-6B26-D7B0-6F52-A77E9E5B53AE}"/>
              </a:ext>
            </a:extLst>
          </p:cNvPr>
          <p:cNvSpPr/>
          <p:nvPr/>
        </p:nvSpPr>
        <p:spPr>
          <a:xfrm>
            <a:off x="156680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7C29CEB-D5C0-D716-FFF2-C3E72524C064}"/>
              </a:ext>
            </a:extLst>
          </p:cNvPr>
          <p:cNvSpPr/>
          <p:nvPr/>
        </p:nvSpPr>
        <p:spPr>
          <a:xfrm>
            <a:off x="436089" y="1910883"/>
            <a:ext cx="279422" cy="3640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cs typeface="Calibri"/>
              </a:rPr>
              <a:t>x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2FBE5C-70C9-C172-57C7-D78B8EFAE85A}"/>
              </a:ext>
            </a:extLst>
          </p:cNvPr>
          <p:cNvSpPr/>
          <p:nvPr/>
        </p:nvSpPr>
        <p:spPr>
          <a:xfrm>
            <a:off x="715498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C5AFDDC-43B0-C126-01B6-176B7699FEB3}"/>
              </a:ext>
            </a:extLst>
          </p:cNvPr>
          <p:cNvSpPr/>
          <p:nvPr/>
        </p:nvSpPr>
        <p:spPr>
          <a:xfrm>
            <a:off x="994907" y="1910883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3501CE2-715C-4402-9F7B-1FAE5A702E1D}"/>
              </a:ext>
            </a:extLst>
          </p:cNvPr>
          <p:cNvSpPr/>
          <p:nvPr/>
        </p:nvSpPr>
        <p:spPr>
          <a:xfrm>
            <a:off x="1274275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FB5B85A-C2B6-3717-935F-8A89D221C6FD}"/>
              </a:ext>
            </a:extLst>
          </p:cNvPr>
          <p:cNvSpPr/>
          <p:nvPr/>
        </p:nvSpPr>
        <p:spPr>
          <a:xfrm>
            <a:off x="1553684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BAD2395-81BD-C4AC-0B9F-DF195A978CB9}"/>
              </a:ext>
            </a:extLst>
          </p:cNvPr>
          <p:cNvSpPr/>
          <p:nvPr/>
        </p:nvSpPr>
        <p:spPr>
          <a:xfrm>
            <a:off x="1833093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41A66FB-96C0-C523-0E53-533430C9BCFC}"/>
              </a:ext>
            </a:extLst>
          </p:cNvPr>
          <p:cNvSpPr/>
          <p:nvPr/>
        </p:nvSpPr>
        <p:spPr>
          <a:xfrm>
            <a:off x="2112502" y="1910882"/>
            <a:ext cx="279422" cy="3640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60B3434-03E8-C526-005D-1B3991576A93}"/>
              </a:ext>
            </a:extLst>
          </p:cNvPr>
          <p:cNvSpPr/>
          <p:nvPr/>
        </p:nvSpPr>
        <p:spPr>
          <a:xfrm>
            <a:off x="2383400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8AB6263-C8CF-99A4-783F-B26DDBB9BF10}"/>
              </a:ext>
            </a:extLst>
          </p:cNvPr>
          <p:cNvSpPr/>
          <p:nvPr/>
        </p:nvSpPr>
        <p:spPr>
          <a:xfrm>
            <a:off x="2662809" y="1910882"/>
            <a:ext cx="279422" cy="3640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cs typeface="Calibri"/>
              </a:rPr>
              <a:t>x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1A4088B-CAE8-3739-D7BE-5930648B0920}"/>
              </a:ext>
            </a:extLst>
          </p:cNvPr>
          <p:cNvSpPr/>
          <p:nvPr/>
        </p:nvSpPr>
        <p:spPr>
          <a:xfrm>
            <a:off x="2942218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809C3DC-DBF6-53A9-0B23-8168B6ADF01F}"/>
              </a:ext>
            </a:extLst>
          </p:cNvPr>
          <p:cNvSpPr/>
          <p:nvPr/>
        </p:nvSpPr>
        <p:spPr>
          <a:xfrm>
            <a:off x="3221627" y="1910882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56A4A69-7FE6-6972-AFEE-98C6BD3B9740}"/>
              </a:ext>
            </a:extLst>
          </p:cNvPr>
          <p:cNvSpPr/>
          <p:nvPr/>
        </p:nvSpPr>
        <p:spPr>
          <a:xfrm>
            <a:off x="3500995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C9507B4-A7A7-6403-7C63-2B91235351FF}"/>
              </a:ext>
            </a:extLst>
          </p:cNvPr>
          <p:cNvSpPr/>
          <p:nvPr/>
        </p:nvSpPr>
        <p:spPr>
          <a:xfrm>
            <a:off x="3780404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CCE2199-F2AB-13AD-AFE1-AD30550C7481}"/>
              </a:ext>
            </a:extLst>
          </p:cNvPr>
          <p:cNvSpPr/>
          <p:nvPr/>
        </p:nvSpPr>
        <p:spPr>
          <a:xfrm>
            <a:off x="4059813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D7C93688-3FB9-FCE1-7F28-FF8D86A9F004}"/>
              </a:ext>
            </a:extLst>
          </p:cNvPr>
          <p:cNvSpPr/>
          <p:nvPr/>
        </p:nvSpPr>
        <p:spPr>
          <a:xfrm>
            <a:off x="4339222" y="1910881"/>
            <a:ext cx="279422" cy="3640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7989941-86E7-B335-33E9-4213CEF4932F}"/>
              </a:ext>
            </a:extLst>
          </p:cNvPr>
          <p:cNvSpPr/>
          <p:nvPr/>
        </p:nvSpPr>
        <p:spPr>
          <a:xfrm>
            <a:off x="4610120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B5A19B02-096B-F5FC-00BF-DD2ACCADF5DC}"/>
              </a:ext>
            </a:extLst>
          </p:cNvPr>
          <p:cNvSpPr/>
          <p:nvPr/>
        </p:nvSpPr>
        <p:spPr>
          <a:xfrm>
            <a:off x="4889529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E1ABA27-E52F-87A2-3BB1-27556DC9C0E5}"/>
              </a:ext>
            </a:extLst>
          </p:cNvPr>
          <p:cNvSpPr/>
          <p:nvPr/>
        </p:nvSpPr>
        <p:spPr>
          <a:xfrm>
            <a:off x="5168938" y="1910881"/>
            <a:ext cx="279422" cy="3640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cs typeface="Calibri"/>
              </a:rPr>
              <a:t>x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4B76126-7306-C0E5-D682-E6C6B2767ECC}"/>
              </a:ext>
            </a:extLst>
          </p:cNvPr>
          <p:cNvSpPr/>
          <p:nvPr/>
        </p:nvSpPr>
        <p:spPr>
          <a:xfrm>
            <a:off x="5448347" y="1910881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5F69EDE1-2D6E-23CC-AEB4-B33A42AD9042}"/>
              </a:ext>
            </a:extLst>
          </p:cNvPr>
          <p:cNvSpPr/>
          <p:nvPr/>
        </p:nvSpPr>
        <p:spPr>
          <a:xfrm>
            <a:off x="5727715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A31EC19-3EB3-15BA-ECEA-5BDB20204AE2}"/>
              </a:ext>
            </a:extLst>
          </p:cNvPr>
          <p:cNvSpPr/>
          <p:nvPr/>
        </p:nvSpPr>
        <p:spPr>
          <a:xfrm>
            <a:off x="6007124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AAEC415-4A80-4654-3A1E-A30523FCD5CD}"/>
              </a:ext>
            </a:extLst>
          </p:cNvPr>
          <p:cNvSpPr/>
          <p:nvPr/>
        </p:nvSpPr>
        <p:spPr>
          <a:xfrm>
            <a:off x="6286533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45359BA-258C-6737-280A-EB57DB5804CD}"/>
              </a:ext>
            </a:extLst>
          </p:cNvPr>
          <p:cNvSpPr/>
          <p:nvPr/>
        </p:nvSpPr>
        <p:spPr>
          <a:xfrm>
            <a:off x="6565942" y="1910880"/>
            <a:ext cx="279422" cy="3640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BA99B90-29B6-D0F5-EA5F-119CF2D512F3}"/>
              </a:ext>
            </a:extLst>
          </p:cNvPr>
          <p:cNvSpPr/>
          <p:nvPr/>
        </p:nvSpPr>
        <p:spPr>
          <a:xfrm>
            <a:off x="6836840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180A20DA-6CE2-46A9-E93E-AB8B63233AC4}"/>
              </a:ext>
            </a:extLst>
          </p:cNvPr>
          <p:cNvSpPr/>
          <p:nvPr/>
        </p:nvSpPr>
        <p:spPr>
          <a:xfrm>
            <a:off x="7116249" y="1910880"/>
            <a:ext cx="279422" cy="3640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D303A834-2826-7E04-F974-83E678D12A19}"/>
              </a:ext>
            </a:extLst>
          </p:cNvPr>
          <p:cNvSpPr/>
          <p:nvPr/>
        </p:nvSpPr>
        <p:spPr>
          <a:xfrm>
            <a:off x="7395658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3693BFF-6F68-4211-2E95-B100E3FDEE9F}"/>
              </a:ext>
            </a:extLst>
          </p:cNvPr>
          <p:cNvSpPr/>
          <p:nvPr/>
        </p:nvSpPr>
        <p:spPr>
          <a:xfrm>
            <a:off x="7675067" y="1910880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D29FA6F-EE6D-F351-E173-4846B072133A}"/>
              </a:ext>
            </a:extLst>
          </p:cNvPr>
          <p:cNvSpPr/>
          <p:nvPr/>
        </p:nvSpPr>
        <p:spPr>
          <a:xfrm>
            <a:off x="7954435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158A7BDC-12D0-D4C8-475C-6FC733BCF4B7}"/>
              </a:ext>
            </a:extLst>
          </p:cNvPr>
          <p:cNvSpPr/>
          <p:nvPr/>
        </p:nvSpPr>
        <p:spPr>
          <a:xfrm>
            <a:off x="8233844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chemeClr val="tx1"/>
              </a:solidFill>
              <a:cs typeface="Calibri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D7337D1D-0458-440D-F526-D155C46BB7AB}"/>
              </a:ext>
            </a:extLst>
          </p:cNvPr>
          <p:cNvSpPr/>
          <p:nvPr/>
        </p:nvSpPr>
        <p:spPr>
          <a:xfrm>
            <a:off x="8513253" y="1910879"/>
            <a:ext cx="279422" cy="364067"/>
          </a:xfrm>
          <a:prstGeom prst="rect">
            <a:avLst/>
          </a:prstGeom>
          <a:solidFill>
            <a:srgbClr val="FFAEA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2F736ED-3DB3-0CA1-F7F5-9BF79CB5DAFC}"/>
              </a:ext>
            </a:extLst>
          </p:cNvPr>
          <p:cNvSpPr/>
          <p:nvPr/>
        </p:nvSpPr>
        <p:spPr>
          <a:xfrm>
            <a:off x="8792662" y="1910879"/>
            <a:ext cx="279422" cy="3640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78" name="Left Brace 77">
            <a:extLst>
              <a:ext uri="{FF2B5EF4-FFF2-40B4-BE49-F238E27FC236}">
                <a16:creationId xmlns:a16="http://schemas.microsoft.com/office/drawing/2014/main" id="{28D17D21-A3A5-393F-F013-BD0620A44803}"/>
              </a:ext>
            </a:extLst>
          </p:cNvPr>
          <p:cNvSpPr/>
          <p:nvPr/>
        </p:nvSpPr>
        <p:spPr>
          <a:xfrm rot="5400000">
            <a:off x="1134601" y="556791"/>
            <a:ext cx="262466" cy="2218309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3E1220B-514E-1E07-8BA2-AE7445657779}"/>
              </a:ext>
            </a:extLst>
          </p:cNvPr>
          <p:cNvSpPr txBox="1"/>
          <p:nvPr/>
        </p:nvSpPr>
        <p:spPr>
          <a:xfrm>
            <a:off x="83161" y="1140099"/>
            <a:ext cx="363523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>
                <a:latin typeface="Gill Sans" panose="020B0502020104020203" pitchFamily="34" charset="-79"/>
                <a:cs typeface="Gill Sans" panose="020B0502020104020203" pitchFamily="34" charset="-79"/>
              </a:rPr>
              <a:t>A part (divided into p subintervals)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39F483D-A8EE-BED6-4698-63018BFED795}"/>
              </a:ext>
            </a:extLst>
          </p:cNvPr>
          <p:cNvCxnSpPr>
            <a:cxnSpLocks/>
          </p:cNvCxnSpPr>
          <p:nvPr/>
        </p:nvCxnSpPr>
        <p:spPr>
          <a:xfrm flipV="1">
            <a:off x="5302771" y="1669534"/>
            <a:ext cx="279422" cy="313773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86A66F8A-0D14-A39B-4D5B-80B98F2FAF96}"/>
              </a:ext>
            </a:extLst>
          </p:cNvPr>
          <p:cNvSpPr txBox="1"/>
          <p:nvPr/>
        </p:nvSpPr>
        <p:spPr>
          <a:xfrm>
            <a:off x="5425607" y="1293431"/>
            <a:ext cx="1890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Gill Sans" panose="020B0502020104020203" pitchFamily="34" charset="-79"/>
                <a:cs typeface="Gill Sans" panose="020B0502020104020203" pitchFamily="34" charset="-79"/>
              </a:rPr>
              <a:t>sub-interval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FC8D8C-62C5-8952-3FD4-66642229638F}"/>
              </a:ext>
            </a:extLst>
          </p:cNvPr>
          <p:cNvSpPr txBox="1"/>
          <p:nvPr/>
        </p:nvSpPr>
        <p:spPr>
          <a:xfrm>
            <a:off x="945701" y="2912752"/>
            <a:ext cx="37783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7EFDD8-E0B7-F362-17B0-2F334B744F4F}"/>
              </a:ext>
            </a:extLst>
          </p:cNvPr>
          <p:cNvSpPr txBox="1"/>
          <p:nvPr/>
        </p:nvSpPr>
        <p:spPr>
          <a:xfrm>
            <a:off x="104423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78441C-AFB6-83EF-1922-5F8837D6E344}"/>
              </a:ext>
            </a:extLst>
          </p:cNvPr>
          <p:cNvSpPr txBox="1"/>
          <p:nvPr/>
        </p:nvSpPr>
        <p:spPr>
          <a:xfrm>
            <a:off x="219076" y="3185947"/>
            <a:ext cx="3504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sample + </a:t>
            </a:r>
            <a:r>
              <a:rPr lang="en-US" dirty="0" err="1">
                <a:latin typeface="Gill Sans" panose="020B0502020104020203" pitchFamily="34" charset="-79"/>
                <a:cs typeface="Gill Sans" panose="020B0502020104020203" pitchFamily="34" charset="-79"/>
              </a:rPr>
              <a:t>historgram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p keys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4CDFF9-30D4-E9BA-C18B-3A60642E3C88}"/>
              </a:ext>
            </a:extLst>
          </p:cNvPr>
          <p:cNvSpPr txBox="1"/>
          <p:nvPr/>
        </p:nvSpPr>
        <p:spPr>
          <a:xfrm>
            <a:off x="4450350" y="3024509"/>
            <a:ext cx="455111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/>
              </a:rPr>
              <a:t>Success run sequence: Unsampled sequence of  subintervals in the same part that contains &gt; </a:t>
            </a:r>
            <a:r>
              <a:rPr lang="en-US" dirty="0">
                <a:cs typeface="Gill Sans"/>
              </a:rPr>
              <a:t>1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 unsampled blocks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474270-344D-B261-A15E-ABE6C9D28480}"/>
              </a:ext>
            </a:extLst>
          </p:cNvPr>
          <p:cNvSpPr txBox="1"/>
          <p:nvPr/>
        </p:nvSpPr>
        <p:spPr>
          <a:xfrm>
            <a:off x="83161" y="4406712"/>
            <a:ext cx="3121589" cy="64633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/>
              </a:rPr>
              <a:t>In round </a:t>
            </a:r>
            <a:r>
              <a:rPr lang="en-US" dirty="0" err="1">
                <a:latin typeface="Gill Sans" panose="020B0502020104020203" pitchFamily="34" charset="-79"/>
                <a:cs typeface="Gill Sans"/>
              </a:rPr>
              <a:t>i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:  X</a:t>
            </a:r>
            <a:r>
              <a:rPr lang="en-US" baseline="-25000" dirty="0">
                <a:latin typeface="Gill Sans" panose="020B0502020104020203" pitchFamily="34" charset="-79"/>
                <a:cs typeface="Gill Sans"/>
              </a:rPr>
              <a:t>i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 sequences, each of  Y</a:t>
            </a:r>
            <a:r>
              <a:rPr lang="en-US" baseline="-25000" dirty="0">
                <a:latin typeface="Gill Sans" panose="020B0502020104020203" pitchFamily="34" charset="-79"/>
                <a:cs typeface="Gill Sans"/>
              </a:rPr>
              <a:t>i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 unsampled subintervals</a:t>
            </a: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6453B5-CDB1-1FB8-EBF2-02452F7F1508}"/>
              </a:ext>
            </a:extLst>
          </p:cNvPr>
          <p:cNvSpPr txBox="1"/>
          <p:nvPr/>
        </p:nvSpPr>
        <p:spPr>
          <a:xfrm>
            <a:off x="5091895" y="4392343"/>
            <a:ext cx="3769312" cy="64633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/>
              </a:rPr>
              <a:t>In round (i+</a:t>
            </a:r>
            <a:r>
              <a:rPr lang="en-US" dirty="0">
                <a:cs typeface="Gill Sans"/>
              </a:rPr>
              <a:t>1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): At least X</a:t>
            </a:r>
            <a:r>
              <a:rPr lang="en-US" baseline="-25000" dirty="0">
                <a:latin typeface="Gill Sans" panose="020B0502020104020203" pitchFamily="34" charset="-79"/>
                <a:cs typeface="Gill Sans"/>
              </a:rPr>
              <a:t>i+</a:t>
            </a:r>
            <a:r>
              <a:rPr lang="en-US" baseline="-25000" dirty="0">
                <a:cs typeface="Gill Sans"/>
              </a:rPr>
              <a:t>1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 sequences, each of  Y</a:t>
            </a:r>
            <a:r>
              <a:rPr lang="en-US" baseline="-25000" dirty="0">
                <a:latin typeface="Gill Sans" panose="020B0502020104020203" pitchFamily="34" charset="-79"/>
                <a:cs typeface="Gill Sans"/>
              </a:rPr>
              <a:t>i+</a:t>
            </a:r>
            <a:r>
              <a:rPr lang="en-US" baseline="-25000" dirty="0">
                <a:cs typeface="Gill Sans"/>
              </a:rPr>
              <a:t>1</a:t>
            </a:r>
            <a:r>
              <a:rPr lang="en-US" dirty="0">
                <a:latin typeface="Gill Sans" panose="020B0502020104020203" pitchFamily="34" charset="-79"/>
                <a:cs typeface="Gill Sans"/>
              </a:rPr>
              <a:t> unsampled subintervals</a:t>
            </a: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CDFC21-FE5E-7E1C-4EA9-75509B8604FC}"/>
              </a:ext>
            </a:extLst>
          </p:cNvPr>
          <p:cNvSpPr txBox="1"/>
          <p:nvPr/>
        </p:nvSpPr>
        <p:spPr>
          <a:xfrm>
            <a:off x="2029716" y="5197720"/>
            <a:ext cx="5675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derive expressions for X</a:t>
            </a:r>
            <a:r>
              <a:rPr lang="en-US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i+</a:t>
            </a:r>
            <a:r>
              <a:rPr lang="en-US" baseline="-25000" dirty="0">
                <a:cs typeface="Gill Sans" panose="020B0502020104020203" pitchFamily="34" charset="-79"/>
              </a:rPr>
              <a:t>1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, Y</a:t>
            </a:r>
            <a:r>
              <a:rPr lang="en-US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i+</a:t>
            </a:r>
            <a:r>
              <a:rPr lang="en-US" baseline="-25000" dirty="0">
                <a:cs typeface="Gill Sans" panose="020B0502020104020203" pitchFamily="34" charset="-79"/>
              </a:rPr>
              <a:t>1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using distribution theory of runs [4]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CA33B82-9E80-06DB-1EFA-8700565B59B3}"/>
              </a:ext>
            </a:extLst>
          </p:cNvPr>
          <p:cNvCxnSpPr>
            <a:cxnSpLocks/>
          </p:cNvCxnSpPr>
          <p:nvPr/>
        </p:nvCxnSpPr>
        <p:spPr>
          <a:xfrm>
            <a:off x="3578044" y="4719218"/>
            <a:ext cx="124295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DD76D7F-0EE8-D287-8DCF-40074DA7FBF4}"/>
              </a:ext>
            </a:extLst>
          </p:cNvPr>
          <p:cNvSpPr txBox="1"/>
          <p:nvPr/>
        </p:nvSpPr>
        <p:spPr>
          <a:xfrm>
            <a:off x="174624" y="6392109"/>
            <a:ext cx="87936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[4] Alexander M Mood. The distribution theory of runs.  The Annals of Mathematical Statistics, 1940</a:t>
            </a:r>
            <a:endParaRPr lang="en-US"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47D48F2-B622-0E8E-DC3E-7E4544B8B348}"/>
              </a:ext>
            </a:extLst>
          </p:cNvPr>
          <p:cNvCxnSpPr>
            <a:cxnSpLocks/>
          </p:cNvCxnSpPr>
          <p:nvPr/>
        </p:nvCxnSpPr>
        <p:spPr>
          <a:xfrm>
            <a:off x="6845825" y="1537206"/>
            <a:ext cx="5443" cy="13274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EC0BAC-3DD2-C1C9-9607-329D2856005B}"/>
              </a:ext>
            </a:extLst>
          </p:cNvPr>
          <p:cNvCxnSpPr>
            <a:cxnSpLocks/>
          </p:cNvCxnSpPr>
          <p:nvPr/>
        </p:nvCxnSpPr>
        <p:spPr>
          <a:xfrm>
            <a:off x="4609645" y="1537205"/>
            <a:ext cx="5443" cy="13274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457B336-1B5D-C791-E743-FFC1634655FD}"/>
              </a:ext>
            </a:extLst>
          </p:cNvPr>
          <p:cNvCxnSpPr>
            <a:cxnSpLocks/>
          </p:cNvCxnSpPr>
          <p:nvPr/>
        </p:nvCxnSpPr>
        <p:spPr>
          <a:xfrm>
            <a:off x="2389984" y="1537206"/>
            <a:ext cx="5443" cy="1327451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5F24796-1791-94CE-E476-2AF66A207995}"/>
              </a:ext>
            </a:extLst>
          </p:cNvPr>
          <p:cNvSpPr txBox="1"/>
          <p:nvPr/>
        </p:nvSpPr>
        <p:spPr>
          <a:xfrm>
            <a:off x="409525" y="2386800"/>
            <a:ext cx="290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Gill Sans" panose="020B0502020104020203" pitchFamily="34" charset="-79"/>
              </a:rPr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DE403CB-1C7F-79D6-25FD-0F94DC5709F4}"/>
              </a:ext>
            </a:extLst>
          </p:cNvPr>
          <p:cNvSpPr txBox="1"/>
          <p:nvPr/>
        </p:nvSpPr>
        <p:spPr>
          <a:xfrm>
            <a:off x="722648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469575-D3C1-6B69-DB3A-E5524FE1BD68}"/>
              </a:ext>
            </a:extLst>
          </p:cNvPr>
          <p:cNvSpPr txBox="1"/>
          <p:nvPr/>
        </p:nvSpPr>
        <p:spPr>
          <a:xfrm>
            <a:off x="1004442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2230AC-0F25-0D2F-764A-173784B3E79A}"/>
              </a:ext>
            </a:extLst>
          </p:cNvPr>
          <p:cNvSpPr txBox="1"/>
          <p:nvPr/>
        </p:nvSpPr>
        <p:spPr>
          <a:xfrm>
            <a:off x="1297744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6F58FE-798F-139F-E00D-FB70E28DA7A2}"/>
              </a:ext>
            </a:extLst>
          </p:cNvPr>
          <p:cNvSpPr txBox="1"/>
          <p:nvPr/>
        </p:nvSpPr>
        <p:spPr>
          <a:xfrm>
            <a:off x="1562286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1AE8FB9-0F5A-3CBA-AB7D-2B9312740824}"/>
              </a:ext>
            </a:extLst>
          </p:cNvPr>
          <p:cNvSpPr txBox="1"/>
          <p:nvPr/>
        </p:nvSpPr>
        <p:spPr>
          <a:xfrm>
            <a:off x="1832574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92A574B-9CEE-51E6-9DA8-A5D2D100FC57}"/>
              </a:ext>
            </a:extLst>
          </p:cNvPr>
          <p:cNvSpPr txBox="1"/>
          <p:nvPr/>
        </p:nvSpPr>
        <p:spPr>
          <a:xfrm>
            <a:off x="2122994" y="238680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5872CB0-B4D5-1168-A7A9-01ACA7DF86D5}"/>
              </a:ext>
            </a:extLst>
          </p:cNvPr>
          <p:cNvSpPr txBox="1"/>
          <p:nvPr/>
        </p:nvSpPr>
        <p:spPr>
          <a:xfrm>
            <a:off x="2370294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21F5EC-0BAD-D462-9778-12D9354EB876}"/>
              </a:ext>
            </a:extLst>
          </p:cNvPr>
          <p:cNvSpPr txBox="1"/>
          <p:nvPr/>
        </p:nvSpPr>
        <p:spPr>
          <a:xfrm>
            <a:off x="2649518" y="2392550"/>
            <a:ext cx="290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Gill Sans" panose="020B0502020104020203" pitchFamily="34" charset="-79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9470747-F6DE-BF6C-54F6-9CF8F01761FE}"/>
              </a:ext>
            </a:extLst>
          </p:cNvPr>
          <p:cNvSpPr txBox="1"/>
          <p:nvPr/>
        </p:nvSpPr>
        <p:spPr>
          <a:xfrm>
            <a:off x="2962641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B65970C-BBEE-A72C-F820-6AE6645F4C4A}"/>
              </a:ext>
            </a:extLst>
          </p:cNvPr>
          <p:cNvSpPr txBox="1"/>
          <p:nvPr/>
        </p:nvSpPr>
        <p:spPr>
          <a:xfrm>
            <a:off x="3244435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B8296A5-8FA4-8F4F-ABBB-ED9BFC3F1A1D}"/>
              </a:ext>
            </a:extLst>
          </p:cNvPr>
          <p:cNvSpPr txBox="1"/>
          <p:nvPr/>
        </p:nvSpPr>
        <p:spPr>
          <a:xfrm>
            <a:off x="3537737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DA50CE1-A2A1-3529-5E5D-06041BFA9231}"/>
              </a:ext>
            </a:extLst>
          </p:cNvPr>
          <p:cNvSpPr txBox="1"/>
          <p:nvPr/>
        </p:nvSpPr>
        <p:spPr>
          <a:xfrm>
            <a:off x="3802279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7D2C324-3788-D513-23EA-AD866420F877}"/>
              </a:ext>
            </a:extLst>
          </p:cNvPr>
          <p:cNvSpPr txBox="1"/>
          <p:nvPr/>
        </p:nvSpPr>
        <p:spPr>
          <a:xfrm>
            <a:off x="4072567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3E2407C-7413-311D-9A8E-73B9DD8B4582}"/>
              </a:ext>
            </a:extLst>
          </p:cNvPr>
          <p:cNvSpPr txBox="1"/>
          <p:nvPr/>
        </p:nvSpPr>
        <p:spPr>
          <a:xfrm>
            <a:off x="4362987" y="2392550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2E6BE9D-3B12-26C2-0EA8-76D364D93F1E}"/>
              </a:ext>
            </a:extLst>
          </p:cNvPr>
          <p:cNvSpPr txBox="1"/>
          <p:nvPr/>
        </p:nvSpPr>
        <p:spPr>
          <a:xfrm>
            <a:off x="4618910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6E4F4AC-EE0A-BACC-5C49-B9CFAE8BE746}"/>
              </a:ext>
            </a:extLst>
          </p:cNvPr>
          <p:cNvSpPr txBox="1"/>
          <p:nvPr/>
        </p:nvSpPr>
        <p:spPr>
          <a:xfrm>
            <a:off x="4906760" y="2389674"/>
            <a:ext cx="290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97FF9F9-D67C-A43D-3B1C-4B575FD94B98}"/>
              </a:ext>
            </a:extLst>
          </p:cNvPr>
          <p:cNvSpPr txBox="1"/>
          <p:nvPr/>
        </p:nvSpPr>
        <p:spPr>
          <a:xfrm>
            <a:off x="5176752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Gill Sans" panose="020B0502020104020203" pitchFamily="34" charset="-79"/>
              </a:rPr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7EBF4B6-86B4-3F18-42D8-1BDEA64904CF}"/>
              </a:ext>
            </a:extLst>
          </p:cNvPr>
          <p:cNvSpPr txBox="1"/>
          <p:nvPr/>
        </p:nvSpPr>
        <p:spPr>
          <a:xfrm>
            <a:off x="5475799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7AF2AAD-A866-A15C-6881-E0D69E8D5115}"/>
              </a:ext>
            </a:extLst>
          </p:cNvPr>
          <p:cNvSpPr txBox="1"/>
          <p:nvPr/>
        </p:nvSpPr>
        <p:spPr>
          <a:xfrm>
            <a:off x="5777727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FE5E9FD-8A77-E16E-6E4B-AE5EA0869D77}"/>
              </a:ext>
            </a:extLst>
          </p:cNvPr>
          <p:cNvSpPr txBox="1"/>
          <p:nvPr/>
        </p:nvSpPr>
        <p:spPr>
          <a:xfrm>
            <a:off x="6033643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00F7B0B-C0E9-334F-EEEC-ED84A2AF4086}"/>
              </a:ext>
            </a:extLst>
          </p:cNvPr>
          <p:cNvSpPr txBox="1"/>
          <p:nvPr/>
        </p:nvSpPr>
        <p:spPr>
          <a:xfrm>
            <a:off x="6321183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8B943F3-B0DE-672A-5A7E-2C2CC9101DC6}"/>
              </a:ext>
            </a:extLst>
          </p:cNvPr>
          <p:cNvSpPr txBox="1"/>
          <p:nvPr/>
        </p:nvSpPr>
        <p:spPr>
          <a:xfrm>
            <a:off x="6585725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27BF7BF-7B25-0928-F99C-08EAF445795D}"/>
              </a:ext>
            </a:extLst>
          </p:cNvPr>
          <p:cNvSpPr txBox="1"/>
          <p:nvPr/>
        </p:nvSpPr>
        <p:spPr>
          <a:xfrm>
            <a:off x="6861768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E8C7704-BDD0-F7A4-C761-4AA4CD534A54}"/>
              </a:ext>
            </a:extLst>
          </p:cNvPr>
          <p:cNvSpPr txBox="1"/>
          <p:nvPr/>
        </p:nvSpPr>
        <p:spPr>
          <a:xfrm>
            <a:off x="7132366" y="2389674"/>
            <a:ext cx="290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Gill Sans" panose="020B0502020104020203" pitchFamily="34" charset="-79"/>
              </a:rPr>
              <a:t>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FE51276-B8EB-FCCB-C1A1-95A4DCD05A02}"/>
              </a:ext>
            </a:extLst>
          </p:cNvPr>
          <p:cNvSpPr txBox="1"/>
          <p:nvPr/>
        </p:nvSpPr>
        <p:spPr>
          <a:xfrm>
            <a:off x="7419611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D802AAC-C68A-7588-2482-956CE6EEC16F}"/>
              </a:ext>
            </a:extLst>
          </p:cNvPr>
          <p:cNvSpPr txBox="1"/>
          <p:nvPr/>
        </p:nvSpPr>
        <p:spPr>
          <a:xfrm>
            <a:off x="7692777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2C24215-DCC0-799A-145E-64368D14E26C}"/>
              </a:ext>
            </a:extLst>
          </p:cNvPr>
          <p:cNvSpPr txBox="1"/>
          <p:nvPr/>
        </p:nvSpPr>
        <p:spPr>
          <a:xfrm>
            <a:off x="7951573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BB3FEB0-6B8E-9143-26E1-9F73F61DA467}"/>
              </a:ext>
            </a:extLst>
          </p:cNvPr>
          <p:cNvSpPr txBox="1"/>
          <p:nvPr/>
        </p:nvSpPr>
        <p:spPr>
          <a:xfrm>
            <a:off x="8285127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5636B28-716F-B13C-B544-814B7FF1C56B}"/>
              </a:ext>
            </a:extLst>
          </p:cNvPr>
          <p:cNvSpPr txBox="1"/>
          <p:nvPr/>
        </p:nvSpPr>
        <p:spPr>
          <a:xfrm>
            <a:off x="8555415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66ED737-EBCD-78EB-329D-AF14A70C4C28}"/>
              </a:ext>
            </a:extLst>
          </p:cNvPr>
          <p:cNvSpPr txBox="1"/>
          <p:nvPr/>
        </p:nvSpPr>
        <p:spPr>
          <a:xfrm>
            <a:off x="8828582" y="2389674"/>
            <a:ext cx="27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cs typeface="Gill Sans" panose="020B0502020104020203" pitchFamily="34" charset="-79"/>
              </a:rPr>
              <a:t>1</a:t>
            </a:r>
          </a:p>
        </p:txBody>
      </p:sp>
      <p:sp>
        <p:nvSpPr>
          <p:cNvPr id="72" name="Left Brace 71">
            <a:extLst>
              <a:ext uri="{FF2B5EF4-FFF2-40B4-BE49-F238E27FC236}">
                <a16:creationId xmlns:a16="http://schemas.microsoft.com/office/drawing/2014/main" id="{C02DCE31-3322-6362-4A8C-EBBD640836DF}"/>
              </a:ext>
            </a:extLst>
          </p:cNvPr>
          <p:cNvSpPr/>
          <p:nvPr/>
        </p:nvSpPr>
        <p:spPr>
          <a:xfrm rot="16200000" flipV="1">
            <a:off x="6098513" y="2239810"/>
            <a:ext cx="215999" cy="1248641"/>
          </a:xfrm>
          <a:prstGeom prst="leftBrace">
            <a:avLst>
              <a:gd name="adj1" fmla="val 29581"/>
              <a:gd name="adj2" fmla="val 50000"/>
            </a:avLst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1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 animBg="1"/>
      <p:bldP spid="13" grpId="0" animBg="1"/>
      <p:bldP spid="23" grpId="0"/>
      <p:bldP spid="29" grpId="0"/>
      <p:bldP spid="14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5" grpId="0"/>
      <p:bldP spid="60" grpId="0"/>
      <p:bldP spid="62" grpId="0"/>
      <p:bldP spid="66" grpId="0"/>
      <p:bldP spid="67" grpId="0"/>
      <p:bldP spid="68" grpId="0"/>
      <p:bldP spid="69" grpId="0"/>
      <p:bldP spid="70" grpId="0"/>
      <p:bldP spid="71" grpId="0"/>
      <p:bldP spid="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075B914-C056-D912-6205-8965B8CA4AB9}"/>
              </a:ext>
            </a:extLst>
          </p:cNvPr>
          <p:cNvSpPr txBox="1">
            <a:spLocks/>
          </p:cNvSpPr>
          <p:nvPr/>
        </p:nvSpPr>
        <p:spPr>
          <a:xfrm>
            <a:off x="-29023" y="47101"/>
            <a:ext cx="9202045" cy="918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How the picture looks like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C6D419E-124A-C09E-DDCF-6B478B651DD7}"/>
              </a:ext>
            </a:extLst>
          </p:cNvPr>
          <p:cNvGrpSpPr/>
          <p:nvPr/>
        </p:nvGrpSpPr>
        <p:grpSpPr>
          <a:xfrm>
            <a:off x="494950" y="1390763"/>
            <a:ext cx="7298628" cy="5213306"/>
            <a:chOff x="494950" y="1390763"/>
            <a:chExt cx="7298628" cy="521330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BF03B04-B5BC-CF3E-8650-D4A059342B2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494950" y="1390763"/>
              <a:ext cx="7298628" cy="521330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7A9C534-743C-C327-3030-455FB64E8C26}"/>
                </a:ext>
              </a:extLst>
            </p:cNvPr>
            <p:cNvSpPr/>
            <p:nvPr/>
          </p:nvSpPr>
          <p:spPr>
            <a:xfrm>
              <a:off x="2650922" y="1770078"/>
              <a:ext cx="1440349" cy="3962400"/>
            </a:xfrm>
            <a:prstGeom prst="rect">
              <a:avLst/>
            </a:prstGeom>
            <a:solidFill>
              <a:schemeClr val="bg2">
                <a:lumMod val="75000"/>
                <a:alpha val="18975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26AC20E-6069-1A95-6DF4-635B6544929D}"/>
                </a:ext>
              </a:extLst>
            </p:cNvPr>
            <p:cNvSpPr/>
            <p:nvPr/>
          </p:nvSpPr>
          <p:spPr>
            <a:xfrm>
              <a:off x="4091271" y="4406914"/>
              <a:ext cx="1440349" cy="1325563"/>
            </a:xfrm>
            <a:prstGeom prst="rect">
              <a:avLst/>
            </a:prstGeom>
            <a:solidFill>
              <a:schemeClr val="bg2">
                <a:lumMod val="75000"/>
                <a:alpha val="18975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635DF59-8A26-4CE1-5068-0D964F0B36A7}"/>
                </a:ext>
              </a:extLst>
            </p:cNvPr>
            <p:cNvSpPr txBox="1"/>
            <p:nvPr/>
          </p:nvSpPr>
          <p:spPr>
            <a:xfrm>
              <a:off x="2650922" y="4367779"/>
              <a:ext cx="23291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No algorithm can be strictly inside or at the boundary of the shaded region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ACFCA2B-CB2C-C31E-839E-A48C0AF48557}"/>
              </a:ext>
            </a:extLst>
          </p:cNvPr>
          <p:cNvSpPr txBox="1"/>
          <p:nvPr/>
        </p:nvSpPr>
        <p:spPr>
          <a:xfrm>
            <a:off x="4216959" y="1373469"/>
            <a:ext cx="2768661" cy="369332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Optimal comm. for </a:t>
            </a:r>
            <a:r>
              <a:rPr lang="en-US" dirty="0">
                <a:solidFill>
                  <a:schemeClr val="accent6"/>
                </a:solidFill>
                <a:cs typeface="Gill Sans" panose="020B0502020104020203" pitchFamily="34" charset="-79"/>
              </a:rPr>
              <a:t>1</a:t>
            </a:r>
            <a:r>
              <a:rPr lang="en-US" dirty="0">
                <a:solidFill>
                  <a:schemeClr val="accent6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-round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7A45A8-A6F5-25CB-25F5-50EB1F1031C1}"/>
              </a:ext>
            </a:extLst>
          </p:cNvPr>
          <p:cNvSpPr txBox="1"/>
          <p:nvPr/>
        </p:nvSpPr>
        <p:spPr>
          <a:xfrm>
            <a:off x="5672558" y="3997416"/>
            <a:ext cx="2048486" cy="64633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Optimal rounds for </a:t>
            </a:r>
            <a:r>
              <a:rPr lang="en-US" dirty="0">
                <a:solidFill>
                  <a:schemeClr val="accent6"/>
                </a:solidFill>
                <a:cs typeface="Gill Sans" panose="020B0502020104020203" pitchFamily="34" charset="-79"/>
              </a:rPr>
              <a:t>O(p) comm./round</a:t>
            </a:r>
            <a:endParaRPr lang="en-US" dirty="0">
              <a:solidFill>
                <a:schemeClr val="accent6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6815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Conclusion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26BCCF-57C2-8B98-171E-5F0CFE13547C}"/>
              </a:ext>
            </a:extLst>
          </p:cNvPr>
          <p:cNvSpPr txBox="1"/>
          <p:nvPr/>
        </p:nvSpPr>
        <p:spPr>
          <a:xfrm>
            <a:off x="3793067" y="6040298"/>
            <a:ext cx="1974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Thank you!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9E1847F-8601-B0B7-EC8A-3382D0F3362E}"/>
              </a:ext>
            </a:extLst>
          </p:cNvPr>
          <p:cNvGrpSpPr/>
          <p:nvPr/>
        </p:nvGrpSpPr>
        <p:grpSpPr>
          <a:xfrm>
            <a:off x="5768054" y="985413"/>
            <a:ext cx="3375946" cy="2443587"/>
            <a:chOff x="494950" y="1390763"/>
            <a:chExt cx="7298628" cy="5213306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1EC62D7B-2494-B4EB-A5D3-36F579E40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494950" y="1390763"/>
              <a:ext cx="7298628" cy="5213306"/>
            </a:xfrm>
            <a:prstGeom prst="rect">
              <a:avLst/>
            </a:prstGeom>
          </p:spPr>
        </p:pic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66A53DE-BBE8-E1C9-1000-E404BE467E1D}"/>
                </a:ext>
              </a:extLst>
            </p:cNvPr>
            <p:cNvSpPr/>
            <p:nvPr/>
          </p:nvSpPr>
          <p:spPr>
            <a:xfrm>
              <a:off x="2650922" y="1770078"/>
              <a:ext cx="1440349" cy="3962400"/>
            </a:xfrm>
            <a:prstGeom prst="rect">
              <a:avLst/>
            </a:prstGeom>
            <a:solidFill>
              <a:schemeClr val="bg2">
                <a:lumMod val="75000"/>
                <a:alpha val="18975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3A7840B-646F-E57C-3CEF-D3E6A854F293}"/>
                </a:ext>
              </a:extLst>
            </p:cNvPr>
            <p:cNvSpPr/>
            <p:nvPr/>
          </p:nvSpPr>
          <p:spPr>
            <a:xfrm>
              <a:off x="4091271" y="4406914"/>
              <a:ext cx="1440349" cy="1325563"/>
            </a:xfrm>
            <a:prstGeom prst="rect">
              <a:avLst/>
            </a:prstGeom>
            <a:solidFill>
              <a:schemeClr val="bg2">
                <a:lumMod val="75000"/>
                <a:alpha val="18975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43C571D3-8659-EADC-CE18-E421AE624C7F}"/>
              </a:ext>
            </a:extLst>
          </p:cNvPr>
          <p:cNvSpPr txBox="1"/>
          <p:nvPr/>
        </p:nvSpPr>
        <p:spPr>
          <a:xfrm>
            <a:off x="152400" y="1204204"/>
            <a:ext cx="599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Gill Sans" panose="020B0502020104020203" pitchFamily="34" charset="-79"/>
                <a:cs typeface="Gill Sans" panose="020B0502020104020203" pitchFamily="34" charset="-79"/>
              </a:rPr>
              <a:t>Optimal rounds and communication complexity for parallel partitioning</a:t>
            </a:r>
          </a:p>
          <a:p>
            <a:endParaRPr lang="en-US" sz="2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Upper bound: improved analysis of HSS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O(log *p) rounds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O(p/log *p) comm per round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Previously: O(log log p) rounds, O(p) comm per 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Lower bound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Any algorithm with O(p) comm. per round requires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Ω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(log *p) rounds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Any 1-round algorithm must have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Ω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(p log p) comm.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proves Sample-sort, AMS sort,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Gill Sans" panose="020B0502020104020203" pitchFamily="34" charset="-79"/>
              </a:rPr>
              <a:t>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-round HSS are all optimal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cs typeface="Gill Sans" panose="020B0502020104020203" pitchFamily="34" charset="-79"/>
              </a:rPr>
              <a:t>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-round algorithms</a:t>
            </a:r>
          </a:p>
          <a:p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3148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081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#2. Lower bound: proof outline</a:t>
            </a:r>
          </a:p>
        </p:txBody>
      </p:sp>
      <p:sp>
        <p:nvSpPr>
          <p:cNvPr id="9" name="Google Shape;251;p28">
            <a:extLst>
              <a:ext uri="{FF2B5EF4-FFF2-40B4-BE49-F238E27FC236}">
                <a16:creationId xmlns:a16="http://schemas.microsoft.com/office/drawing/2014/main" id="{F07763CA-1BDE-1D72-D710-0D95143D28F6}"/>
              </a:ext>
            </a:extLst>
          </p:cNvPr>
          <p:cNvSpPr txBox="1">
            <a:spLocks/>
          </p:cNvSpPr>
          <p:nvPr/>
        </p:nvSpPr>
        <p:spPr>
          <a:xfrm>
            <a:off x="256114" y="2428544"/>
            <a:ext cx="4106334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P [ </a:t>
            </a: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any randomized algorithm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sz="3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    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       can’t find a balanced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       partition for worse case input</a:t>
            </a: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]</a:t>
            </a:r>
          </a:p>
        </p:txBody>
      </p:sp>
      <p:sp>
        <p:nvSpPr>
          <p:cNvPr id="10" name="Google Shape;251;p28">
            <a:extLst>
              <a:ext uri="{FF2B5EF4-FFF2-40B4-BE49-F238E27FC236}">
                <a16:creationId xmlns:a16="http://schemas.microsoft.com/office/drawing/2014/main" id="{AF03B616-DD07-CAE9-8212-5CDE09CC6AC2}"/>
              </a:ext>
            </a:extLst>
          </p:cNvPr>
          <p:cNvSpPr txBox="1">
            <a:spLocks/>
          </p:cNvSpPr>
          <p:nvPr/>
        </p:nvSpPr>
        <p:spPr>
          <a:xfrm>
            <a:off x="4781554" y="2474664"/>
            <a:ext cx="4250267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P [</a:t>
            </a: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the best deterministic algorithm 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     can’t find a balanced partition for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     any randomized input distribution</a:t>
            </a: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E44EEC-1BE7-1F97-E920-88A55A98DB41}"/>
              </a:ext>
            </a:extLst>
          </p:cNvPr>
          <p:cNvSpPr txBox="1"/>
          <p:nvPr/>
        </p:nvSpPr>
        <p:spPr>
          <a:xfrm>
            <a:off x="4325854" y="2728477"/>
            <a:ext cx="550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ill Sans" panose="020B0502020104020203" pitchFamily="34" charset="-79"/>
                <a:cs typeface="Gill Sans" panose="020B0502020104020203" pitchFamily="34" charset="-79"/>
              </a:rPr>
              <a:t>&gt;</a:t>
            </a: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18C7D7-8D32-AF27-41EE-BEE825BD01F5}"/>
              </a:ext>
            </a:extLst>
          </p:cNvPr>
          <p:cNvSpPr txBox="1"/>
          <p:nvPr/>
        </p:nvSpPr>
        <p:spPr>
          <a:xfrm>
            <a:off x="4362448" y="3737130"/>
            <a:ext cx="4474639" cy="954107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We propose an input distribution which is hard for any deterministic algorithm</a:t>
            </a:r>
          </a:p>
          <a:p>
            <a:endParaRPr lang="en-US"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AB876E-E0B1-4563-CFF1-2CB2C63EF379}"/>
              </a:ext>
            </a:extLst>
          </p:cNvPr>
          <p:cNvSpPr txBox="1"/>
          <p:nvPr/>
        </p:nvSpPr>
        <p:spPr>
          <a:xfrm>
            <a:off x="481988" y="1512629"/>
            <a:ext cx="8542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ill Sans" panose="020B0502020104020203" pitchFamily="34" charset="-79"/>
                <a:cs typeface="Gill Sans" panose="020B0502020104020203" pitchFamily="34" charset="-79"/>
              </a:rPr>
              <a:t>Prove hardness for any deterministic algorithm and use Yao’s principle to get bounds for any randomized algorithm</a:t>
            </a:r>
            <a:endParaRPr lang="en-US"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7828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AD4BEB-73DF-FA60-34D7-076DFFE2D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029" y="1468850"/>
            <a:ext cx="8531836" cy="3920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906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C9CD0-F513-6D48-BE24-678C1A8CC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033" y="127894"/>
            <a:ext cx="7797801" cy="9426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Parallel partitioning: subroutine in parallel sorting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28865-F5E5-9B23-86C3-25B5E58A0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91" y="1107137"/>
            <a:ext cx="9285607" cy="435133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Input</a:t>
            </a:r>
          </a:p>
          <a:p>
            <a:r>
              <a:rPr lang="en-US" i="1" dirty="0">
                <a:cs typeface="Gill Sans" panose="020B0502020104020203" pitchFamily="34" charset="-79"/>
              </a:rPr>
              <a:t>p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processors</a:t>
            </a:r>
          </a:p>
          <a:p>
            <a:r>
              <a:rPr lang="en-US" i="1" dirty="0">
                <a:cs typeface="Gill Sans" panose="020B0502020104020203" pitchFamily="34" charset="-79"/>
              </a:rPr>
              <a:t>n/p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keys per processors</a:t>
            </a:r>
          </a:p>
          <a:p>
            <a:pPr marL="0" indent="0">
              <a:buNone/>
            </a:pP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Goal: Find </a:t>
            </a:r>
            <a:r>
              <a:rPr lang="en-US" i="1" dirty="0">
                <a:cs typeface="Gill Sans" panose="020B0502020104020203" pitchFamily="34" charset="-79"/>
              </a:rPr>
              <a:t>(p-1)</a:t>
            </a:r>
            <a:r>
              <a:rPr lang="en-US" dirty="0">
                <a:cs typeface="Gill Sans" panose="020B0502020104020203" pitchFamily="34" charset="-79"/>
              </a:rPr>
              <a:t> 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partition keys (or splitters)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, ..., s</a:t>
            </a:r>
            <a:r>
              <a:rPr lang="en-US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p-1</a:t>
            </a:r>
          </a:p>
          <a:p>
            <a:pPr lvl="2"/>
            <a:r>
              <a:rPr lang="en-US" sz="2800" dirty="0">
                <a:latin typeface="Gill Sans" panose="020B0502020104020203" pitchFamily="34" charset="-79"/>
                <a:cs typeface="Gill Sans" panose="020B0502020104020203" pitchFamily="34" charset="-79"/>
              </a:rPr>
              <a:t>at most </a:t>
            </a:r>
            <a:r>
              <a:rPr lang="en-US" sz="2800" i="1" dirty="0">
                <a:cs typeface="Gill Sans" panose="020B0502020104020203" pitchFamily="34" charset="-79"/>
              </a:rPr>
              <a:t>n(1+ε)/p</a:t>
            </a:r>
            <a:r>
              <a:rPr lang="en-US" sz="2800" dirty="0">
                <a:latin typeface="Gill Sans" panose="020B0502020104020203" pitchFamily="34" charset="-79"/>
                <a:cs typeface="Gill Sans" panose="020B0502020104020203" pitchFamily="34" charset="-79"/>
              </a:rPr>
              <a:t> input keys should be in </a:t>
            </a:r>
            <a:r>
              <a:rPr lang="en-US" sz="2800" i="1" dirty="0">
                <a:cs typeface="Gill Sans" panose="020B0502020104020203" pitchFamily="34" charset="-79"/>
              </a:rPr>
              <a:t>[</a:t>
            </a:r>
            <a:r>
              <a:rPr lang="en-US" sz="2800" i="1" dirty="0" err="1">
                <a:cs typeface="Gill Sans" panose="020B0502020104020203" pitchFamily="34" charset="-79"/>
              </a:rPr>
              <a:t>s</a:t>
            </a:r>
            <a:r>
              <a:rPr lang="en-US" sz="2800" i="1" baseline="-25000" dirty="0" err="1">
                <a:cs typeface="Gill Sans" panose="020B0502020104020203" pitchFamily="34" charset="-79"/>
              </a:rPr>
              <a:t>i</a:t>
            </a:r>
            <a:r>
              <a:rPr lang="en-US" sz="2800" i="1" baseline="-25000" dirty="0">
                <a:cs typeface="Gill Sans" panose="020B0502020104020203" pitchFamily="34" charset="-79"/>
              </a:rPr>
              <a:t> </a:t>
            </a:r>
            <a:r>
              <a:rPr lang="en-US" sz="2800" i="1" dirty="0">
                <a:cs typeface="Gill Sans" panose="020B0502020104020203" pitchFamily="34" charset="-79"/>
              </a:rPr>
              <a:t>, s</a:t>
            </a:r>
            <a:r>
              <a:rPr lang="en-US" sz="2800" i="1" baseline="-25000" dirty="0">
                <a:cs typeface="Gill Sans" panose="020B0502020104020203" pitchFamily="34" charset="-79"/>
              </a:rPr>
              <a:t>i+1</a:t>
            </a:r>
            <a:r>
              <a:rPr lang="en-US" sz="2800" i="1" dirty="0">
                <a:cs typeface="Gill Sans" panose="020B0502020104020203" pitchFamily="34" charset="-79"/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AEB7BB-EA2E-F853-D680-A33A5B2EA3BF}"/>
              </a:ext>
            </a:extLst>
          </p:cNvPr>
          <p:cNvSpPr/>
          <p:nvPr/>
        </p:nvSpPr>
        <p:spPr>
          <a:xfrm>
            <a:off x="2115221" y="4715312"/>
            <a:ext cx="587299" cy="35684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FC86AE-3DC7-33EA-2156-0B316825C78D}"/>
              </a:ext>
            </a:extLst>
          </p:cNvPr>
          <p:cNvSpPr/>
          <p:nvPr/>
        </p:nvSpPr>
        <p:spPr>
          <a:xfrm>
            <a:off x="2702520" y="4715312"/>
            <a:ext cx="587299" cy="356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D9C871-7357-352B-3CA4-90BD9330EC26}"/>
              </a:ext>
            </a:extLst>
          </p:cNvPr>
          <p:cNvSpPr/>
          <p:nvPr/>
        </p:nvSpPr>
        <p:spPr>
          <a:xfrm>
            <a:off x="3289820" y="4715312"/>
            <a:ext cx="364270" cy="35684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F365A3B-5FC2-3D7F-E31F-F77329FDFA67}"/>
              </a:ext>
            </a:extLst>
          </p:cNvPr>
          <p:cNvSpPr/>
          <p:nvPr/>
        </p:nvSpPr>
        <p:spPr>
          <a:xfrm>
            <a:off x="4222801" y="4741332"/>
            <a:ext cx="420032" cy="35684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4DC05B-1476-C4E9-8E4B-EC2EB478A52E}"/>
              </a:ext>
            </a:extLst>
          </p:cNvPr>
          <p:cNvSpPr/>
          <p:nvPr/>
        </p:nvSpPr>
        <p:spPr>
          <a:xfrm>
            <a:off x="4642834" y="4741332"/>
            <a:ext cx="683940" cy="356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A6ACF-AF1E-FFA0-DD5F-D3346CC7D0D3}"/>
              </a:ext>
            </a:extLst>
          </p:cNvPr>
          <p:cNvSpPr/>
          <p:nvPr/>
        </p:nvSpPr>
        <p:spPr>
          <a:xfrm>
            <a:off x="5326774" y="4741332"/>
            <a:ext cx="434895" cy="35684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441F0BC-7FE6-0F6F-4D3E-E7FC87972A13}"/>
              </a:ext>
            </a:extLst>
          </p:cNvPr>
          <p:cNvSpPr/>
          <p:nvPr/>
        </p:nvSpPr>
        <p:spPr>
          <a:xfrm>
            <a:off x="6319226" y="4741332"/>
            <a:ext cx="494373" cy="35684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EE60BE-7E06-09CB-795E-35605315FE00}"/>
              </a:ext>
            </a:extLst>
          </p:cNvPr>
          <p:cNvSpPr/>
          <p:nvPr/>
        </p:nvSpPr>
        <p:spPr>
          <a:xfrm>
            <a:off x="6813600" y="4741332"/>
            <a:ext cx="420032" cy="356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ADAD05-534A-9272-8DF0-99BA85899349}"/>
              </a:ext>
            </a:extLst>
          </p:cNvPr>
          <p:cNvSpPr/>
          <p:nvPr/>
        </p:nvSpPr>
        <p:spPr>
          <a:xfrm>
            <a:off x="7233632" y="4741332"/>
            <a:ext cx="624463" cy="35684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F52712-7EE7-CB0D-585D-E579F107E669}"/>
              </a:ext>
            </a:extLst>
          </p:cNvPr>
          <p:cNvSpPr txBox="1"/>
          <p:nvPr/>
        </p:nvSpPr>
        <p:spPr>
          <a:xfrm>
            <a:off x="215801" y="4604569"/>
            <a:ext cx="1449657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Processors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8B02CC-8D74-4C13-B261-A309A7D99D88}"/>
              </a:ext>
            </a:extLst>
          </p:cNvPr>
          <p:cNvSpPr txBox="1"/>
          <p:nvPr/>
        </p:nvSpPr>
        <p:spPr>
          <a:xfrm>
            <a:off x="3882275" y="5571721"/>
            <a:ext cx="522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cs typeface="Gill Sans" panose="020B0502020104020203" pitchFamily="34" charset="-79"/>
              </a:rPr>
              <a:t>s</a:t>
            </a:r>
            <a:r>
              <a:rPr lang="en-US" sz="2400" i="1" baseline="-25000" dirty="0">
                <a:cs typeface="Gill Sans" panose="020B0502020104020203" pitchFamily="34" charset="-79"/>
              </a:rPr>
              <a:t>1</a:t>
            </a:r>
            <a:endParaRPr lang="en-US" sz="3200" i="1" baseline="-25000" dirty="0">
              <a:cs typeface="Gill Sans" panose="020B0502020104020203" pitchFamily="34" charset="-79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29C734-BCD3-C02E-B97C-83E4638FBE7C}"/>
              </a:ext>
            </a:extLst>
          </p:cNvPr>
          <p:cNvSpPr txBox="1"/>
          <p:nvPr/>
        </p:nvSpPr>
        <p:spPr>
          <a:xfrm>
            <a:off x="4687437" y="5025197"/>
            <a:ext cx="683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Gill Sans" panose="020B0502020104020203" pitchFamily="34" charset="-79"/>
              </a:rPr>
              <a:t>P</a:t>
            </a:r>
            <a:r>
              <a:rPr lang="en-US" sz="2400" baseline="-25000" dirty="0">
                <a:cs typeface="Gill Sans" panose="020B0502020104020203" pitchFamily="34" charset="-79"/>
              </a:rPr>
              <a:t>2</a:t>
            </a:r>
            <a:endParaRPr lang="en-US" sz="2800" baseline="-25000" dirty="0">
              <a:cs typeface="Gill Sans" panose="020B0502020104020203" pitchFamily="34" charset="-79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4DABE7-2C35-2DEA-BB12-33716247D098}"/>
              </a:ext>
            </a:extLst>
          </p:cNvPr>
          <p:cNvSpPr txBox="1"/>
          <p:nvPr/>
        </p:nvSpPr>
        <p:spPr>
          <a:xfrm>
            <a:off x="6891661" y="5072152"/>
            <a:ext cx="683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Gill Sans" panose="020B0502020104020203" pitchFamily="34" charset="-79"/>
              </a:rPr>
              <a:t>P</a:t>
            </a:r>
            <a:r>
              <a:rPr lang="en-US" sz="2400" baseline="-25000" dirty="0">
                <a:cs typeface="Gill Sans" panose="020B0502020104020203" pitchFamily="34" charset="-79"/>
              </a:rPr>
              <a:t>3</a:t>
            </a:r>
            <a:endParaRPr lang="en-US" sz="2800" baseline="-25000" dirty="0">
              <a:cs typeface="Gill Sans" panose="020B0502020104020203" pitchFamily="34" charset="-79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3CB287-46E6-613F-5F3E-60BD35835E48}"/>
              </a:ext>
            </a:extLst>
          </p:cNvPr>
          <p:cNvSpPr txBox="1"/>
          <p:nvPr/>
        </p:nvSpPr>
        <p:spPr>
          <a:xfrm>
            <a:off x="4588934" y="4157957"/>
            <a:ext cx="791740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Keys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55B632-DDD7-0DB3-C377-A3613FFC5FCB}"/>
              </a:ext>
            </a:extLst>
          </p:cNvPr>
          <p:cNvSpPr txBox="1"/>
          <p:nvPr/>
        </p:nvSpPr>
        <p:spPr>
          <a:xfrm>
            <a:off x="3453097" y="6423313"/>
            <a:ext cx="3286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ill Sans" panose="020B0502020104020203" pitchFamily="34" charset="-79"/>
                <a:cs typeface="Gill Sans" panose="020B0502020104020203" pitchFamily="34" charset="-79"/>
              </a:rPr>
              <a:t>At most  </a:t>
            </a:r>
            <a:r>
              <a:rPr lang="en-US" sz="2400" i="1" dirty="0">
                <a:cs typeface="Gill Sans" panose="020B0502020104020203" pitchFamily="34" charset="-79"/>
              </a:rPr>
              <a:t>n(1+ε)/p </a:t>
            </a:r>
            <a:r>
              <a:rPr lang="en-US" sz="2400" dirty="0">
                <a:latin typeface="Gill Sans" panose="020B0502020104020203" pitchFamily="34" charset="-79"/>
                <a:cs typeface="Gill Sans" panose="020B0502020104020203" pitchFamily="34" charset="-79"/>
              </a:rPr>
              <a:t>keys</a:t>
            </a:r>
            <a:endParaRPr lang="en-US" sz="32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84EBBC-5DE2-9463-9014-8597D6B1C1C2}"/>
              </a:ext>
            </a:extLst>
          </p:cNvPr>
          <p:cNvSpPr/>
          <p:nvPr/>
        </p:nvSpPr>
        <p:spPr>
          <a:xfrm>
            <a:off x="2547613" y="5994132"/>
            <a:ext cx="1509132" cy="35684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4B4A0BD-53A0-D7AF-B7F3-947D181BE577}"/>
              </a:ext>
            </a:extLst>
          </p:cNvPr>
          <p:cNvSpPr/>
          <p:nvPr/>
        </p:nvSpPr>
        <p:spPr>
          <a:xfrm>
            <a:off x="4056745" y="5993307"/>
            <a:ext cx="1597309" cy="356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78D0E1B-4FC3-6676-B7E1-29D0651FC3C1}"/>
              </a:ext>
            </a:extLst>
          </p:cNvPr>
          <p:cNvSpPr/>
          <p:nvPr/>
        </p:nvSpPr>
        <p:spPr>
          <a:xfrm>
            <a:off x="5654054" y="5993307"/>
            <a:ext cx="1509132" cy="356840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808FA32-7E64-1B8E-13C5-620B2EC63C27}"/>
              </a:ext>
            </a:extLst>
          </p:cNvPr>
          <p:cNvCxnSpPr/>
          <p:nvPr/>
        </p:nvCxnSpPr>
        <p:spPr>
          <a:xfrm>
            <a:off x="4056745" y="6423313"/>
            <a:ext cx="1597309" cy="0"/>
          </a:xfrm>
          <a:prstGeom prst="straightConnector1">
            <a:avLst/>
          </a:prstGeom>
          <a:ln w="127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E2B6F0D-C5B8-3C03-F845-8572F3978155}"/>
              </a:ext>
            </a:extLst>
          </p:cNvPr>
          <p:cNvSpPr txBox="1"/>
          <p:nvPr/>
        </p:nvSpPr>
        <p:spPr>
          <a:xfrm>
            <a:off x="-188825" y="5633118"/>
            <a:ext cx="24867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Global order:</a:t>
            </a:r>
          </a:p>
          <a:p>
            <a:pPr algn="ctr"/>
            <a:r>
              <a:rPr lang="en-US" sz="32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All keys in sorted order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3095C3B-07BC-FCCC-2060-8BA8E7CA605A}"/>
              </a:ext>
            </a:extLst>
          </p:cNvPr>
          <p:cNvCxnSpPr>
            <a:cxnSpLocks/>
          </p:cNvCxnSpPr>
          <p:nvPr/>
        </p:nvCxnSpPr>
        <p:spPr>
          <a:xfrm>
            <a:off x="3099753" y="5130022"/>
            <a:ext cx="423102" cy="503096"/>
          </a:xfrm>
          <a:prstGeom prst="straightConnector1">
            <a:avLst/>
          </a:prstGeom>
          <a:ln w="2222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36B107D-E837-3EF2-50CA-19175EE85135}"/>
              </a:ext>
            </a:extLst>
          </p:cNvPr>
          <p:cNvCxnSpPr>
            <a:cxnSpLocks/>
          </p:cNvCxnSpPr>
          <p:nvPr/>
        </p:nvCxnSpPr>
        <p:spPr>
          <a:xfrm>
            <a:off x="5261726" y="5168273"/>
            <a:ext cx="0" cy="539250"/>
          </a:xfrm>
          <a:prstGeom prst="straightConnector1">
            <a:avLst/>
          </a:prstGeom>
          <a:ln w="2222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9F3E238-5F51-3A0F-F60B-FA6F9B3162CD}"/>
              </a:ext>
            </a:extLst>
          </p:cNvPr>
          <p:cNvCxnSpPr>
            <a:cxnSpLocks/>
          </p:cNvCxnSpPr>
          <p:nvPr/>
        </p:nvCxnSpPr>
        <p:spPr>
          <a:xfrm flipH="1">
            <a:off x="6467317" y="5209498"/>
            <a:ext cx="295649" cy="491319"/>
          </a:xfrm>
          <a:prstGeom prst="straightConnector1">
            <a:avLst/>
          </a:prstGeom>
          <a:ln w="2222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4B9633E-630A-D559-8C68-A5455EFF518B}"/>
              </a:ext>
            </a:extLst>
          </p:cNvPr>
          <p:cNvSpPr txBox="1"/>
          <p:nvPr/>
        </p:nvSpPr>
        <p:spPr>
          <a:xfrm>
            <a:off x="2569221" y="5025197"/>
            <a:ext cx="683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Gill Sans" panose="020B0502020104020203" pitchFamily="34" charset="-79"/>
              </a:rPr>
              <a:t>P</a:t>
            </a:r>
            <a:r>
              <a:rPr lang="en-US" sz="2400" baseline="-25000" dirty="0">
                <a:cs typeface="Gill Sans" panose="020B0502020104020203" pitchFamily="34" charset="-79"/>
              </a:rPr>
              <a:t>1</a:t>
            </a:r>
            <a:endParaRPr lang="en-US" sz="2800" baseline="-25000" dirty="0">
              <a:cs typeface="Gill Sans" panose="020B0502020104020203" pitchFamily="34" charset="-79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8E0EFA6-41DB-E8AD-1BE6-0CE4C064AB36}"/>
              </a:ext>
            </a:extLst>
          </p:cNvPr>
          <p:cNvSpPr txBox="1"/>
          <p:nvPr/>
        </p:nvSpPr>
        <p:spPr>
          <a:xfrm>
            <a:off x="5459242" y="5546970"/>
            <a:ext cx="522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cs typeface="Gill Sans" panose="020B0502020104020203" pitchFamily="34" charset="-79"/>
              </a:rPr>
              <a:t>s</a:t>
            </a:r>
            <a:r>
              <a:rPr lang="en-US" sz="2400" i="1" baseline="-25000" dirty="0">
                <a:cs typeface="Gill Sans" panose="020B0502020104020203" pitchFamily="34" charset="-79"/>
              </a:rPr>
              <a:t>2</a:t>
            </a:r>
            <a:endParaRPr lang="en-US" sz="3200" i="1" baseline="-25000" dirty="0"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8787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  <p:bldP spid="31" grpId="0" animBg="1"/>
      <p:bldP spid="32" grpId="0" animBg="1"/>
      <p:bldP spid="33" grpId="0" animBg="1"/>
      <p:bldP spid="36" grpId="0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210;p26">
            <a:extLst>
              <a:ext uri="{FF2B5EF4-FFF2-40B4-BE49-F238E27FC236}">
                <a16:creationId xmlns:a16="http://schemas.microsoft.com/office/drawing/2014/main" id="{67609B30-2FF3-34AB-23C5-026FA317FC6B}"/>
              </a:ext>
            </a:extLst>
          </p:cNvPr>
          <p:cNvSpPr/>
          <p:nvPr/>
        </p:nvSpPr>
        <p:spPr>
          <a:xfrm>
            <a:off x="311700" y="5284268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/>
          </a:p>
        </p:txBody>
      </p:sp>
      <p:cxnSp>
        <p:nvCxnSpPr>
          <p:cNvPr id="12" name="Google Shape;212;p26">
            <a:extLst>
              <a:ext uri="{FF2B5EF4-FFF2-40B4-BE49-F238E27FC236}">
                <a16:creationId xmlns:a16="http://schemas.microsoft.com/office/drawing/2014/main" id="{4E0A1B07-0A34-2DC4-E498-F9F67B1A4178}"/>
              </a:ext>
            </a:extLst>
          </p:cNvPr>
          <p:cNvCxnSpPr>
            <a:stCxn id="11" idx="0"/>
          </p:cNvCxnSpPr>
          <p:nvPr/>
        </p:nvCxnSpPr>
        <p:spPr>
          <a:xfrm rot="10800000">
            <a:off x="1124850" y="4621568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" name="Google Shape;213;p26">
            <a:extLst>
              <a:ext uri="{FF2B5EF4-FFF2-40B4-BE49-F238E27FC236}">
                <a16:creationId xmlns:a16="http://schemas.microsoft.com/office/drawing/2014/main" id="{8A109B40-74CE-1CFA-4097-7F2022CD8F94}"/>
              </a:ext>
            </a:extLst>
          </p:cNvPr>
          <p:cNvSpPr/>
          <p:nvPr/>
        </p:nvSpPr>
        <p:spPr>
          <a:xfrm>
            <a:off x="2143375" y="5284268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>
              <a:solidFill>
                <a:schemeClr val="dk1"/>
              </a:solidFill>
            </a:endParaRPr>
          </a:p>
        </p:txBody>
      </p:sp>
      <p:sp>
        <p:nvSpPr>
          <p:cNvPr id="14" name="Google Shape;214;p26">
            <a:extLst>
              <a:ext uri="{FF2B5EF4-FFF2-40B4-BE49-F238E27FC236}">
                <a16:creationId xmlns:a16="http://schemas.microsoft.com/office/drawing/2014/main" id="{EBBDA13F-4E32-3562-DFF8-2BB0410D59B4}"/>
              </a:ext>
            </a:extLst>
          </p:cNvPr>
          <p:cNvSpPr/>
          <p:nvPr/>
        </p:nvSpPr>
        <p:spPr>
          <a:xfrm>
            <a:off x="3962400" y="5284268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215;p26">
            <a:extLst>
              <a:ext uri="{FF2B5EF4-FFF2-40B4-BE49-F238E27FC236}">
                <a16:creationId xmlns:a16="http://schemas.microsoft.com/office/drawing/2014/main" id="{66B71D64-42FB-6B0C-8864-A9B5EFCCC471}"/>
              </a:ext>
            </a:extLst>
          </p:cNvPr>
          <p:cNvSpPr/>
          <p:nvPr/>
        </p:nvSpPr>
        <p:spPr>
          <a:xfrm>
            <a:off x="5791200" y="5284268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16" name="Google Shape;216;p26">
            <a:extLst>
              <a:ext uri="{FF2B5EF4-FFF2-40B4-BE49-F238E27FC236}">
                <a16:creationId xmlns:a16="http://schemas.microsoft.com/office/drawing/2014/main" id="{7639B87E-270F-26C1-6E6A-15F5F5D834E7}"/>
              </a:ext>
            </a:extLst>
          </p:cNvPr>
          <p:cNvCxnSpPr/>
          <p:nvPr/>
        </p:nvCxnSpPr>
        <p:spPr>
          <a:xfrm rot="10800000">
            <a:off x="2953650" y="4621568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" name="Google Shape;217;p26">
            <a:extLst>
              <a:ext uri="{FF2B5EF4-FFF2-40B4-BE49-F238E27FC236}">
                <a16:creationId xmlns:a16="http://schemas.microsoft.com/office/drawing/2014/main" id="{0DB0E32F-8D86-17EE-ACC9-3EF7FBF58E61}"/>
              </a:ext>
            </a:extLst>
          </p:cNvPr>
          <p:cNvCxnSpPr/>
          <p:nvPr/>
        </p:nvCxnSpPr>
        <p:spPr>
          <a:xfrm rot="10800000">
            <a:off x="4782450" y="4621568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" name="Google Shape;218;p26">
            <a:extLst>
              <a:ext uri="{FF2B5EF4-FFF2-40B4-BE49-F238E27FC236}">
                <a16:creationId xmlns:a16="http://schemas.microsoft.com/office/drawing/2014/main" id="{DD8C8240-B73F-FBE6-4984-7B4DED1322A4}"/>
              </a:ext>
            </a:extLst>
          </p:cNvPr>
          <p:cNvCxnSpPr/>
          <p:nvPr/>
        </p:nvCxnSpPr>
        <p:spPr>
          <a:xfrm rot="10800000">
            <a:off x="6611250" y="4621568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" name="Google Shape;219;p26">
            <a:extLst>
              <a:ext uri="{FF2B5EF4-FFF2-40B4-BE49-F238E27FC236}">
                <a16:creationId xmlns:a16="http://schemas.microsoft.com/office/drawing/2014/main" id="{01628540-22FD-C251-581D-AB7D3D77A5CA}"/>
              </a:ext>
            </a:extLst>
          </p:cNvPr>
          <p:cNvSpPr/>
          <p:nvPr/>
        </p:nvSpPr>
        <p:spPr>
          <a:xfrm>
            <a:off x="948050" y="4258393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20;p26">
            <a:extLst>
              <a:ext uri="{FF2B5EF4-FFF2-40B4-BE49-F238E27FC236}">
                <a16:creationId xmlns:a16="http://schemas.microsoft.com/office/drawing/2014/main" id="{56138233-0767-9204-6166-C26BFF166892}"/>
              </a:ext>
            </a:extLst>
          </p:cNvPr>
          <p:cNvSpPr/>
          <p:nvPr/>
        </p:nvSpPr>
        <p:spPr>
          <a:xfrm>
            <a:off x="2752152" y="4258393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21;p26">
            <a:extLst>
              <a:ext uri="{FF2B5EF4-FFF2-40B4-BE49-F238E27FC236}">
                <a16:creationId xmlns:a16="http://schemas.microsoft.com/office/drawing/2014/main" id="{DE80245D-EA0D-A72D-0353-50D1977E8496}"/>
              </a:ext>
            </a:extLst>
          </p:cNvPr>
          <p:cNvSpPr/>
          <p:nvPr/>
        </p:nvSpPr>
        <p:spPr>
          <a:xfrm>
            <a:off x="4595098" y="4258393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2;p26">
            <a:extLst>
              <a:ext uri="{FF2B5EF4-FFF2-40B4-BE49-F238E27FC236}">
                <a16:creationId xmlns:a16="http://schemas.microsoft.com/office/drawing/2014/main" id="{7B336EF0-7702-2F0A-2D8D-129DDD62A636}"/>
              </a:ext>
            </a:extLst>
          </p:cNvPr>
          <p:cNvSpPr/>
          <p:nvPr/>
        </p:nvSpPr>
        <p:spPr>
          <a:xfrm>
            <a:off x="6438050" y="4258393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23;p26">
            <a:extLst>
              <a:ext uri="{FF2B5EF4-FFF2-40B4-BE49-F238E27FC236}">
                <a16:creationId xmlns:a16="http://schemas.microsoft.com/office/drawing/2014/main" id="{8EB27B6A-9BA5-D357-F49F-B79CB3ADA594}"/>
              </a:ext>
            </a:extLst>
          </p:cNvPr>
          <p:cNvSpPr/>
          <p:nvPr/>
        </p:nvSpPr>
        <p:spPr>
          <a:xfrm>
            <a:off x="2235700" y="3184768"/>
            <a:ext cx="32475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cxnSp>
        <p:nvCxnSpPr>
          <p:cNvPr id="24" name="Google Shape;224;p26">
            <a:extLst>
              <a:ext uri="{FF2B5EF4-FFF2-40B4-BE49-F238E27FC236}">
                <a16:creationId xmlns:a16="http://schemas.microsoft.com/office/drawing/2014/main" id="{A370EE4A-C979-9D5D-888B-2B61D450F330}"/>
              </a:ext>
            </a:extLst>
          </p:cNvPr>
          <p:cNvCxnSpPr>
            <a:stCxn id="19" idx="0"/>
          </p:cNvCxnSpPr>
          <p:nvPr/>
        </p:nvCxnSpPr>
        <p:spPr>
          <a:xfrm rot="10800000" flipH="1">
            <a:off x="1135550" y="3556393"/>
            <a:ext cx="1453800" cy="702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" name="Google Shape;225;p26">
            <a:extLst>
              <a:ext uri="{FF2B5EF4-FFF2-40B4-BE49-F238E27FC236}">
                <a16:creationId xmlns:a16="http://schemas.microsoft.com/office/drawing/2014/main" id="{69909CE6-773B-5099-6718-6A1232721C7F}"/>
              </a:ext>
            </a:extLst>
          </p:cNvPr>
          <p:cNvCxnSpPr>
            <a:stCxn id="20" idx="0"/>
          </p:cNvCxnSpPr>
          <p:nvPr/>
        </p:nvCxnSpPr>
        <p:spPr>
          <a:xfrm rot="10800000" flipH="1">
            <a:off x="2939652" y="3556393"/>
            <a:ext cx="371400" cy="702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" name="Google Shape;226;p26">
            <a:extLst>
              <a:ext uri="{FF2B5EF4-FFF2-40B4-BE49-F238E27FC236}">
                <a16:creationId xmlns:a16="http://schemas.microsoft.com/office/drawing/2014/main" id="{569482A7-EB88-BF6D-4254-947B74639E7E}"/>
              </a:ext>
            </a:extLst>
          </p:cNvPr>
          <p:cNvCxnSpPr>
            <a:stCxn id="21" idx="0"/>
          </p:cNvCxnSpPr>
          <p:nvPr/>
        </p:nvCxnSpPr>
        <p:spPr>
          <a:xfrm rot="10800000">
            <a:off x="4506898" y="3541993"/>
            <a:ext cx="275700" cy="716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" name="Google Shape;227;p26">
            <a:extLst>
              <a:ext uri="{FF2B5EF4-FFF2-40B4-BE49-F238E27FC236}">
                <a16:creationId xmlns:a16="http://schemas.microsoft.com/office/drawing/2014/main" id="{F406766F-D6B7-85DB-0EBD-51E7E33AF0ED}"/>
              </a:ext>
            </a:extLst>
          </p:cNvPr>
          <p:cNvCxnSpPr>
            <a:stCxn id="22" idx="0"/>
          </p:cNvCxnSpPr>
          <p:nvPr/>
        </p:nvCxnSpPr>
        <p:spPr>
          <a:xfrm rot="10800000">
            <a:off x="5065550" y="3549193"/>
            <a:ext cx="1560000" cy="70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" name="Google Shape;228;p26">
            <a:extLst>
              <a:ext uri="{FF2B5EF4-FFF2-40B4-BE49-F238E27FC236}">
                <a16:creationId xmlns:a16="http://schemas.microsoft.com/office/drawing/2014/main" id="{8D05C239-608C-87A0-46B6-BFE5C94D8341}"/>
              </a:ext>
            </a:extLst>
          </p:cNvPr>
          <p:cNvCxnSpPr/>
          <p:nvPr/>
        </p:nvCxnSpPr>
        <p:spPr>
          <a:xfrm>
            <a:off x="2596500" y="2820468"/>
            <a:ext cx="0" cy="3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" name="Google Shape;229;p26">
            <a:extLst>
              <a:ext uri="{FF2B5EF4-FFF2-40B4-BE49-F238E27FC236}">
                <a16:creationId xmlns:a16="http://schemas.microsoft.com/office/drawing/2014/main" id="{A28D6E6E-9204-AE11-2935-0B26A4D3FD74}"/>
              </a:ext>
            </a:extLst>
          </p:cNvPr>
          <p:cNvCxnSpPr/>
          <p:nvPr/>
        </p:nvCxnSpPr>
        <p:spPr>
          <a:xfrm>
            <a:off x="3129900" y="2820468"/>
            <a:ext cx="0" cy="3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" name="Google Shape;230;p26">
            <a:extLst>
              <a:ext uri="{FF2B5EF4-FFF2-40B4-BE49-F238E27FC236}">
                <a16:creationId xmlns:a16="http://schemas.microsoft.com/office/drawing/2014/main" id="{54A6D73A-E8AD-BF62-5A1A-582B40A1B244}"/>
              </a:ext>
            </a:extLst>
          </p:cNvPr>
          <p:cNvCxnSpPr/>
          <p:nvPr/>
        </p:nvCxnSpPr>
        <p:spPr>
          <a:xfrm>
            <a:off x="3663300" y="2820468"/>
            <a:ext cx="0" cy="3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" name="Google Shape;231;p26">
            <a:extLst>
              <a:ext uri="{FF2B5EF4-FFF2-40B4-BE49-F238E27FC236}">
                <a16:creationId xmlns:a16="http://schemas.microsoft.com/office/drawing/2014/main" id="{E2583ED2-4E13-756E-1A9C-3213C6090611}"/>
              </a:ext>
            </a:extLst>
          </p:cNvPr>
          <p:cNvCxnSpPr/>
          <p:nvPr/>
        </p:nvCxnSpPr>
        <p:spPr>
          <a:xfrm>
            <a:off x="4196700" y="2820468"/>
            <a:ext cx="0" cy="3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" name="Google Shape;232;p26">
            <a:extLst>
              <a:ext uri="{FF2B5EF4-FFF2-40B4-BE49-F238E27FC236}">
                <a16:creationId xmlns:a16="http://schemas.microsoft.com/office/drawing/2014/main" id="{DF25C861-ABE4-3AF1-FFDE-DC9FB146CAC0}"/>
              </a:ext>
            </a:extLst>
          </p:cNvPr>
          <p:cNvCxnSpPr/>
          <p:nvPr/>
        </p:nvCxnSpPr>
        <p:spPr>
          <a:xfrm>
            <a:off x="4730100" y="2820468"/>
            <a:ext cx="0" cy="3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3" name="Google Shape;233;p26">
            <a:extLst>
              <a:ext uri="{FF2B5EF4-FFF2-40B4-BE49-F238E27FC236}">
                <a16:creationId xmlns:a16="http://schemas.microsoft.com/office/drawing/2014/main" id="{36EF7456-5A37-7150-238B-934611EBD68D}"/>
              </a:ext>
            </a:extLst>
          </p:cNvPr>
          <p:cNvCxnSpPr/>
          <p:nvPr/>
        </p:nvCxnSpPr>
        <p:spPr>
          <a:xfrm>
            <a:off x="5263500" y="2820468"/>
            <a:ext cx="0" cy="375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" name="Google Shape;235;p26">
            <a:extLst>
              <a:ext uri="{FF2B5EF4-FFF2-40B4-BE49-F238E27FC236}">
                <a16:creationId xmlns:a16="http://schemas.microsoft.com/office/drawing/2014/main" id="{FF411791-7603-AF2F-9323-0C2DB35A1004}"/>
              </a:ext>
            </a:extLst>
          </p:cNvPr>
          <p:cNvSpPr txBox="1"/>
          <p:nvPr/>
        </p:nvSpPr>
        <p:spPr>
          <a:xfrm>
            <a:off x="5624600" y="2968593"/>
            <a:ext cx="1626900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Combined sorted sample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35" name="Google Shape;236;p26">
            <a:extLst>
              <a:ext uri="{FF2B5EF4-FFF2-40B4-BE49-F238E27FC236}">
                <a16:creationId xmlns:a16="http://schemas.microsoft.com/office/drawing/2014/main" id="{7BD1318D-8367-2FC0-2496-8E8D5400E7C4}"/>
              </a:ext>
            </a:extLst>
          </p:cNvPr>
          <p:cNvSpPr txBox="1"/>
          <p:nvPr/>
        </p:nvSpPr>
        <p:spPr>
          <a:xfrm>
            <a:off x="2460475" y="2425893"/>
            <a:ext cx="495300" cy="1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cs typeface="Gill Sans" panose="020B0502020104020203" pitchFamily="34" charset="-79"/>
              </a:rPr>
              <a:t>S</a:t>
            </a:r>
            <a:r>
              <a:rPr lang="en" sz="1800" baseline="-25000" dirty="0">
                <a:cs typeface="Gill Sans" panose="020B0502020104020203" pitchFamily="34" charset="-79"/>
              </a:rPr>
              <a:t>1</a:t>
            </a:r>
            <a:r>
              <a:rPr lang="en" dirty="0">
                <a:cs typeface="Gill Sans" panose="020B0502020104020203" pitchFamily="34" charset="-79"/>
              </a:rPr>
              <a:t>	</a:t>
            </a:r>
            <a:endParaRPr dirty="0">
              <a:cs typeface="Gill Sans" panose="020B0502020104020203" pitchFamily="34" charset="-79"/>
            </a:endParaRPr>
          </a:p>
        </p:txBody>
      </p:sp>
      <p:sp>
        <p:nvSpPr>
          <p:cNvPr id="36" name="Google Shape;237;p26">
            <a:extLst>
              <a:ext uri="{FF2B5EF4-FFF2-40B4-BE49-F238E27FC236}">
                <a16:creationId xmlns:a16="http://schemas.microsoft.com/office/drawing/2014/main" id="{80CB44C1-6788-EF0B-55E0-E6F112DBDAD7}"/>
              </a:ext>
            </a:extLst>
          </p:cNvPr>
          <p:cNvSpPr txBox="1"/>
          <p:nvPr/>
        </p:nvSpPr>
        <p:spPr>
          <a:xfrm>
            <a:off x="2993875" y="2425893"/>
            <a:ext cx="495300" cy="1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cs typeface="Gill Sans" panose="020B0502020104020203" pitchFamily="34" charset="-79"/>
              </a:rPr>
              <a:t>S</a:t>
            </a:r>
            <a:r>
              <a:rPr lang="en" sz="1800" baseline="-25000" dirty="0">
                <a:cs typeface="Gill Sans" panose="020B0502020104020203" pitchFamily="34" charset="-79"/>
              </a:rPr>
              <a:t>2</a:t>
            </a:r>
            <a:r>
              <a:rPr lang="en" dirty="0">
                <a:cs typeface="Gill Sans" panose="020B0502020104020203" pitchFamily="34" charset="-79"/>
              </a:rPr>
              <a:t>	</a:t>
            </a:r>
            <a:endParaRPr dirty="0">
              <a:cs typeface="Gill Sans" panose="020B0502020104020203" pitchFamily="34" charset="-79"/>
            </a:endParaRPr>
          </a:p>
        </p:txBody>
      </p:sp>
      <p:sp>
        <p:nvSpPr>
          <p:cNvPr id="37" name="Google Shape;238;p26">
            <a:extLst>
              <a:ext uri="{FF2B5EF4-FFF2-40B4-BE49-F238E27FC236}">
                <a16:creationId xmlns:a16="http://schemas.microsoft.com/office/drawing/2014/main" id="{B639FD11-8072-63CD-0794-83E98D1A56ED}"/>
              </a:ext>
            </a:extLst>
          </p:cNvPr>
          <p:cNvSpPr txBox="1"/>
          <p:nvPr/>
        </p:nvSpPr>
        <p:spPr>
          <a:xfrm>
            <a:off x="5127475" y="2425893"/>
            <a:ext cx="1310700" cy="1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cs typeface="Gill Sans" panose="020B0502020104020203" pitchFamily="34" charset="-79"/>
              </a:rPr>
              <a:t>S</a:t>
            </a:r>
            <a:r>
              <a:rPr lang="en" sz="1800" baseline="-25000" dirty="0">
                <a:cs typeface="Gill Sans" panose="020B0502020104020203" pitchFamily="34" charset="-79"/>
              </a:rPr>
              <a:t>p-1</a:t>
            </a:r>
            <a:r>
              <a:rPr lang="en" dirty="0">
                <a:cs typeface="Gill Sans" panose="020B0502020104020203" pitchFamily="34" charset="-79"/>
              </a:rPr>
              <a:t>	</a:t>
            </a:r>
            <a:endParaRPr dirty="0">
              <a:cs typeface="Gill Sans" panose="020B0502020104020203" pitchFamily="34" charset="-79"/>
            </a:endParaRPr>
          </a:p>
        </p:txBody>
      </p:sp>
      <p:sp>
        <p:nvSpPr>
          <p:cNvPr id="38" name="Google Shape;239;p26">
            <a:extLst>
              <a:ext uri="{FF2B5EF4-FFF2-40B4-BE49-F238E27FC236}">
                <a16:creationId xmlns:a16="http://schemas.microsoft.com/office/drawing/2014/main" id="{031A3DD0-2C87-6A06-D82E-3A0B56CE9FE6}"/>
              </a:ext>
            </a:extLst>
          </p:cNvPr>
          <p:cNvSpPr txBox="1"/>
          <p:nvPr/>
        </p:nvSpPr>
        <p:spPr>
          <a:xfrm>
            <a:off x="2324935" y="1972482"/>
            <a:ext cx="4160100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Equally spaced (p-</a:t>
            </a:r>
            <a:r>
              <a:rPr lang="en" sz="1800" dirty="0">
                <a:cs typeface="Gill Sans" panose="020B0502020104020203" pitchFamily="34" charset="-79"/>
              </a:rPr>
              <a:t>1</a:t>
            </a:r>
            <a:r>
              <a:rPr lang="en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)</a:t>
            </a:r>
            <a:r>
              <a:rPr lang="en" sz="1800" dirty="0">
                <a:cs typeface="Gill Sans" panose="020B0502020104020203" pitchFamily="34" charset="-79"/>
              </a:rPr>
              <a:t> </a:t>
            </a:r>
            <a:r>
              <a:rPr lang="en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splitter keys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EA0F57BA-FA52-D3E3-C724-383810269DDE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Gill Sans" panose="020B0502020104020203" pitchFamily="34" charset="-79"/>
                <a:cs typeface="Gill Sans" panose="020B0502020104020203" pitchFamily="34" charset="-79"/>
              </a:rPr>
              <a:t>Parallel partitioning approaches: sampling</a:t>
            </a:r>
          </a:p>
        </p:txBody>
      </p:sp>
      <p:sp>
        <p:nvSpPr>
          <p:cNvPr id="42" name="Google Shape;219;p26">
            <a:extLst>
              <a:ext uri="{FF2B5EF4-FFF2-40B4-BE49-F238E27FC236}">
                <a16:creationId xmlns:a16="http://schemas.microsoft.com/office/drawing/2014/main" id="{E20CE060-5693-2063-5B1F-787EB6D37168}"/>
              </a:ext>
            </a:extLst>
          </p:cNvPr>
          <p:cNvSpPr/>
          <p:nvPr/>
        </p:nvSpPr>
        <p:spPr>
          <a:xfrm>
            <a:off x="459963" y="5284268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219;p26">
            <a:extLst>
              <a:ext uri="{FF2B5EF4-FFF2-40B4-BE49-F238E27FC236}">
                <a16:creationId xmlns:a16="http://schemas.microsoft.com/office/drawing/2014/main" id="{0B7CDCC4-D8DB-C25D-6929-70171B579927}"/>
              </a:ext>
            </a:extLst>
          </p:cNvPr>
          <p:cNvSpPr/>
          <p:nvPr/>
        </p:nvSpPr>
        <p:spPr>
          <a:xfrm>
            <a:off x="631085" y="5284268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219;p26">
            <a:extLst>
              <a:ext uri="{FF2B5EF4-FFF2-40B4-BE49-F238E27FC236}">
                <a16:creationId xmlns:a16="http://schemas.microsoft.com/office/drawing/2014/main" id="{70F7C76B-5F8E-3A5D-F2D4-4D290162B5E9}"/>
              </a:ext>
            </a:extLst>
          </p:cNvPr>
          <p:cNvSpPr/>
          <p:nvPr/>
        </p:nvSpPr>
        <p:spPr>
          <a:xfrm>
            <a:off x="1061771" y="5284268"/>
            <a:ext cx="84522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219;p26">
            <a:extLst>
              <a:ext uri="{FF2B5EF4-FFF2-40B4-BE49-F238E27FC236}">
                <a16:creationId xmlns:a16="http://schemas.microsoft.com/office/drawing/2014/main" id="{FE11D1D7-93C2-71E3-2452-804243012DFE}"/>
              </a:ext>
            </a:extLst>
          </p:cNvPr>
          <p:cNvSpPr/>
          <p:nvPr/>
        </p:nvSpPr>
        <p:spPr>
          <a:xfrm>
            <a:off x="1434463" y="5284268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Google Shape;219;p26">
            <a:extLst>
              <a:ext uri="{FF2B5EF4-FFF2-40B4-BE49-F238E27FC236}">
                <a16:creationId xmlns:a16="http://schemas.microsoft.com/office/drawing/2014/main" id="{B948E605-BF77-313C-1D25-9116B16CE7C5}"/>
              </a:ext>
            </a:extLst>
          </p:cNvPr>
          <p:cNvSpPr/>
          <p:nvPr/>
        </p:nvSpPr>
        <p:spPr>
          <a:xfrm>
            <a:off x="1767148" y="5284268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219;p26">
            <a:extLst>
              <a:ext uri="{FF2B5EF4-FFF2-40B4-BE49-F238E27FC236}">
                <a16:creationId xmlns:a16="http://schemas.microsoft.com/office/drawing/2014/main" id="{442DED7F-B088-492C-F479-5A8E6BF868F9}"/>
              </a:ext>
            </a:extLst>
          </p:cNvPr>
          <p:cNvSpPr/>
          <p:nvPr/>
        </p:nvSpPr>
        <p:spPr>
          <a:xfrm>
            <a:off x="2190216" y="5284268"/>
            <a:ext cx="84522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219;p26">
            <a:extLst>
              <a:ext uri="{FF2B5EF4-FFF2-40B4-BE49-F238E27FC236}">
                <a16:creationId xmlns:a16="http://schemas.microsoft.com/office/drawing/2014/main" id="{64E63315-6E81-80DC-48E8-1593D14D98F7}"/>
              </a:ext>
            </a:extLst>
          </p:cNvPr>
          <p:cNvSpPr/>
          <p:nvPr/>
        </p:nvSpPr>
        <p:spPr>
          <a:xfrm>
            <a:off x="2414755" y="5284268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219;p26">
            <a:extLst>
              <a:ext uri="{FF2B5EF4-FFF2-40B4-BE49-F238E27FC236}">
                <a16:creationId xmlns:a16="http://schemas.microsoft.com/office/drawing/2014/main" id="{F9B043F2-7B6F-E35E-1439-0E4256BDC5D0}"/>
              </a:ext>
            </a:extLst>
          </p:cNvPr>
          <p:cNvSpPr/>
          <p:nvPr/>
        </p:nvSpPr>
        <p:spPr>
          <a:xfrm>
            <a:off x="2633659" y="5284268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219;p26">
            <a:extLst>
              <a:ext uri="{FF2B5EF4-FFF2-40B4-BE49-F238E27FC236}">
                <a16:creationId xmlns:a16="http://schemas.microsoft.com/office/drawing/2014/main" id="{D692206E-49C7-BFC6-836D-5C61E3393D18}"/>
              </a:ext>
            </a:extLst>
          </p:cNvPr>
          <p:cNvSpPr/>
          <p:nvPr/>
        </p:nvSpPr>
        <p:spPr>
          <a:xfrm>
            <a:off x="3243213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219;p26">
            <a:extLst>
              <a:ext uri="{FF2B5EF4-FFF2-40B4-BE49-F238E27FC236}">
                <a16:creationId xmlns:a16="http://schemas.microsoft.com/office/drawing/2014/main" id="{99593A03-EB7C-79F2-76AF-FD40E6B3274C}"/>
              </a:ext>
            </a:extLst>
          </p:cNvPr>
          <p:cNvSpPr/>
          <p:nvPr/>
        </p:nvSpPr>
        <p:spPr>
          <a:xfrm>
            <a:off x="3601255" y="5284268"/>
            <a:ext cx="58083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219;p26">
            <a:extLst>
              <a:ext uri="{FF2B5EF4-FFF2-40B4-BE49-F238E27FC236}">
                <a16:creationId xmlns:a16="http://schemas.microsoft.com/office/drawing/2014/main" id="{1F450332-5053-132B-1E00-F257EEE73316}"/>
              </a:ext>
            </a:extLst>
          </p:cNvPr>
          <p:cNvSpPr/>
          <p:nvPr/>
        </p:nvSpPr>
        <p:spPr>
          <a:xfrm>
            <a:off x="4107127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219;p26">
            <a:extLst>
              <a:ext uri="{FF2B5EF4-FFF2-40B4-BE49-F238E27FC236}">
                <a16:creationId xmlns:a16="http://schemas.microsoft.com/office/drawing/2014/main" id="{B15B2469-E9D0-25C6-4D3F-FA9FB1091CE1}"/>
              </a:ext>
            </a:extLst>
          </p:cNvPr>
          <p:cNvSpPr/>
          <p:nvPr/>
        </p:nvSpPr>
        <p:spPr>
          <a:xfrm>
            <a:off x="4266080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219;p26">
            <a:extLst>
              <a:ext uri="{FF2B5EF4-FFF2-40B4-BE49-F238E27FC236}">
                <a16:creationId xmlns:a16="http://schemas.microsoft.com/office/drawing/2014/main" id="{A81E8D7B-DE19-336C-E15A-09A5189CBAB9}"/>
              </a:ext>
            </a:extLst>
          </p:cNvPr>
          <p:cNvSpPr/>
          <p:nvPr/>
        </p:nvSpPr>
        <p:spPr>
          <a:xfrm>
            <a:off x="4837980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219;p26">
            <a:extLst>
              <a:ext uri="{FF2B5EF4-FFF2-40B4-BE49-F238E27FC236}">
                <a16:creationId xmlns:a16="http://schemas.microsoft.com/office/drawing/2014/main" id="{FF49AEF7-BAF1-5AD5-C4FB-743D095C818C}"/>
              </a:ext>
            </a:extLst>
          </p:cNvPr>
          <p:cNvSpPr/>
          <p:nvPr/>
        </p:nvSpPr>
        <p:spPr>
          <a:xfrm>
            <a:off x="4989457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219;p26">
            <a:extLst>
              <a:ext uri="{FF2B5EF4-FFF2-40B4-BE49-F238E27FC236}">
                <a16:creationId xmlns:a16="http://schemas.microsoft.com/office/drawing/2014/main" id="{6B95C4F6-9169-538A-94AD-839773EB89D0}"/>
              </a:ext>
            </a:extLst>
          </p:cNvPr>
          <p:cNvSpPr/>
          <p:nvPr/>
        </p:nvSpPr>
        <p:spPr>
          <a:xfrm>
            <a:off x="5437480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219;p26">
            <a:extLst>
              <a:ext uri="{FF2B5EF4-FFF2-40B4-BE49-F238E27FC236}">
                <a16:creationId xmlns:a16="http://schemas.microsoft.com/office/drawing/2014/main" id="{291E54B7-1427-14C6-0E2E-69C11F28ACD9}"/>
              </a:ext>
            </a:extLst>
          </p:cNvPr>
          <p:cNvSpPr/>
          <p:nvPr/>
        </p:nvSpPr>
        <p:spPr>
          <a:xfrm>
            <a:off x="4539636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219;p26">
            <a:extLst>
              <a:ext uri="{FF2B5EF4-FFF2-40B4-BE49-F238E27FC236}">
                <a16:creationId xmlns:a16="http://schemas.microsoft.com/office/drawing/2014/main" id="{6B99C95A-6C67-8D99-F87E-4DDE5FECA056}"/>
              </a:ext>
            </a:extLst>
          </p:cNvPr>
          <p:cNvSpPr/>
          <p:nvPr/>
        </p:nvSpPr>
        <p:spPr>
          <a:xfrm>
            <a:off x="6230546" y="5284268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219;p26">
            <a:extLst>
              <a:ext uri="{FF2B5EF4-FFF2-40B4-BE49-F238E27FC236}">
                <a16:creationId xmlns:a16="http://schemas.microsoft.com/office/drawing/2014/main" id="{DFA14791-4EBC-67A9-C420-9ACB33894642}"/>
              </a:ext>
            </a:extLst>
          </p:cNvPr>
          <p:cNvSpPr/>
          <p:nvPr/>
        </p:nvSpPr>
        <p:spPr>
          <a:xfrm>
            <a:off x="6358822" y="5284267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219;p26">
            <a:extLst>
              <a:ext uri="{FF2B5EF4-FFF2-40B4-BE49-F238E27FC236}">
                <a16:creationId xmlns:a16="http://schemas.microsoft.com/office/drawing/2014/main" id="{11BBFF22-9B35-15ED-8BBC-AB2E76DB9443}"/>
              </a:ext>
            </a:extLst>
          </p:cNvPr>
          <p:cNvSpPr/>
          <p:nvPr/>
        </p:nvSpPr>
        <p:spPr>
          <a:xfrm>
            <a:off x="6439315" y="5284267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219;p26">
            <a:extLst>
              <a:ext uri="{FF2B5EF4-FFF2-40B4-BE49-F238E27FC236}">
                <a16:creationId xmlns:a16="http://schemas.microsoft.com/office/drawing/2014/main" id="{D681CFF9-457D-E517-2F91-BB0EC06C1D5A}"/>
              </a:ext>
            </a:extLst>
          </p:cNvPr>
          <p:cNvSpPr/>
          <p:nvPr/>
        </p:nvSpPr>
        <p:spPr>
          <a:xfrm>
            <a:off x="6734481" y="5284267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219;p26">
            <a:extLst>
              <a:ext uri="{FF2B5EF4-FFF2-40B4-BE49-F238E27FC236}">
                <a16:creationId xmlns:a16="http://schemas.microsoft.com/office/drawing/2014/main" id="{28B7C277-B08D-AE5E-AEAD-8E189AAF1BB9}"/>
              </a:ext>
            </a:extLst>
          </p:cNvPr>
          <p:cNvSpPr/>
          <p:nvPr/>
        </p:nvSpPr>
        <p:spPr>
          <a:xfrm>
            <a:off x="6959241" y="5284267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219;p26">
            <a:extLst>
              <a:ext uri="{FF2B5EF4-FFF2-40B4-BE49-F238E27FC236}">
                <a16:creationId xmlns:a16="http://schemas.microsoft.com/office/drawing/2014/main" id="{E8967741-B80E-C29E-5F43-08378914BDC8}"/>
              </a:ext>
            </a:extLst>
          </p:cNvPr>
          <p:cNvSpPr/>
          <p:nvPr/>
        </p:nvSpPr>
        <p:spPr>
          <a:xfrm>
            <a:off x="7142512" y="5284267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235;p26">
            <a:extLst>
              <a:ext uri="{FF2B5EF4-FFF2-40B4-BE49-F238E27FC236}">
                <a16:creationId xmlns:a16="http://schemas.microsoft.com/office/drawing/2014/main" id="{C28EBA2E-D53C-3123-12F8-406520D97379}"/>
              </a:ext>
            </a:extLst>
          </p:cNvPr>
          <p:cNvSpPr txBox="1"/>
          <p:nvPr/>
        </p:nvSpPr>
        <p:spPr>
          <a:xfrm>
            <a:off x="842283" y="5637967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cs typeface="Gill Sans" panose="020B0502020104020203" pitchFamily="34" charset="-79"/>
              </a:rPr>
              <a:t>1</a:t>
            </a:r>
            <a:endParaRPr sz="1800" baseline="-25000" dirty="0">
              <a:cs typeface="Gill Sans" panose="020B0502020104020203" pitchFamily="34" charset="-79"/>
            </a:endParaRPr>
          </a:p>
        </p:txBody>
      </p:sp>
      <p:sp>
        <p:nvSpPr>
          <p:cNvPr id="66" name="Google Shape;235;p26">
            <a:extLst>
              <a:ext uri="{FF2B5EF4-FFF2-40B4-BE49-F238E27FC236}">
                <a16:creationId xmlns:a16="http://schemas.microsoft.com/office/drawing/2014/main" id="{E5837321-66C3-FE56-1BCD-E7991BBDC57B}"/>
              </a:ext>
            </a:extLst>
          </p:cNvPr>
          <p:cNvSpPr txBox="1"/>
          <p:nvPr/>
        </p:nvSpPr>
        <p:spPr>
          <a:xfrm>
            <a:off x="2777766" y="5650493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Gill Sans" panose="020B0502020104020203" pitchFamily="34" charset="-79"/>
              </a:rPr>
              <a:t>P</a:t>
            </a:r>
            <a:r>
              <a:rPr lang="en-US" baseline="-25000" dirty="0">
                <a:cs typeface="Gill Sans" panose="020B0502020104020203" pitchFamily="34" charset="-79"/>
              </a:rPr>
              <a:t>2</a:t>
            </a:r>
            <a:endParaRPr sz="1800" baseline="-25000" dirty="0">
              <a:cs typeface="Gill Sans" panose="020B0502020104020203" pitchFamily="34" charset="-79"/>
            </a:endParaRPr>
          </a:p>
        </p:txBody>
      </p:sp>
      <p:sp>
        <p:nvSpPr>
          <p:cNvPr id="67" name="Google Shape;235;p26">
            <a:extLst>
              <a:ext uri="{FF2B5EF4-FFF2-40B4-BE49-F238E27FC236}">
                <a16:creationId xmlns:a16="http://schemas.microsoft.com/office/drawing/2014/main" id="{3B015FA0-68F1-2450-6BDE-DEB1D1075627}"/>
              </a:ext>
            </a:extLst>
          </p:cNvPr>
          <p:cNvSpPr txBox="1"/>
          <p:nvPr/>
        </p:nvSpPr>
        <p:spPr>
          <a:xfrm>
            <a:off x="6495050" y="5674111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cs typeface="Gill Sans" panose="020B0502020104020203" pitchFamily="34" charset="-79"/>
              </a:rPr>
              <a:t>p</a:t>
            </a:r>
            <a:endParaRPr sz="1800" baseline="-25000" dirty="0">
              <a:cs typeface="Gill Sans" panose="020B0502020104020203" pitchFamily="34" charset="-79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BF7D47-4970-10AB-F860-C514AB7ABCAB}"/>
              </a:ext>
            </a:extLst>
          </p:cNvPr>
          <p:cNvSpPr txBox="1"/>
          <p:nvPr/>
        </p:nvSpPr>
        <p:spPr>
          <a:xfrm>
            <a:off x="7620000" y="5284267"/>
            <a:ext cx="1100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Input</a:t>
            </a:r>
          </a:p>
        </p:txBody>
      </p:sp>
      <p:sp>
        <p:nvSpPr>
          <p:cNvPr id="70" name="Google Shape;235;p26">
            <a:extLst>
              <a:ext uri="{FF2B5EF4-FFF2-40B4-BE49-F238E27FC236}">
                <a16:creationId xmlns:a16="http://schemas.microsoft.com/office/drawing/2014/main" id="{6CE0D26A-CBB8-759A-7439-A43000434CBA}"/>
              </a:ext>
            </a:extLst>
          </p:cNvPr>
          <p:cNvSpPr txBox="1"/>
          <p:nvPr/>
        </p:nvSpPr>
        <p:spPr>
          <a:xfrm>
            <a:off x="7110139" y="4081543"/>
            <a:ext cx="1626900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Collect local samples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3898039-560C-1C66-3D2A-BFDB4E4B5690}"/>
              </a:ext>
            </a:extLst>
          </p:cNvPr>
          <p:cNvSpPr txBox="1"/>
          <p:nvPr/>
        </p:nvSpPr>
        <p:spPr>
          <a:xfrm>
            <a:off x="88425" y="6397218"/>
            <a:ext cx="7141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[1] A sampling approach to minimal storage tree sorting, JACM, 1970</a:t>
            </a:r>
            <a:endParaRPr lang="en-US"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72" name="Google Shape;235;p26">
            <a:extLst>
              <a:ext uri="{FF2B5EF4-FFF2-40B4-BE49-F238E27FC236}">
                <a16:creationId xmlns:a16="http://schemas.microsoft.com/office/drawing/2014/main" id="{ED95BA16-5B03-55A8-F140-953E00F8B44E}"/>
              </a:ext>
            </a:extLst>
          </p:cNvPr>
          <p:cNvSpPr txBox="1"/>
          <p:nvPr/>
        </p:nvSpPr>
        <p:spPr>
          <a:xfrm>
            <a:off x="5845549" y="1469919"/>
            <a:ext cx="3606800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Sample complexity: O(p log</a:t>
            </a:r>
            <a:r>
              <a:rPr lang="en-US" sz="700" dirty="0">
                <a:latin typeface="Gill Sans" panose="020B0502020104020203" pitchFamily="34" charset="-79"/>
                <a:cs typeface="Gill Sans" panose="020B0502020104020203" pitchFamily="34" charset="-79"/>
              </a:rPr>
              <a:t> </a:t>
            </a: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p/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ε</a:t>
            </a:r>
            <a:r>
              <a:rPr lang="en-US" baseline="30000" dirty="0">
                <a:latin typeface="Gill Sans" panose="020B0502020104020203" pitchFamily="34" charset="-79"/>
                <a:cs typeface="Gill Sans" panose="020B0502020104020203" pitchFamily="34" charset="-79"/>
              </a:rPr>
              <a:t>2</a:t>
            </a: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)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1177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34" grpId="0"/>
      <p:bldP spid="35" grpId="0"/>
      <p:bldP spid="36" grpId="0"/>
      <p:bldP spid="37" grpId="0"/>
      <p:bldP spid="38" grpId="0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0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210;p26">
            <a:extLst>
              <a:ext uri="{FF2B5EF4-FFF2-40B4-BE49-F238E27FC236}">
                <a16:creationId xmlns:a16="http://schemas.microsoft.com/office/drawing/2014/main" id="{67609B30-2FF3-34AB-23C5-026FA317FC6B}"/>
              </a:ext>
            </a:extLst>
          </p:cNvPr>
          <p:cNvSpPr/>
          <p:nvPr/>
        </p:nvSpPr>
        <p:spPr>
          <a:xfrm>
            <a:off x="311700" y="5631402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/>
          </a:p>
        </p:txBody>
      </p:sp>
      <p:cxnSp>
        <p:nvCxnSpPr>
          <p:cNvPr id="12" name="Google Shape;212;p26">
            <a:extLst>
              <a:ext uri="{FF2B5EF4-FFF2-40B4-BE49-F238E27FC236}">
                <a16:creationId xmlns:a16="http://schemas.microsoft.com/office/drawing/2014/main" id="{4E0A1B07-0A34-2DC4-E498-F9F67B1A4178}"/>
              </a:ext>
            </a:extLst>
          </p:cNvPr>
          <p:cNvCxnSpPr>
            <a:stCxn id="11" idx="0"/>
          </p:cNvCxnSpPr>
          <p:nvPr/>
        </p:nvCxnSpPr>
        <p:spPr>
          <a:xfrm rot="10800000">
            <a:off x="1124850" y="4968702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" name="Google Shape;213;p26">
            <a:extLst>
              <a:ext uri="{FF2B5EF4-FFF2-40B4-BE49-F238E27FC236}">
                <a16:creationId xmlns:a16="http://schemas.microsoft.com/office/drawing/2014/main" id="{8A109B40-74CE-1CFA-4097-7F2022CD8F94}"/>
              </a:ext>
            </a:extLst>
          </p:cNvPr>
          <p:cNvSpPr/>
          <p:nvPr/>
        </p:nvSpPr>
        <p:spPr>
          <a:xfrm>
            <a:off x="2143375" y="5631402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>
              <a:solidFill>
                <a:schemeClr val="dk1"/>
              </a:solidFill>
            </a:endParaRPr>
          </a:p>
        </p:txBody>
      </p:sp>
      <p:sp>
        <p:nvSpPr>
          <p:cNvPr id="14" name="Google Shape;214;p26">
            <a:extLst>
              <a:ext uri="{FF2B5EF4-FFF2-40B4-BE49-F238E27FC236}">
                <a16:creationId xmlns:a16="http://schemas.microsoft.com/office/drawing/2014/main" id="{EBBDA13F-4E32-3562-DFF8-2BB0410D59B4}"/>
              </a:ext>
            </a:extLst>
          </p:cNvPr>
          <p:cNvSpPr/>
          <p:nvPr/>
        </p:nvSpPr>
        <p:spPr>
          <a:xfrm>
            <a:off x="3962400" y="5631402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215;p26">
            <a:extLst>
              <a:ext uri="{FF2B5EF4-FFF2-40B4-BE49-F238E27FC236}">
                <a16:creationId xmlns:a16="http://schemas.microsoft.com/office/drawing/2014/main" id="{66B71D64-42FB-6B0C-8864-A9B5EFCCC471}"/>
              </a:ext>
            </a:extLst>
          </p:cNvPr>
          <p:cNvSpPr/>
          <p:nvPr/>
        </p:nvSpPr>
        <p:spPr>
          <a:xfrm>
            <a:off x="5791200" y="5631402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16" name="Google Shape;216;p26">
            <a:extLst>
              <a:ext uri="{FF2B5EF4-FFF2-40B4-BE49-F238E27FC236}">
                <a16:creationId xmlns:a16="http://schemas.microsoft.com/office/drawing/2014/main" id="{7639B87E-270F-26C1-6E6A-15F5F5D834E7}"/>
              </a:ext>
            </a:extLst>
          </p:cNvPr>
          <p:cNvCxnSpPr/>
          <p:nvPr/>
        </p:nvCxnSpPr>
        <p:spPr>
          <a:xfrm rot="10800000">
            <a:off x="2953650" y="4968702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" name="Google Shape;217;p26">
            <a:extLst>
              <a:ext uri="{FF2B5EF4-FFF2-40B4-BE49-F238E27FC236}">
                <a16:creationId xmlns:a16="http://schemas.microsoft.com/office/drawing/2014/main" id="{0DB0E32F-8D86-17EE-ACC9-3EF7FBF58E61}"/>
              </a:ext>
            </a:extLst>
          </p:cNvPr>
          <p:cNvCxnSpPr/>
          <p:nvPr/>
        </p:nvCxnSpPr>
        <p:spPr>
          <a:xfrm rot="10800000">
            <a:off x="4782450" y="4968702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" name="Google Shape;218;p26">
            <a:extLst>
              <a:ext uri="{FF2B5EF4-FFF2-40B4-BE49-F238E27FC236}">
                <a16:creationId xmlns:a16="http://schemas.microsoft.com/office/drawing/2014/main" id="{DD8C8240-B73F-FBE6-4984-7B4DED1322A4}"/>
              </a:ext>
            </a:extLst>
          </p:cNvPr>
          <p:cNvCxnSpPr/>
          <p:nvPr/>
        </p:nvCxnSpPr>
        <p:spPr>
          <a:xfrm rot="10800000">
            <a:off x="6611250" y="4968702"/>
            <a:ext cx="300" cy="662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" name="Google Shape;219;p26">
            <a:extLst>
              <a:ext uri="{FF2B5EF4-FFF2-40B4-BE49-F238E27FC236}">
                <a16:creationId xmlns:a16="http://schemas.microsoft.com/office/drawing/2014/main" id="{01628540-22FD-C251-581D-AB7D3D77A5CA}"/>
              </a:ext>
            </a:extLst>
          </p:cNvPr>
          <p:cNvSpPr/>
          <p:nvPr/>
        </p:nvSpPr>
        <p:spPr>
          <a:xfrm>
            <a:off x="948050" y="4605527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20;p26">
            <a:extLst>
              <a:ext uri="{FF2B5EF4-FFF2-40B4-BE49-F238E27FC236}">
                <a16:creationId xmlns:a16="http://schemas.microsoft.com/office/drawing/2014/main" id="{56138233-0767-9204-6166-C26BFF166892}"/>
              </a:ext>
            </a:extLst>
          </p:cNvPr>
          <p:cNvSpPr/>
          <p:nvPr/>
        </p:nvSpPr>
        <p:spPr>
          <a:xfrm>
            <a:off x="2752152" y="4605527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21;p26">
            <a:extLst>
              <a:ext uri="{FF2B5EF4-FFF2-40B4-BE49-F238E27FC236}">
                <a16:creationId xmlns:a16="http://schemas.microsoft.com/office/drawing/2014/main" id="{DE80245D-EA0D-A72D-0353-50D1977E8496}"/>
              </a:ext>
            </a:extLst>
          </p:cNvPr>
          <p:cNvSpPr/>
          <p:nvPr/>
        </p:nvSpPr>
        <p:spPr>
          <a:xfrm>
            <a:off x="4595098" y="4605527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2;p26">
            <a:extLst>
              <a:ext uri="{FF2B5EF4-FFF2-40B4-BE49-F238E27FC236}">
                <a16:creationId xmlns:a16="http://schemas.microsoft.com/office/drawing/2014/main" id="{7B336EF0-7702-2F0A-2D8D-129DDD62A636}"/>
              </a:ext>
            </a:extLst>
          </p:cNvPr>
          <p:cNvSpPr/>
          <p:nvPr/>
        </p:nvSpPr>
        <p:spPr>
          <a:xfrm>
            <a:off x="6438050" y="4605527"/>
            <a:ext cx="3750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23;p26">
            <a:extLst>
              <a:ext uri="{FF2B5EF4-FFF2-40B4-BE49-F238E27FC236}">
                <a16:creationId xmlns:a16="http://schemas.microsoft.com/office/drawing/2014/main" id="{8EB27B6A-9BA5-D357-F49F-B79CB3ADA594}"/>
              </a:ext>
            </a:extLst>
          </p:cNvPr>
          <p:cNvSpPr/>
          <p:nvPr/>
        </p:nvSpPr>
        <p:spPr>
          <a:xfrm>
            <a:off x="2235700" y="3531902"/>
            <a:ext cx="324750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cxnSp>
        <p:nvCxnSpPr>
          <p:cNvPr id="24" name="Google Shape;224;p26">
            <a:extLst>
              <a:ext uri="{FF2B5EF4-FFF2-40B4-BE49-F238E27FC236}">
                <a16:creationId xmlns:a16="http://schemas.microsoft.com/office/drawing/2014/main" id="{A370EE4A-C979-9D5D-888B-2B61D450F330}"/>
              </a:ext>
            </a:extLst>
          </p:cNvPr>
          <p:cNvCxnSpPr>
            <a:stCxn id="19" idx="0"/>
          </p:cNvCxnSpPr>
          <p:nvPr/>
        </p:nvCxnSpPr>
        <p:spPr>
          <a:xfrm rot="10800000" flipH="1">
            <a:off x="1135550" y="3903527"/>
            <a:ext cx="1453800" cy="702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" name="Google Shape;225;p26">
            <a:extLst>
              <a:ext uri="{FF2B5EF4-FFF2-40B4-BE49-F238E27FC236}">
                <a16:creationId xmlns:a16="http://schemas.microsoft.com/office/drawing/2014/main" id="{69909CE6-773B-5099-6718-6A1232721C7F}"/>
              </a:ext>
            </a:extLst>
          </p:cNvPr>
          <p:cNvCxnSpPr>
            <a:stCxn id="20" idx="0"/>
          </p:cNvCxnSpPr>
          <p:nvPr/>
        </p:nvCxnSpPr>
        <p:spPr>
          <a:xfrm rot="10800000" flipH="1">
            <a:off x="2939652" y="3903527"/>
            <a:ext cx="371400" cy="702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" name="Google Shape;226;p26">
            <a:extLst>
              <a:ext uri="{FF2B5EF4-FFF2-40B4-BE49-F238E27FC236}">
                <a16:creationId xmlns:a16="http://schemas.microsoft.com/office/drawing/2014/main" id="{569482A7-EB88-BF6D-4254-947B74639E7E}"/>
              </a:ext>
            </a:extLst>
          </p:cNvPr>
          <p:cNvCxnSpPr>
            <a:stCxn id="21" idx="0"/>
          </p:cNvCxnSpPr>
          <p:nvPr/>
        </p:nvCxnSpPr>
        <p:spPr>
          <a:xfrm rot="10800000">
            <a:off x="4506898" y="3889127"/>
            <a:ext cx="275700" cy="716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" name="Google Shape;227;p26">
            <a:extLst>
              <a:ext uri="{FF2B5EF4-FFF2-40B4-BE49-F238E27FC236}">
                <a16:creationId xmlns:a16="http://schemas.microsoft.com/office/drawing/2014/main" id="{F406766F-D6B7-85DB-0EBD-51E7E33AF0ED}"/>
              </a:ext>
            </a:extLst>
          </p:cNvPr>
          <p:cNvCxnSpPr>
            <a:stCxn id="22" idx="0"/>
          </p:cNvCxnSpPr>
          <p:nvPr/>
        </p:nvCxnSpPr>
        <p:spPr>
          <a:xfrm rot="10800000">
            <a:off x="5065550" y="3896327"/>
            <a:ext cx="1560000" cy="70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4" name="Google Shape;235;p26">
            <a:extLst>
              <a:ext uri="{FF2B5EF4-FFF2-40B4-BE49-F238E27FC236}">
                <a16:creationId xmlns:a16="http://schemas.microsoft.com/office/drawing/2014/main" id="{FF411791-7603-AF2F-9323-0C2DB35A1004}"/>
              </a:ext>
            </a:extLst>
          </p:cNvPr>
          <p:cNvSpPr txBox="1"/>
          <p:nvPr/>
        </p:nvSpPr>
        <p:spPr>
          <a:xfrm>
            <a:off x="5624600" y="3315727"/>
            <a:ext cx="1626900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Combined sorted sample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EA0F57BA-FA52-D3E3-C724-383810269DDE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Gill Sans" panose="020B0502020104020203" pitchFamily="34" charset="-79"/>
                <a:cs typeface="Gill Sans" panose="020B0502020104020203" pitchFamily="34" charset="-79"/>
              </a:rPr>
              <a:t>Parallel partitioning approaches: </a:t>
            </a:r>
            <a:r>
              <a:rPr lang="en-US" sz="36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endParaRPr lang="en-US" sz="3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42" name="Google Shape;219;p26">
            <a:extLst>
              <a:ext uri="{FF2B5EF4-FFF2-40B4-BE49-F238E27FC236}">
                <a16:creationId xmlns:a16="http://schemas.microsoft.com/office/drawing/2014/main" id="{E20CE060-5693-2063-5B1F-787EB6D37168}"/>
              </a:ext>
            </a:extLst>
          </p:cNvPr>
          <p:cNvSpPr/>
          <p:nvPr/>
        </p:nvSpPr>
        <p:spPr>
          <a:xfrm>
            <a:off x="459963" y="5631402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219;p26">
            <a:extLst>
              <a:ext uri="{FF2B5EF4-FFF2-40B4-BE49-F238E27FC236}">
                <a16:creationId xmlns:a16="http://schemas.microsoft.com/office/drawing/2014/main" id="{0B7CDCC4-D8DB-C25D-6929-70171B579927}"/>
              </a:ext>
            </a:extLst>
          </p:cNvPr>
          <p:cNvSpPr/>
          <p:nvPr/>
        </p:nvSpPr>
        <p:spPr>
          <a:xfrm>
            <a:off x="631085" y="5631402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219;p26">
            <a:extLst>
              <a:ext uri="{FF2B5EF4-FFF2-40B4-BE49-F238E27FC236}">
                <a16:creationId xmlns:a16="http://schemas.microsoft.com/office/drawing/2014/main" id="{70F7C76B-5F8E-3A5D-F2D4-4D290162B5E9}"/>
              </a:ext>
            </a:extLst>
          </p:cNvPr>
          <p:cNvSpPr/>
          <p:nvPr/>
        </p:nvSpPr>
        <p:spPr>
          <a:xfrm>
            <a:off x="1061771" y="5631402"/>
            <a:ext cx="84522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219;p26">
            <a:extLst>
              <a:ext uri="{FF2B5EF4-FFF2-40B4-BE49-F238E27FC236}">
                <a16:creationId xmlns:a16="http://schemas.microsoft.com/office/drawing/2014/main" id="{FE11D1D7-93C2-71E3-2452-804243012DFE}"/>
              </a:ext>
            </a:extLst>
          </p:cNvPr>
          <p:cNvSpPr/>
          <p:nvPr/>
        </p:nvSpPr>
        <p:spPr>
          <a:xfrm>
            <a:off x="1434463" y="5631402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" name="Google Shape;219;p26">
            <a:extLst>
              <a:ext uri="{FF2B5EF4-FFF2-40B4-BE49-F238E27FC236}">
                <a16:creationId xmlns:a16="http://schemas.microsoft.com/office/drawing/2014/main" id="{B948E605-BF77-313C-1D25-9116B16CE7C5}"/>
              </a:ext>
            </a:extLst>
          </p:cNvPr>
          <p:cNvSpPr/>
          <p:nvPr/>
        </p:nvSpPr>
        <p:spPr>
          <a:xfrm>
            <a:off x="1767148" y="5631402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219;p26">
            <a:extLst>
              <a:ext uri="{FF2B5EF4-FFF2-40B4-BE49-F238E27FC236}">
                <a16:creationId xmlns:a16="http://schemas.microsoft.com/office/drawing/2014/main" id="{442DED7F-B088-492C-F479-5A8E6BF868F9}"/>
              </a:ext>
            </a:extLst>
          </p:cNvPr>
          <p:cNvSpPr/>
          <p:nvPr/>
        </p:nvSpPr>
        <p:spPr>
          <a:xfrm>
            <a:off x="2190216" y="5631402"/>
            <a:ext cx="84522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219;p26">
            <a:extLst>
              <a:ext uri="{FF2B5EF4-FFF2-40B4-BE49-F238E27FC236}">
                <a16:creationId xmlns:a16="http://schemas.microsoft.com/office/drawing/2014/main" id="{64E63315-6E81-80DC-48E8-1593D14D98F7}"/>
              </a:ext>
            </a:extLst>
          </p:cNvPr>
          <p:cNvSpPr/>
          <p:nvPr/>
        </p:nvSpPr>
        <p:spPr>
          <a:xfrm>
            <a:off x="2414755" y="5631402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219;p26">
            <a:extLst>
              <a:ext uri="{FF2B5EF4-FFF2-40B4-BE49-F238E27FC236}">
                <a16:creationId xmlns:a16="http://schemas.microsoft.com/office/drawing/2014/main" id="{F9B043F2-7B6F-E35E-1439-0E4256BDC5D0}"/>
              </a:ext>
            </a:extLst>
          </p:cNvPr>
          <p:cNvSpPr/>
          <p:nvPr/>
        </p:nvSpPr>
        <p:spPr>
          <a:xfrm>
            <a:off x="2633659" y="5631402"/>
            <a:ext cx="45719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219;p26">
            <a:extLst>
              <a:ext uri="{FF2B5EF4-FFF2-40B4-BE49-F238E27FC236}">
                <a16:creationId xmlns:a16="http://schemas.microsoft.com/office/drawing/2014/main" id="{D692206E-49C7-BFC6-836D-5C61E3393D18}"/>
              </a:ext>
            </a:extLst>
          </p:cNvPr>
          <p:cNvSpPr/>
          <p:nvPr/>
        </p:nvSpPr>
        <p:spPr>
          <a:xfrm>
            <a:off x="3243213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219;p26">
            <a:extLst>
              <a:ext uri="{FF2B5EF4-FFF2-40B4-BE49-F238E27FC236}">
                <a16:creationId xmlns:a16="http://schemas.microsoft.com/office/drawing/2014/main" id="{99593A03-EB7C-79F2-76AF-FD40E6B3274C}"/>
              </a:ext>
            </a:extLst>
          </p:cNvPr>
          <p:cNvSpPr/>
          <p:nvPr/>
        </p:nvSpPr>
        <p:spPr>
          <a:xfrm>
            <a:off x="3601255" y="5631402"/>
            <a:ext cx="58083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219;p26">
            <a:extLst>
              <a:ext uri="{FF2B5EF4-FFF2-40B4-BE49-F238E27FC236}">
                <a16:creationId xmlns:a16="http://schemas.microsoft.com/office/drawing/2014/main" id="{1F450332-5053-132B-1E00-F257EEE73316}"/>
              </a:ext>
            </a:extLst>
          </p:cNvPr>
          <p:cNvSpPr/>
          <p:nvPr/>
        </p:nvSpPr>
        <p:spPr>
          <a:xfrm>
            <a:off x="4107127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219;p26">
            <a:extLst>
              <a:ext uri="{FF2B5EF4-FFF2-40B4-BE49-F238E27FC236}">
                <a16:creationId xmlns:a16="http://schemas.microsoft.com/office/drawing/2014/main" id="{B15B2469-E9D0-25C6-4D3F-FA9FB1091CE1}"/>
              </a:ext>
            </a:extLst>
          </p:cNvPr>
          <p:cNvSpPr/>
          <p:nvPr/>
        </p:nvSpPr>
        <p:spPr>
          <a:xfrm>
            <a:off x="4266080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219;p26">
            <a:extLst>
              <a:ext uri="{FF2B5EF4-FFF2-40B4-BE49-F238E27FC236}">
                <a16:creationId xmlns:a16="http://schemas.microsoft.com/office/drawing/2014/main" id="{A81E8D7B-DE19-336C-E15A-09A5189CBAB9}"/>
              </a:ext>
            </a:extLst>
          </p:cNvPr>
          <p:cNvSpPr/>
          <p:nvPr/>
        </p:nvSpPr>
        <p:spPr>
          <a:xfrm>
            <a:off x="4837980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219;p26">
            <a:extLst>
              <a:ext uri="{FF2B5EF4-FFF2-40B4-BE49-F238E27FC236}">
                <a16:creationId xmlns:a16="http://schemas.microsoft.com/office/drawing/2014/main" id="{FF49AEF7-BAF1-5AD5-C4FB-743D095C818C}"/>
              </a:ext>
            </a:extLst>
          </p:cNvPr>
          <p:cNvSpPr/>
          <p:nvPr/>
        </p:nvSpPr>
        <p:spPr>
          <a:xfrm>
            <a:off x="4989457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219;p26">
            <a:extLst>
              <a:ext uri="{FF2B5EF4-FFF2-40B4-BE49-F238E27FC236}">
                <a16:creationId xmlns:a16="http://schemas.microsoft.com/office/drawing/2014/main" id="{6B95C4F6-9169-538A-94AD-839773EB89D0}"/>
              </a:ext>
            </a:extLst>
          </p:cNvPr>
          <p:cNvSpPr/>
          <p:nvPr/>
        </p:nvSpPr>
        <p:spPr>
          <a:xfrm>
            <a:off x="5437480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219;p26">
            <a:extLst>
              <a:ext uri="{FF2B5EF4-FFF2-40B4-BE49-F238E27FC236}">
                <a16:creationId xmlns:a16="http://schemas.microsoft.com/office/drawing/2014/main" id="{291E54B7-1427-14C6-0E2E-69C11F28ACD9}"/>
              </a:ext>
            </a:extLst>
          </p:cNvPr>
          <p:cNvSpPr/>
          <p:nvPr/>
        </p:nvSpPr>
        <p:spPr>
          <a:xfrm>
            <a:off x="4539636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219;p26">
            <a:extLst>
              <a:ext uri="{FF2B5EF4-FFF2-40B4-BE49-F238E27FC236}">
                <a16:creationId xmlns:a16="http://schemas.microsoft.com/office/drawing/2014/main" id="{6B99C95A-6C67-8D99-F87E-4DDE5FECA056}"/>
              </a:ext>
            </a:extLst>
          </p:cNvPr>
          <p:cNvSpPr/>
          <p:nvPr/>
        </p:nvSpPr>
        <p:spPr>
          <a:xfrm>
            <a:off x="6230546" y="5631402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219;p26">
            <a:extLst>
              <a:ext uri="{FF2B5EF4-FFF2-40B4-BE49-F238E27FC236}">
                <a16:creationId xmlns:a16="http://schemas.microsoft.com/office/drawing/2014/main" id="{DFA14791-4EBC-67A9-C420-9ACB33894642}"/>
              </a:ext>
            </a:extLst>
          </p:cNvPr>
          <p:cNvSpPr/>
          <p:nvPr/>
        </p:nvSpPr>
        <p:spPr>
          <a:xfrm>
            <a:off x="6358822" y="5631401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219;p26">
            <a:extLst>
              <a:ext uri="{FF2B5EF4-FFF2-40B4-BE49-F238E27FC236}">
                <a16:creationId xmlns:a16="http://schemas.microsoft.com/office/drawing/2014/main" id="{11BBFF22-9B35-15ED-8BBC-AB2E76DB9443}"/>
              </a:ext>
            </a:extLst>
          </p:cNvPr>
          <p:cNvSpPr/>
          <p:nvPr/>
        </p:nvSpPr>
        <p:spPr>
          <a:xfrm>
            <a:off x="6439315" y="5631401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219;p26">
            <a:extLst>
              <a:ext uri="{FF2B5EF4-FFF2-40B4-BE49-F238E27FC236}">
                <a16:creationId xmlns:a16="http://schemas.microsoft.com/office/drawing/2014/main" id="{D681CFF9-457D-E517-2F91-BB0EC06C1D5A}"/>
              </a:ext>
            </a:extLst>
          </p:cNvPr>
          <p:cNvSpPr/>
          <p:nvPr/>
        </p:nvSpPr>
        <p:spPr>
          <a:xfrm>
            <a:off x="6734481" y="5631401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219;p26">
            <a:extLst>
              <a:ext uri="{FF2B5EF4-FFF2-40B4-BE49-F238E27FC236}">
                <a16:creationId xmlns:a16="http://schemas.microsoft.com/office/drawing/2014/main" id="{28B7C277-B08D-AE5E-AEAD-8E189AAF1BB9}"/>
              </a:ext>
            </a:extLst>
          </p:cNvPr>
          <p:cNvSpPr/>
          <p:nvPr/>
        </p:nvSpPr>
        <p:spPr>
          <a:xfrm>
            <a:off x="6959241" y="5631401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219;p26">
            <a:extLst>
              <a:ext uri="{FF2B5EF4-FFF2-40B4-BE49-F238E27FC236}">
                <a16:creationId xmlns:a16="http://schemas.microsoft.com/office/drawing/2014/main" id="{E8967741-B80E-C29E-5F43-08378914BDC8}"/>
              </a:ext>
            </a:extLst>
          </p:cNvPr>
          <p:cNvSpPr/>
          <p:nvPr/>
        </p:nvSpPr>
        <p:spPr>
          <a:xfrm>
            <a:off x="7142512" y="5631401"/>
            <a:ext cx="45720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235;p26">
            <a:extLst>
              <a:ext uri="{FF2B5EF4-FFF2-40B4-BE49-F238E27FC236}">
                <a16:creationId xmlns:a16="http://schemas.microsoft.com/office/drawing/2014/main" id="{C28EBA2E-D53C-3123-12F8-406520D97379}"/>
              </a:ext>
            </a:extLst>
          </p:cNvPr>
          <p:cNvSpPr txBox="1"/>
          <p:nvPr/>
        </p:nvSpPr>
        <p:spPr>
          <a:xfrm>
            <a:off x="842283" y="5985101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cs typeface="Gill Sans" panose="020B0502020104020203" pitchFamily="34" charset="-79"/>
              </a:rPr>
              <a:t>1</a:t>
            </a:r>
            <a:endParaRPr sz="1800" baseline="-25000" dirty="0">
              <a:cs typeface="Gill Sans" panose="020B0502020104020203" pitchFamily="34" charset="-79"/>
            </a:endParaRPr>
          </a:p>
        </p:txBody>
      </p:sp>
      <p:sp>
        <p:nvSpPr>
          <p:cNvPr id="66" name="Google Shape;235;p26">
            <a:extLst>
              <a:ext uri="{FF2B5EF4-FFF2-40B4-BE49-F238E27FC236}">
                <a16:creationId xmlns:a16="http://schemas.microsoft.com/office/drawing/2014/main" id="{E5837321-66C3-FE56-1BCD-E7991BBDC57B}"/>
              </a:ext>
            </a:extLst>
          </p:cNvPr>
          <p:cNvSpPr txBox="1"/>
          <p:nvPr/>
        </p:nvSpPr>
        <p:spPr>
          <a:xfrm>
            <a:off x="2777766" y="5997627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Gill Sans" panose="020B0502020104020203" pitchFamily="34" charset="-79"/>
              </a:rPr>
              <a:t>P</a:t>
            </a:r>
            <a:r>
              <a:rPr lang="en-US" baseline="-25000" dirty="0">
                <a:cs typeface="Gill Sans" panose="020B0502020104020203" pitchFamily="34" charset="-79"/>
              </a:rPr>
              <a:t>2</a:t>
            </a:r>
            <a:endParaRPr sz="1800" baseline="-25000" dirty="0">
              <a:cs typeface="Gill Sans" panose="020B0502020104020203" pitchFamily="34" charset="-79"/>
            </a:endParaRPr>
          </a:p>
        </p:txBody>
      </p:sp>
      <p:sp>
        <p:nvSpPr>
          <p:cNvPr id="67" name="Google Shape;235;p26">
            <a:extLst>
              <a:ext uri="{FF2B5EF4-FFF2-40B4-BE49-F238E27FC236}">
                <a16:creationId xmlns:a16="http://schemas.microsoft.com/office/drawing/2014/main" id="{3B015FA0-68F1-2450-6BDE-DEB1D1075627}"/>
              </a:ext>
            </a:extLst>
          </p:cNvPr>
          <p:cNvSpPr txBox="1"/>
          <p:nvPr/>
        </p:nvSpPr>
        <p:spPr>
          <a:xfrm>
            <a:off x="6495050" y="6021245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cs typeface="Gill Sans" panose="020B0502020104020203" pitchFamily="34" charset="-79"/>
              </a:rPr>
              <a:t>p</a:t>
            </a:r>
            <a:endParaRPr sz="1800" baseline="-25000" dirty="0">
              <a:cs typeface="Gill Sans" panose="020B0502020104020203" pitchFamily="34" charset="-79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8BF7D47-4970-10AB-F860-C514AB7ABCAB}"/>
              </a:ext>
            </a:extLst>
          </p:cNvPr>
          <p:cNvSpPr txBox="1"/>
          <p:nvPr/>
        </p:nvSpPr>
        <p:spPr>
          <a:xfrm>
            <a:off x="7620000" y="5615769"/>
            <a:ext cx="1100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Input</a:t>
            </a:r>
          </a:p>
        </p:txBody>
      </p:sp>
      <p:sp>
        <p:nvSpPr>
          <p:cNvPr id="70" name="Google Shape;235;p26">
            <a:extLst>
              <a:ext uri="{FF2B5EF4-FFF2-40B4-BE49-F238E27FC236}">
                <a16:creationId xmlns:a16="http://schemas.microsoft.com/office/drawing/2014/main" id="{6CE0D26A-CBB8-759A-7439-A43000434CBA}"/>
              </a:ext>
            </a:extLst>
          </p:cNvPr>
          <p:cNvSpPr txBox="1"/>
          <p:nvPr/>
        </p:nvSpPr>
        <p:spPr>
          <a:xfrm>
            <a:off x="7124339" y="4457932"/>
            <a:ext cx="1626900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Collect local samples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3" name="Google Shape;223;p26">
            <a:extLst>
              <a:ext uri="{FF2B5EF4-FFF2-40B4-BE49-F238E27FC236}">
                <a16:creationId xmlns:a16="http://schemas.microsoft.com/office/drawing/2014/main" id="{9972656C-3424-6C5C-74F4-5AC833A350B8}"/>
              </a:ext>
            </a:extLst>
          </p:cNvPr>
          <p:cNvSpPr/>
          <p:nvPr/>
        </p:nvSpPr>
        <p:spPr>
          <a:xfrm>
            <a:off x="2232476" y="1557501"/>
            <a:ext cx="3227863" cy="3537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4" name="Google Shape;220;p26">
            <a:extLst>
              <a:ext uri="{FF2B5EF4-FFF2-40B4-BE49-F238E27FC236}">
                <a16:creationId xmlns:a16="http://schemas.microsoft.com/office/drawing/2014/main" id="{74B00B26-642D-5E04-4152-09077EDB34FD}"/>
              </a:ext>
            </a:extLst>
          </p:cNvPr>
          <p:cNvSpPr/>
          <p:nvPr/>
        </p:nvSpPr>
        <p:spPr>
          <a:xfrm>
            <a:off x="2232477" y="1958271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3</a:t>
            </a:r>
            <a:endParaRPr sz="900" dirty="0"/>
          </a:p>
        </p:txBody>
      </p:sp>
      <p:sp>
        <p:nvSpPr>
          <p:cNvPr id="5" name="Google Shape;220;p26">
            <a:extLst>
              <a:ext uri="{FF2B5EF4-FFF2-40B4-BE49-F238E27FC236}">
                <a16:creationId xmlns:a16="http://schemas.microsoft.com/office/drawing/2014/main" id="{F191E7AF-F650-8B27-7122-910F574CF84F}"/>
              </a:ext>
            </a:extLst>
          </p:cNvPr>
          <p:cNvSpPr/>
          <p:nvPr/>
        </p:nvSpPr>
        <p:spPr>
          <a:xfrm>
            <a:off x="2414755" y="1954746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23</a:t>
            </a:r>
            <a:endParaRPr sz="900" dirty="0"/>
          </a:p>
        </p:txBody>
      </p:sp>
      <p:sp>
        <p:nvSpPr>
          <p:cNvPr id="8" name="Google Shape;220;p26">
            <a:extLst>
              <a:ext uri="{FF2B5EF4-FFF2-40B4-BE49-F238E27FC236}">
                <a16:creationId xmlns:a16="http://schemas.microsoft.com/office/drawing/2014/main" id="{6BC005DE-66F0-1D5A-F7BE-F1CEDD8E4E71}"/>
              </a:ext>
            </a:extLst>
          </p:cNvPr>
          <p:cNvSpPr/>
          <p:nvPr/>
        </p:nvSpPr>
        <p:spPr>
          <a:xfrm>
            <a:off x="2583871" y="1957217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37</a:t>
            </a:r>
            <a:endParaRPr sz="900" dirty="0"/>
          </a:p>
        </p:txBody>
      </p:sp>
      <p:sp>
        <p:nvSpPr>
          <p:cNvPr id="9" name="Google Shape;220;p26">
            <a:extLst>
              <a:ext uri="{FF2B5EF4-FFF2-40B4-BE49-F238E27FC236}">
                <a16:creationId xmlns:a16="http://schemas.microsoft.com/office/drawing/2014/main" id="{1257171C-F023-094A-F0B3-06A490D2BF51}"/>
              </a:ext>
            </a:extLst>
          </p:cNvPr>
          <p:cNvSpPr/>
          <p:nvPr/>
        </p:nvSpPr>
        <p:spPr>
          <a:xfrm>
            <a:off x="2766149" y="1953692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43</a:t>
            </a:r>
            <a:endParaRPr sz="900" dirty="0"/>
          </a:p>
        </p:txBody>
      </p:sp>
      <p:sp>
        <p:nvSpPr>
          <p:cNvPr id="10" name="Google Shape;220;p26">
            <a:extLst>
              <a:ext uri="{FF2B5EF4-FFF2-40B4-BE49-F238E27FC236}">
                <a16:creationId xmlns:a16="http://schemas.microsoft.com/office/drawing/2014/main" id="{4C59351E-1ADE-F826-1D74-F86815A14C1E}"/>
              </a:ext>
            </a:extLst>
          </p:cNvPr>
          <p:cNvSpPr/>
          <p:nvPr/>
        </p:nvSpPr>
        <p:spPr>
          <a:xfrm>
            <a:off x="2938166" y="1956101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77</a:t>
            </a:r>
            <a:endParaRPr sz="900" dirty="0"/>
          </a:p>
        </p:txBody>
      </p:sp>
      <p:sp>
        <p:nvSpPr>
          <p:cNvPr id="40" name="Google Shape;220;p26">
            <a:extLst>
              <a:ext uri="{FF2B5EF4-FFF2-40B4-BE49-F238E27FC236}">
                <a16:creationId xmlns:a16="http://schemas.microsoft.com/office/drawing/2014/main" id="{421186A4-6A75-C64E-3D6B-8FB98713186E}"/>
              </a:ext>
            </a:extLst>
          </p:cNvPr>
          <p:cNvSpPr/>
          <p:nvPr/>
        </p:nvSpPr>
        <p:spPr>
          <a:xfrm>
            <a:off x="3078573" y="1953692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99</a:t>
            </a:r>
            <a:endParaRPr sz="900" dirty="0"/>
          </a:p>
        </p:txBody>
      </p:sp>
      <p:sp>
        <p:nvSpPr>
          <p:cNvPr id="68" name="Google Shape;220;p26">
            <a:extLst>
              <a:ext uri="{FF2B5EF4-FFF2-40B4-BE49-F238E27FC236}">
                <a16:creationId xmlns:a16="http://schemas.microsoft.com/office/drawing/2014/main" id="{02B15629-EECE-A23A-B244-3FFE4450454D}"/>
              </a:ext>
            </a:extLst>
          </p:cNvPr>
          <p:cNvSpPr/>
          <p:nvPr/>
        </p:nvSpPr>
        <p:spPr>
          <a:xfrm>
            <a:off x="3266073" y="1954188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123</a:t>
            </a:r>
            <a:endParaRPr sz="900" dirty="0"/>
          </a:p>
        </p:txBody>
      </p:sp>
      <p:sp>
        <p:nvSpPr>
          <p:cNvPr id="71" name="Google Shape;220;p26">
            <a:extLst>
              <a:ext uri="{FF2B5EF4-FFF2-40B4-BE49-F238E27FC236}">
                <a16:creationId xmlns:a16="http://schemas.microsoft.com/office/drawing/2014/main" id="{165FE5BE-E100-70F0-6CAD-2949A8F89834}"/>
              </a:ext>
            </a:extLst>
          </p:cNvPr>
          <p:cNvSpPr/>
          <p:nvPr/>
        </p:nvSpPr>
        <p:spPr>
          <a:xfrm>
            <a:off x="3460568" y="1959300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/>
              <a:t>…</a:t>
            </a:r>
            <a:endParaRPr sz="900" dirty="0"/>
          </a:p>
        </p:txBody>
      </p:sp>
      <p:sp>
        <p:nvSpPr>
          <p:cNvPr id="72" name="Google Shape;220;p26">
            <a:extLst>
              <a:ext uri="{FF2B5EF4-FFF2-40B4-BE49-F238E27FC236}">
                <a16:creationId xmlns:a16="http://schemas.microsoft.com/office/drawing/2014/main" id="{202BE8F6-A773-F70B-5459-B9DEB8B6F5B8}"/>
              </a:ext>
            </a:extLst>
          </p:cNvPr>
          <p:cNvSpPr/>
          <p:nvPr/>
        </p:nvSpPr>
        <p:spPr>
          <a:xfrm>
            <a:off x="3642846" y="1955775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3" name="Google Shape;220;p26">
            <a:extLst>
              <a:ext uri="{FF2B5EF4-FFF2-40B4-BE49-F238E27FC236}">
                <a16:creationId xmlns:a16="http://schemas.microsoft.com/office/drawing/2014/main" id="{A27DBDA4-BF39-8819-7BA1-88C1CCA017C7}"/>
              </a:ext>
            </a:extLst>
          </p:cNvPr>
          <p:cNvSpPr/>
          <p:nvPr/>
        </p:nvSpPr>
        <p:spPr>
          <a:xfrm>
            <a:off x="3811962" y="1958246"/>
            <a:ext cx="138211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4" name="Google Shape;220;p26">
            <a:extLst>
              <a:ext uri="{FF2B5EF4-FFF2-40B4-BE49-F238E27FC236}">
                <a16:creationId xmlns:a16="http://schemas.microsoft.com/office/drawing/2014/main" id="{1BAD4F16-FB16-B87F-007C-C90E5D7E551E}"/>
              </a:ext>
            </a:extLst>
          </p:cNvPr>
          <p:cNvSpPr/>
          <p:nvPr/>
        </p:nvSpPr>
        <p:spPr>
          <a:xfrm>
            <a:off x="3951905" y="1954721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5" name="Google Shape;220;p26">
            <a:extLst>
              <a:ext uri="{FF2B5EF4-FFF2-40B4-BE49-F238E27FC236}">
                <a16:creationId xmlns:a16="http://schemas.microsoft.com/office/drawing/2014/main" id="{054B681B-90D2-0CE9-E831-917E937CA46E}"/>
              </a:ext>
            </a:extLst>
          </p:cNvPr>
          <p:cNvSpPr/>
          <p:nvPr/>
        </p:nvSpPr>
        <p:spPr>
          <a:xfrm>
            <a:off x="4132389" y="1957130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6" name="Google Shape;220;p26">
            <a:extLst>
              <a:ext uri="{FF2B5EF4-FFF2-40B4-BE49-F238E27FC236}">
                <a16:creationId xmlns:a16="http://schemas.microsoft.com/office/drawing/2014/main" id="{43EC94DA-F132-0630-EA79-298E878D21D5}"/>
              </a:ext>
            </a:extLst>
          </p:cNvPr>
          <p:cNvSpPr/>
          <p:nvPr/>
        </p:nvSpPr>
        <p:spPr>
          <a:xfrm>
            <a:off x="4306664" y="1954721"/>
            <a:ext cx="136484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7" name="Google Shape;220;p26">
            <a:extLst>
              <a:ext uri="{FF2B5EF4-FFF2-40B4-BE49-F238E27FC236}">
                <a16:creationId xmlns:a16="http://schemas.microsoft.com/office/drawing/2014/main" id="{63642B2E-FAEF-610C-75AE-B96A75832B4F}"/>
              </a:ext>
            </a:extLst>
          </p:cNvPr>
          <p:cNvSpPr/>
          <p:nvPr/>
        </p:nvSpPr>
        <p:spPr>
          <a:xfrm>
            <a:off x="4443569" y="1953625"/>
            <a:ext cx="12846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8" name="Google Shape;220;p26">
            <a:extLst>
              <a:ext uri="{FF2B5EF4-FFF2-40B4-BE49-F238E27FC236}">
                <a16:creationId xmlns:a16="http://schemas.microsoft.com/office/drawing/2014/main" id="{4EC6D0E3-7F7E-7BF7-7243-2DAEB0DD0781}"/>
              </a:ext>
            </a:extLst>
          </p:cNvPr>
          <p:cNvSpPr/>
          <p:nvPr/>
        </p:nvSpPr>
        <p:spPr>
          <a:xfrm>
            <a:off x="4578629" y="1953625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79" name="Google Shape;220;p26">
            <a:extLst>
              <a:ext uri="{FF2B5EF4-FFF2-40B4-BE49-F238E27FC236}">
                <a16:creationId xmlns:a16="http://schemas.microsoft.com/office/drawing/2014/main" id="{20BF1FDE-8356-B7FD-6334-C3CC2743B815}"/>
              </a:ext>
            </a:extLst>
          </p:cNvPr>
          <p:cNvSpPr/>
          <p:nvPr/>
        </p:nvSpPr>
        <p:spPr>
          <a:xfrm>
            <a:off x="4750646" y="1956034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80" name="Google Shape;220;p26">
            <a:extLst>
              <a:ext uri="{FF2B5EF4-FFF2-40B4-BE49-F238E27FC236}">
                <a16:creationId xmlns:a16="http://schemas.microsoft.com/office/drawing/2014/main" id="{0ACA34EE-D738-87A9-2253-804E2C008D00}"/>
              </a:ext>
            </a:extLst>
          </p:cNvPr>
          <p:cNvSpPr/>
          <p:nvPr/>
        </p:nvSpPr>
        <p:spPr>
          <a:xfrm>
            <a:off x="4891053" y="1953625"/>
            <a:ext cx="187500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81" name="Google Shape;220;p26">
            <a:extLst>
              <a:ext uri="{FF2B5EF4-FFF2-40B4-BE49-F238E27FC236}">
                <a16:creationId xmlns:a16="http://schemas.microsoft.com/office/drawing/2014/main" id="{02961B96-49F0-A926-08C8-7543219E0368}"/>
              </a:ext>
            </a:extLst>
          </p:cNvPr>
          <p:cNvSpPr/>
          <p:nvPr/>
        </p:nvSpPr>
        <p:spPr>
          <a:xfrm>
            <a:off x="5078553" y="1954121"/>
            <a:ext cx="110939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82" name="Google Shape;220;p26">
            <a:extLst>
              <a:ext uri="{FF2B5EF4-FFF2-40B4-BE49-F238E27FC236}">
                <a16:creationId xmlns:a16="http://schemas.microsoft.com/office/drawing/2014/main" id="{ECE72733-3C90-93FB-FE66-CA326033570F}"/>
              </a:ext>
            </a:extLst>
          </p:cNvPr>
          <p:cNvSpPr/>
          <p:nvPr/>
        </p:nvSpPr>
        <p:spPr>
          <a:xfrm>
            <a:off x="5198380" y="1953625"/>
            <a:ext cx="129029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sp>
        <p:nvSpPr>
          <p:cNvPr id="83" name="Google Shape;220;p26">
            <a:extLst>
              <a:ext uri="{FF2B5EF4-FFF2-40B4-BE49-F238E27FC236}">
                <a16:creationId xmlns:a16="http://schemas.microsoft.com/office/drawing/2014/main" id="{CC8242AE-8DD9-9C76-9EA8-97F53F706A7C}"/>
              </a:ext>
            </a:extLst>
          </p:cNvPr>
          <p:cNvSpPr/>
          <p:nvPr/>
        </p:nvSpPr>
        <p:spPr>
          <a:xfrm>
            <a:off x="5327304" y="1953625"/>
            <a:ext cx="129029" cy="353700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dirty="0"/>
          </a:p>
        </p:txBody>
      </p:sp>
      <p:cxnSp>
        <p:nvCxnSpPr>
          <p:cNvPr id="84" name="Google Shape;225;p26">
            <a:extLst>
              <a:ext uri="{FF2B5EF4-FFF2-40B4-BE49-F238E27FC236}">
                <a16:creationId xmlns:a16="http://schemas.microsoft.com/office/drawing/2014/main" id="{82F77020-7FBD-A412-FF33-EC83E3308AF8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3859450" y="2334125"/>
            <a:ext cx="0" cy="119777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191E7BE1-ADCC-1A02-82E1-DDEDDE91806E}"/>
              </a:ext>
            </a:extLst>
          </p:cNvPr>
          <p:cNvSpPr/>
          <p:nvPr/>
        </p:nvSpPr>
        <p:spPr>
          <a:xfrm>
            <a:off x="1807456" y="2545252"/>
            <a:ext cx="4912848" cy="784623"/>
          </a:xfrm>
          <a:prstGeom prst="round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 err="1">
                <a:solidFill>
                  <a:schemeClr val="tx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r>
              <a:rPr lang="en-US" dirty="0">
                <a:solidFill>
                  <a:schemeClr val="tx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 Each processor computes ranks of the S keys in its local input.  Then a reduction to obtain global ranks of all S keys</a:t>
            </a:r>
          </a:p>
        </p:txBody>
      </p:sp>
      <p:sp>
        <p:nvSpPr>
          <p:cNvPr id="96" name="Google Shape;235;p26">
            <a:extLst>
              <a:ext uri="{FF2B5EF4-FFF2-40B4-BE49-F238E27FC236}">
                <a16:creationId xmlns:a16="http://schemas.microsoft.com/office/drawing/2014/main" id="{8FE00C46-909B-53FB-1172-8340FBB41444}"/>
              </a:ext>
            </a:extLst>
          </p:cNvPr>
          <p:cNvSpPr txBox="1"/>
          <p:nvPr/>
        </p:nvSpPr>
        <p:spPr>
          <a:xfrm>
            <a:off x="5589300" y="1469064"/>
            <a:ext cx="1879628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Combined sample with rank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7" name="Google Shape;235;p26">
            <a:extLst>
              <a:ext uri="{FF2B5EF4-FFF2-40B4-BE49-F238E27FC236}">
                <a16:creationId xmlns:a16="http://schemas.microsoft.com/office/drawing/2014/main" id="{48440A4C-CBFD-0781-372D-BECB1643EA9D}"/>
              </a:ext>
            </a:extLst>
          </p:cNvPr>
          <p:cNvSpPr txBox="1"/>
          <p:nvPr/>
        </p:nvSpPr>
        <p:spPr>
          <a:xfrm>
            <a:off x="1269590" y="1043614"/>
            <a:ext cx="6199951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Run multiple steps of sampling + </a:t>
            </a:r>
            <a:r>
              <a:rPr lang="en-US" sz="18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 if necessary</a:t>
            </a:r>
            <a:endParaRPr sz="18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B49297F-59C3-F579-4A07-73FD431D66B9}"/>
              </a:ext>
            </a:extLst>
          </p:cNvPr>
          <p:cNvSpPr txBox="1"/>
          <p:nvPr/>
        </p:nvSpPr>
        <p:spPr>
          <a:xfrm>
            <a:off x="996" y="6440053"/>
            <a:ext cx="373541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50" dirty="0">
                <a:latin typeface="Gill Sans" panose="020B0502020104020203" pitchFamily="34" charset="-79"/>
                <a:cs typeface="Gill Sans" panose="020B0502020104020203" pitchFamily="34" charset="-79"/>
              </a:rPr>
              <a:t>[2]  A comparison based parallel sorting algorithm. ICPP,  1993</a:t>
            </a:r>
          </a:p>
          <a:p>
            <a:r>
              <a:rPr lang="en-IN" sz="1050" dirty="0">
                <a:latin typeface="Gill Sans" panose="020B0502020104020203" pitchFamily="34" charset="-79"/>
                <a:cs typeface="Gill Sans" panose="020B0502020104020203" pitchFamily="34" charset="-79"/>
              </a:rPr>
              <a:t>[3] Histogram Sort with Sampling, SPAA, 2019</a:t>
            </a:r>
            <a:endParaRPr lang="en-US" sz="105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FE6F179-3131-51BC-CEA5-164A81BA3551}"/>
              </a:ext>
            </a:extLst>
          </p:cNvPr>
          <p:cNvSpPr txBox="1"/>
          <p:nvPr/>
        </p:nvSpPr>
        <p:spPr>
          <a:xfrm>
            <a:off x="3727941" y="6462658"/>
            <a:ext cx="571006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50" dirty="0">
                <a:latin typeface="Gill Sans" panose="020B0502020104020203" pitchFamily="34" charset="-79"/>
                <a:cs typeface="Gill Sans" panose="020B0502020104020203" pitchFamily="34" charset="-79"/>
              </a:rPr>
              <a:t>[4] </a:t>
            </a:r>
            <a:r>
              <a:rPr lang="en-IN" sz="1050" dirty="0"/>
              <a:t>Practical massively parallel sorting</a:t>
            </a:r>
            <a:r>
              <a:rPr lang="en-IN" sz="1050" dirty="0">
                <a:latin typeface="Gill Sans" panose="020B0502020104020203" pitchFamily="34" charset="-79"/>
                <a:cs typeface="Gill Sans" panose="020B0502020104020203" pitchFamily="34" charset="-79"/>
              </a:rPr>
              <a:t>. SPAA 2015</a:t>
            </a:r>
          </a:p>
          <a:p>
            <a:r>
              <a:rPr lang="en-IN" sz="1050" dirty="0">
                <a:latin typeface="Gill Sans" panose="020B0502020104020203" pitchFamily="34" charset="-79"/>
                <a:cs typeface="Gill Sans" panose="020B0502020104020203" pitchFamily="34" charset="-79"/>
              </a:rPr>
              <a:t>[5] </a:t>
            </a:r>
            <a:r>
              <a:rPr lang="en-IN" sz="1050" dirty="0" err="1"/>
              <a:t>Hyksort</a:t>
            </a:r>
            <a:r>
              <a:rPr lang="en-IN" sz="1050" dirty="0"/>
              <a:t>: A new variant of hypercube quicksort on distributed memory architectures. ICS</a:t>
            </a:r>
            <a:r>
              <a:rPr lang="en-IN" sz="1050" dirty="0">
                <a:latin typeface="Gill Sans" panose="020B0502020104020203" pitchFamily="34" charset="-79"/>
                <a:cs typeface="Gill Sans" panose="020B0502020104020203" pitchFamily="34" charset="-79"/>
              </a:rPr>
              <a:t>, 2013</a:t>
            </a:r>
            <a:endParaRPr lang="en-US" sz="105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01" name="Google Shape;235;p26">
            <a:extLst>
              <a:ext uri="{FF2B5EF4-FFF2-40B4-BE49-F238E27FC236}">
                <a16:creationId xmlns:a16="http://schemas.microsoft.com/office/drawing/2014/main" id="{DC40C0F6-DBC4-07ED-A183-56DD88DCCCC5}"/>
              </a:ext>
            </a:extLst>
          </p:cNvPr>
          <p:cNvSpPr txBox="1"/>
          <p:nvPr/>
        </p:nvSpPr>
        <p:spPr>
          <a:xfrm>
            <a:off x="157210" y="2031186"/>
            <a:ext cx="2926451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Histogram sort [2]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HSS [3]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AMS-sort [4]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Hyk</a:t>
            </a:r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- sort [5]</a:t>
            </a:r>
            <a:endParaRPr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0576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  <p:bldP spid="40" grpId="0" animBg="1"/>
      <p:bldP spid="68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95" grpId="0" animBg="1"/>
      <p:bldP spid="96" grpId="0"/>
      <p:bldP spid="97" grpId="0"/>
      <p:bldP spid="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51;p28">
            <a:extLst>
              <a:ext uri="{FF2B5EF4-FFF2-40B4-BE49-F238E27FC236}">
                <a16:creationId xmlns:a16="http://schemas.microsoft.com/office/drawing/2014/main" id="{F6FA6270-3D29-3CAC-0E0C-1B642A999830}"/>
              </a:ext>
            </a:extLst>
          </p:cNvPr>
          <p:cNvSpPr txBox="1">
            <a:spLocks/>
          </p:cNvSpPr>
          <p:nvPr/>
        </p:nvSpPr>
        <p:spPr>
          <a:xfrm>
            <a:off x="0" y="706228"/>
            <a:ext cx="8153400" cy="82315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r>
              <a:rPr lang="en-IN" dirty="0">
                <a:latin typeface="Gill Sans" panose="020B0502020104020203" pitchFamily="34" charset="-79"/>
                <a:cs typeface="Gill Sans" panose="020B0502020104020203" pitchFamily="34" charset="-79"/>
              </a:rPr>
              <a:t>In one round</a:t>
            </a:r>
          </a:p>
          <a:p>
            <a:pPr marL="571500" indent="-45720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processors communicate O(k) keys per round, in total</a:t>
            </a:r>
          </a:p>
          <a:p>
            <a:pPr marL="114300" indent="0">
              <a:spcBef>
                <a:spcPts val="0"/>
              </a:spcBef>
              <a:buClr>
                <a:srgbClr val="000000"/>
              </a:buClr>
              <a:buSzPts val="1800"/>
              <a:buNone/>
            </a:pPr>
            <a:endParaRPr lang="en-IN" sz="2000" dirty="0">
              <a:solidFill>
                <a:schemeClr val="bg2">
                  <a:lumMod val="50000"/>
                </a:schemeClr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571500" indent="-457200">
              <a:spcBef>
                <a:spcPts val="0"/>
              </a:spcBef>
              <a:buClr>
                <a:srgbClr val="000000"/>
              </a:buClr>
              <a:buSzPts val="18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all processors perform some local computation after this communication step</a:t>
            </a:r>
          </a:p>
        </p:txBody>
      </p:sp>
      <p:sp>
        <p:nvSpPr>
          <p:cNvPr id="6" name="Google Shape;210;p26">
            <a:extLst>
              <a:ext uri="{FF2B5EF4-FFF2-40B4-BE49-F238E27FC236}">
                <a16:creationId xmlns:a16="http://schemas.microsoft.com/office/drawing/2014/main" id="{DC90A92B-B244-35CF-6A0D-4216ECDB1256}"/>
              </a:ext>
            </a:extLst>
          </p:cNvPr>
          <p:cNvSpPr/>
          <p:nvPr/>
        </p:nvSpPr>
        <p:spPr>
          <a:xfrm>
            <a:off x="743500" y="5182669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/>
          </a:p>
        </p:txBody>
      </p:sp>
      <p:sp>
        <p:nvSpPr>
          <p:cNvPr id="7" name="Google Shape;213;p26">
            <a:extLst>
              <a:ext uri="{FF2B5EF4-FFF2-40B4-BE49-F238E27FC236}">
                <a16:creationId xmlns:a16="http://schemas.microsoft.com/office/drawing/2014/main" id="{DC434773-6F7C-6565-8C9D-CE2C45682D01}"/>
              </a:ext>
            </a:extLst>
          </p:cNvPr>
          <p:cNvSpPr/>
          <p:nvPr/>
        </p:nvSpPr>
        <p:spPr>
          <a:xfrm>
            <a:off x="2612225" y="5178847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aseline="-25000" dirty="0">
              <a:solidFill>
                <a:schemeClr val="dk1"/>
              </a:solidFill>
            </a:endParaRPr>
          </a:p>
        </p:txBody>
      </p:sp>
      <p:sp>
        <p:nvSpPr>
          <p:cNvPr id="8" name="Google Shape;214;p26">
            <a:extLst>
              <a:ext uri="{FF2B5EF4-FFF2-40B4-BE49-F238E27FC236}">
                <a16:creationId xmlns:a16="http://schemas.microsoft.com/office/drawing/2014/main" id="{1CE8A904-D0B9-1469-BFEE-805D920F2663}"/>
              </a:ext>
            </a:extLst>
          </p:cNvPr>
          <p:cNvSpPr/>
          <p:nvPr/>
        </p:nvSpPr>
        <p:spPr>
          <a:xfrm>
            <a:off x="4440724" y="5182669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5;p26">
            <a:extLst>
              <a:ext uri="{FF2B5EF4-FFF2-40B4-BE49-F238E27FC236}">
                <a16:creationId xmlns:a16="http://schemas.microsoft.com/office/drawing/2014/main" id="{0052B7B8-7158-4C24-546F-EA36000547D8}"/>
              </a:ext>
            </a:extLst>
          </p:cNvPr>
          <p:cNvSpPr/>
          <p:nvPr/>
        </p:nvSpPr>
        <p:spPr>
          <a:xfrm>
            <a:off x="6315037" y="5175460"/>
            <a:ext cx="1626900" cy="353700"/>
          </a:xfrm>
          <a:prstGeom prst="rect">
            <a:avLst/>
          </a:prstGeom>
          <a:solidFill>
            <a:srgbClr val="B7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235;p26">
            <a:extLst>
              <a:ext uri="{FF2B5EF4-FFF2-40B4-BE49-F238E27FC236}">
                <a16:creationId xmlns:a16="http://schemas.microsoft.com/office/drawing/2014/main" id="{B71CDD7C-0C00-7D70-AF0A-14856365212A}"/>
              </a:ext>
            </a:extLst>
          </p:cNvPr>
          <p:cNvSpPr txBox="1"/>
          <p:nvPr/>
        </p:nvSpPr>
        <p:spPr>
          <a:xfrm>
            <a:off x="1269583" y="5529160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1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" name="Google Shape;235;p26">
            <a:extLst>
              <a:ext uri="{FF2B5EF4-FFF2-40B4-BE49-F238E27FC236}">
                <a16:creationId xmlns:a16="http://schemas.microsoft.com/office/drawing/2014/main" id="{39B82734-9C6F-554C-C029-6A79FC95C866}"/>
              </a:ext>
            </a:extLst>
          </p:cNvPr>
          <p:cNvSpPr txBox="1"/>
          <p:nvPr/>
        </p:nvSpPr>
        <p:spPr>
          <a:xfrm>
            <a:off x="3209566" y="5518113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2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2" name="Google Shape;235;p26">
            <a:extLst>
              <a:ext uri="{FF2B5EF4-FFF2-40B4-BE49-F238E27FC236}">
                <a16:creationId xmlns:a16="http://schemas.microsoft.com/office/drawing/2014/main" id="{3AD31B45-BAA3-7107-4278-AD34730844E8}"/>
              </a:ext>
            </a:extLst>
          </p:cNvPr>
          <p:cNvSpPr txBox="1"/>
          <p:nvPr/>
        </p:nvSpPr>
        <p:spPr>
          <a:xfrm>
            <a:off x="6926850" y="5541731"/>
            <a:ext cx="432217" cy="3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r>
              <a:rPr lang="en-US" sz="1800" baseline="-25000" dirty="0">
                <a:latin typeface="Gill Sans" panose="020B0502020104020203" pitchFamily="34" charset="-79"/>
                <a:cs typeface="Gill Sans" panose="020B0502020104020203" pitchFamily="34" charset="-79"/>
              </a:rPr>
              <a:t>p</a:t>
            </a:r>
            <a:endParaRPr sz="1800" baseline="-250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F8209F38-D1D7-2F3C-D003-E023BAD691D4}"/>
              </a:ext>
            </a:extLst>
          </p:cNvPr>
          <p:cNvSpPr/>
          <p:nvPr/>
        </p:nvSpPr>
        <p:spPr>
          <a:xfrm>
            <a:off x="2116060" y="2291181"/>
            <a:ext cx="3984770" cy="1812022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Total O(k) keys are communicated</a:t>
            </a:r>
          </a:p>
        </p:txBody>
      </p:sp>
      <p:cxnSp>
        <p:nvCxnSpPr>
          <p:cNvPr id="14" name="Google Shape;224;p26">
            <a:extLst>
              <a:ext uri="{FF2B5EF4-FFF2-40B4-BE49-F238E27FC236}">
                <a16:creationId xmlns:a16="http://schemas.microsoft.com/office/drawing/2014/main" id="{50319706-EA72-EC37-386B-08F3461CE850}"/>
              </a:ext>
            </a:extLst>
          </p:cNvPr>
          <p:cNvCxnSpPr>
            <a:cxnSpLocks/>
          </p:cNvCxnSpPr>
          <p:nvPr/>
        </p:nvCxnSpPr>
        <p:spPr>
          <a:xfrm flipV="1">
            <a:off x="1598613" y="3801611"/>
            <a:ext cx="1136198" cy="137771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cxnSp>
        <p:nvCxnSpPr>
          <p:cNvPr id="16" name="Google Shape;224;p26">
            <a:extLst>
              <a:ext uri="{FF2B5EF4-FFF2-40B4-BE49-F238E27FC236}">
                <a16:creationId xmlns:a16="http://schemas.microsoft.com/office/drawing/2014/main" id="{B2A5F59A-0BDB-761C-844B-8595147B9C1B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425675" y="3976382"/>
            <a:ext cx="322748" cy="120246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cxnSp>
        <p:nvCxnSpPr>
          <p:cNvPr id="20" name="Google Shape;224;p26">
            <a:extLst>
              <a:ext uri="{FF2B5EF4-FFF2-40B4-BE49-F238E27FC236}">
                <a16:creationId xmlns:a16="http://schemas.microsoft.com/office/drawing/2014/main" id="{6476DF26-75F1-68D2-7700-1A886705B4ED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4697835" y="3875714"/>
            <a:ext cx="556339" cy="1306955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cxnSp>
        <p:nvCxnSpPr>
          <p:cNvPr id="23" name="Google Shape;224;p26">
            <a:extLst>
              <a:ext uri="{FF2B5EF4-FFF2-40B4-BE49-F238E27FC236}">
                <a16:creationId xmlns:a16="http://schemas.microsoft.com/office/drawing/2014/main" id="{7C2D3ED0-498A-A0A9-FF43-16769E803CD9}"/>
              </a:ext>
            </a:extLst>
          </p:cNvPr>
          <p:cNvCxnSpPr>
            <a:cxnSpLocks/>
          </p:cNvCxnSpPr>
          <p:nvPr/>
        </p:nvCxnSpPr>
        <p:spPr>
          <a:xfrm flipH="1" flipV="1">
            <a:off x="5511285" y="3716323"/>
            <a:ext cx="1516655" cy="1466346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triangle" w="lg" len="lg"/>
            <a:tailEnd type="triangle" w="lg" len="lg"/>
          </a:ln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A61B28B-21E2-232D-01DC-75BD81655C42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612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Parallel partitioning: model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74949C-5777-97F3-9D58-48C1391EC68A}"/>
              </a:ext>
            </a:extLst>
          </p:cNvPr>
          <p:cNvSpPr txBox="1"/>
          <p:nvPr/>
        </p:nvSpPr>
        <p:spPr>
          <a:xfrm>
            <a:off x="2626189" y="5946279"/>
            <a:ext cx="3891621" cy="707886"/>
          </a:xfrm>
          <a:prstGeom prst="rect">
            <a:avLst/>
          </a:prstGeom>
          <a:solidFill>
            <a:schemeClr val="bg1"/>
          </a:solidFill>
          <a:effectLst>
            <a:outerShdw blurRad="50800" dist="88900" dir="2400000" sx="101000" sy="101000" algn="tl" rotWithShape="0">
              <a:prstClr val="black">
                <a:alpha val="36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Number of rounds?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Communication per round (k) 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44D3EE-0B0B-4B60-028B-B31B8797FAF8}"/>
              </a:ext>
            </a:extLst>
          </p:cNvPr>
          <p:cNvSpPr txBox="1"/>
          <p:nvPr/>
        </p:nvSpPr>
        <p:spPr>
          <a:xfrm>
            <a:off x="6130036" y="2613830"/>
            <a:ext cx="2908946" cy="1261884"/>
          </a:xfrm>
          <a:prstGeom prst="rect">
            <a:avLst/>
          </a:prstGeom>
          <a:solidFill>
            <a:schemeClr val="bg1"/>
          </a:solidFill>
          <a:effectLst>
            <a:outerShdw blurRad="50800" dist="88900" dir="2400000" sx="101000" sy="101000" algn="tl" rotWithShape="0">
              <a:prstClr val="black">
                <a:alpha val="36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Gill Sans" panose="020B0502020104020203" pitchFamily="34" charset="-79"/>
                <a:cs typeface="Gill Sans" panose="020B0502020104020203" pitchFamily="34" charset="-79"/>
              </a:rPr>
              <a:t>Many algorithms belong to this category- 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Sample sort, Histogram sort, HSS,  AMS-sort,  </a:t>
            </a:r>
            <a:r>
              <a:rPr lang="en-US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HykSort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490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13DFF-B896-9B99-4A82-29F8F6C45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77600"/>
            <a:ext cx="8229600" cy="4351339"/>
          </a:xfrm>
        </p:spPr>
        <p:txBody>
          <a:bodyPr>
            <a:normAutofit lnSpcReduction="10000"/>
          </a:bodyPr>
          <a:lstStyle/>
          <a:p>
            <a:r>
              <a:rPr lang="en-US" sz="2600" dirty="0">
                <a:latin typeface="Gill Sans" panose="020B0502020104020203" pitchFamily="34" charset="-79"/>
                <a:cs typeface="Gill Sans" panose="020B0502020104020203" pitchFamily="34" charset="-79"/>
              </a:rPr>
              <a:t>Upper bound proof </a:t>
            </a:r>
          </a:p>
          <a:p>
            <a:pPr lvl="1"/>
            <a:r>
              <a:rPr lang="en-US" sz="2200" dirty="0">
                <a:latin typeface="Gill Sans" panose="020B0502020104020203" pitchFamily="34" charset="-79"/>
                <a:cs typeface="Gill Sans" panose="020B0502020104020203" pitchFamily="34" charset="-79"/>
              </a:rPr>
              <a:t>Concrete algorithm: (a minor variation of HSS)</a:t>
            </a:r>
          </a:p>
          <a:p>
            <a:pPr lvl="1"/>
            <a:r>
              <a:rPr lang="en-US" sz="2200" dirty="0">
                <a:latin typeface="Gill Sans" panose="020B0502020104020203" pitchFamily="34" charset="-79"/>
                <a:cs typeface="Gill Sans" panose="020B0502020104020203" pitchFamily="34" charset="-79"/>
              </a:rPr>
              <a:t>Improved analysis: O(log *p) rounds, O(p/log *p) comm. per round</a:t>
            </a:r>
          </a:p>
          <a:p>
            <a:pPr lvl="2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Previous HSS analysis: O(log log p) rounds, O(p) comm per round</a:t>
            </a: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0" indent="0">
              <a:buNone/>
            </a:pPr>
            <a:endParaRPr lang="en-US" sz="2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r>
              <a:rPr lang="en-US" sz="2600" dirty="0">
                <a:latin typeface="Gill Sans" panose="020B0502020104020203" pitchFamily="34" charset="-79"/>
                <a:cs typeface="Gill Sans" panose="020B0502020104020203" pitchFamily="34" charset="-79"/>
              </a:rPr>
              <a:t>Lower bound proof</a:t>
            </a:r>
          </a:p>
          <a:p>
            <a:pPr lvl="1"/>
            <a:r>
              <a:rPr lang="en-US" sz="2200" dirty="0">
                <a:latin typeface="Gill Sans" panose="020B0502020104020203" pitchFamily="34" charset="-79"/>
                <a:cs typeface="Gill Sans" panose="020B0502020104020203" pitchFamily="34" charset="-79"/>
              </a:rPr>
              <a:t>Any algorithm with O(p) comm per round requires </a:t>
            </a:r>
            <a:r>
              <a:rPr lang="en-US" sz="22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Ω</a:t>
            </a:r>
            <a:r>
              <a:rPr lang="en-US" sz="2200" dirty="0">
                <a:latin typeface="Gill Sans" panose="020B0502020104020203" pitchFamily="34" charset="-79"/>
                <a:cs typeface="Gill Sans" panose="020B0502020104020203" pitchFamily="34" charset="-79"/>
              </a:rPr>
              <a:t>(log *p) rounds</a:t>
            </a:r>
          </a:p>
          <a:p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2801A32-A47C-7C38-CD49-25D0786AB826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Gill Sans" panose="020B0502020104020203" pitchFamily="34" charset="-79"/>
                <a:cs typeface="Gill Sans" panose="020B0502020104020203" pitchFamily="34" charset="-79"/>
              </a:rPr>
              <a:t>This paper: Parallel partitioning with optimal rounds/communication</a:t>
            </a:r>
          </a:p>
        </p:txBody>
      </p:sp>
      <p:pic>
        <p:nvPicPr>
          <p:cNvPr id="9" name="Picture 8" descr="A picture containing text, font, white, typography&#10;&#10;Description automatically generated">
            <a:extLst>
              <a:ext uri="{FF2B5EF4-FFF2-40B4-BE49-F238E27FC236}">
                <a16:creationId xmlns:a16="http://schemas.microsoft.com/office/drawing/2014/main" id="{C124A4A0-DC26-BDF4-1BB6-D45F601F0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0960" y="3565633"/>
            <a:ext cx="3947435" cy="532234"/>
          </a:xfrm>
          <a:prstGeom prst="rect">
            <a:avLst/>
          </a:prstGeom>
          <a:effectLst>
            <a:outerShdw blurRad="50800" dist="38100" dir="2700000" sx="101000" sy="101000" algn="tl" rotWithShape="0">
              <a:prstClr val="black">
                <a:alpha val="51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80CA69-A8FB-B223-13DD-EA2C2D26A41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890625" y="5859119"/>
            <a:ext cx="3380001" cy="660963"/>
          </a:xfrm>
          <a:prstGeom prst="rect">
            <a:avLst/>
          </a:prstGeom>
          <a:effectLst>
            <a:outerShdw blurRad="50800" dist="38100" dir="2700000" sx="101000" sy="101000" algn="tl" rotWithShape="0">
              <a:prstClr val="black">
                <a:alpha val="51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8389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-1" y="2"/>
            <a:ext cx="9202045" cy="999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100" dirty="0">
                <a:latin typeface="Gill Sans" panose="020B0502020104020203" pitchFamily="34" charset="-79"/>
                <a:cs typeface="Gill Sans" panose="020B0502020104020203" pitchFamily="34" charset="-79"/>
              </a:rPr>
              <a:t>#1. Upper bound: algorithm (HSS) key idea</a:t>
            </a:r>
          </a:p>
        </p:txBody>
      </p:sp>
      <p:sp>
        <p:nvSpPr>
          <p:cNvPr id="3" name="Google Shape;251;p28">
            <a:extLst>
              <a:ext uri="{FF2B5EF4-FFF2-40B4-BE49-F238E27FC236}">
                <a16:creationId xmlns:a16="http://schemas.microsoft.com/office/drawing/2014/main" id="{800A788A-1858-2281-A6E1-2BC3CF06C419}"/>
              </a:ext>
            </a:extLst>
          </p:cNvPr>
          <p:cNvSpPr txBox="1">
            <a:spLocks/>
          </p:cNvSpPr>
          <p:nvPr/>
        </p:nvSpPr>
        <p:spPr>
          <a:xfrm>
            <a:off x="183729" y="1389066"/>
            <a:ext cx="8638536" cy="34164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25" rIns="91425" bIns="9125" rtlCol="0" anchor="t" anchorCtr="0">
            <a:no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8650" indent="-514350">
              <a:spcBef>
                <a:spcPts val="0"/>
              </a:spcBef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IN" sz="2400" dirty="0">
                <a:solidFill>
                  <a:schemeClr val="dk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Sampling: Sample a small number of keys (O(p/log* p))</a:t>
            </a:r>
            <a:endParaRPr lang="en-IN" sz="2400" dirty="0">
              <a:solidFill>
                <a:srgbClr val="000000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685800" indent="-228600">
              <a:spcBef>
                <a:spcPts val="1600"/>
              </a:spcBef>
              <a:buFont typeface="+mj-lt"/>
              <a:buAutoNum type="arabicPeriod"/>
            </a:pPr>
            <a:endParaRPr lang="en-IN" sz="100" dirty="0">
              <a:solidFill>
                <a:srgbClr val="000000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628650" indent="-514350">
              <a:spcBef>
                <a:spcPts val="1600"/>
              </a:spcBef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IN" sz="2400" dirty="0" err="1">
                <a:solidFill>
                  <a:schemeClr val="dk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r>
              <a:rPr lang="en-IN" sz="2400" dirty="0">
                <a:solidFill>
                  <a:schemeClr val="dk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Determine rank of all sampled keys</a:t>
            </a:r>
          </a:p>
          <a:p>
            <a:pPr marL="1047750" lvl="1" indent="-457200">
              <a:spcBef>
                <a:spcPts val="0"/>
              </a:spcBef>
              <a:buClr>
                <a:srgbClr val="434343"/>
              </a:buClr>
              <a:buSzPts val="15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via a global reduction </a:t>
            </a:r>
          </a:p>
          <a:p>
            <a:pPr marL="1047750" lvl="1" indent="-457200">
              <a:spcBef>
                <a:spcPts val="0"/>
              </a:spcBef>
              <a:buClr>
                <a:srgbClr val="434343"/>
              </a:buClr>
              <a:buSzPts val="15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same complexity as sampling with pipelined reduction</a:t>
            </a:r>
          </a:p>
          <a:p>
            <a:pPr marL="1504938" lvl="2" indent="-457200">
              <a:spcBef>
                <a:spcPts val="0"/>
              </a:spcBef>
              <a:buClr>
                <a:srgbClr val="434343"/>
              </a:buClr>
              <a:buSzPts val="1500"/>
            </a:pPr>
            <a:r>
              <a:rPr lang="en-IN" sz="18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O(S log N), S = sample size</a:t>
            </a:r>
          </a:p>
          <a:p>
            <a:pPr marL="685800" indent="-228600">
              <a:spcBef>
                <a:spcPts val="1600"/>
              </a:spcBef>
              <a:buFont typeface="+mj-lt"/>
              <a:buAutoNum type="arabicPeriod"/>
            </a:pPr>
            <a:endParaRPr lang="en-IN" sz="100" dirty="0">
              <a:solidFill>
                <a:srgbClr val="000000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pPr marL="628650" indent="-514350">
              <a:spcBef>
                <a:spcPts val="1600"/>
              </a:spcBef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IN" sz="2400" dirty="0">
                <a:solidFill>
                  <a:srgbClr val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If sample contains satisfactory splitters, return </a:t>
            </a:r>
          </a:p>
          <a:p>
            <a:pPr marL="1047750" lvl="1" indent="-457200">
              <a:spcBef>
                <a:spcPts val="0"/>
              </a:spcBef>
              <a:buClr>
                <a:srgbClr val="434343"/>
              </a:buClr>
              <a:buSzPts val="1500"/>
            </a:pPr>
            <a:r>
              <a:rPr lang="en-IN" sz="2000" dirty="0">
                <a:solidFill>
                  <a:schemeClr val="bg2">
                    <a:lumMod val="50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Else, sample next set of keys and loop to (2)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EA8C5A-3653-FB82-CF31-EEAE472150E4}"/>
              </a:ext>
            </a:extLst>
          </p:cNvPr>
          <p:cNvSpPr txBox="1"/>
          <p:nvPr/>
        </p:nvSpPr>
        <p:spPr>
          <a:xfrm>
            <a:off x="183729" y="6141994"/>
            <a:ext cx="84113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chemeClr val="bg2">
                    <a:lumMod val="75000"/>
                  </a:schemeClr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Histogram Sort with Sampling (HSS), SPAA, 2019</a:t>
            </a:r>
            <a:endParaRPr lang="en-US" sz="2800" dirty="0">
              <a:solidFill>
                <a:schemeClr val="bg2">
                  <a:lumMod val="75000"/>
                </a:schemeClr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48677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D562F793-591B-8038-CCE1-ACAA03E7DE44}"/>
              </a:ext>
            </a:extLst>
          </p:cNvPr>
          <p:cNvSpPr txBox="1">
            <a:spLocks/>
          </p:cNvSpPr>
          <p:nvPr/>
        </p:nvSpPr>
        <p:spPr>
          <a:xfrm>
            <a:off x="-1" y="2"/>
            <a:ext cx="9202045" cy="999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100" dirty="0">
                <a:latin typeface="Gill Sans" panose="020B0502020104020203" pitchFamily="34" charset="-79"/>
                <a:cs typeface="Gill Sans" panose="020B0502020104020203" pitchFamily="34" charset="-79"/>
              </a:rPr>
              <a:t>#1. Upper bound: HSS illustration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D54571E-07AD-5FB3-2837-78508213E88D}"/>
              </a:ext>
            </a:extLst>
          </p:cNvPr>
          <p:cNvCxnSpPr>
            <a:cxnSpLocks/>
          </p:cNvCxnSpPr>
          <p:nvPr/>
        </p:nvCxnSpPr>
        <p:spPr>
          <a:xfrm>
            <a:off x="644087" y="3606493"/>
            <a:ext cx="64177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F161B27-E02D-C8BC-7624-222BC5E11F9A}"/>
              </a:ext>
            </a:extLst>
          </p:cNvPr>
          <p:cNvCxnSpPr/>
          <p:nvPr/>
        </p:nvCxnSpPr>
        <p:spPr>
          <a:xfrm>
            <a:off x="1668553" y="3487960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E09CB5E-19DE-DA98-9C60-315908A3DF3F}"/>
              </a:ext>
            </a:extLst>
          </p:cNvPr>
          <p:cNvCxnSpPr/>
          <p:nvPr/>
        </p:nvCxnSpPr>
        <p:spPr>
          <a:xfrm>
            <a:off x="2930087" y="3487960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508A190-D988-142F-A4DF-4AAAA8787E5B}"/>
              </a:ext>
            </a:extLst>
          </p:cNvPr>
          <p:cNvCxnSpPr/>
          <p:nvPr/>
        </p:nvCxnSpPr>
        <p:spPr>
          <a:xfrm>
            <a:off x="4123886" y="3475259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2E68D8B-F503-9D28-FDC7-9B0A9E22AB1A}"/>
              </a:ext>
            </a:extLst>
          </p:cNvPr>
          <p:cNvCxnSpPr/>
          <p:nvPr/>
        </p:nvCxnSpPr>
        <p:spPr>
          <a:xfrm>
            <a:off x="5317687" y="3487960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E69A29B-0721-2F88-C08A-94EF17FBAC7D}"/>
              </a:ext>
            </a:extLst>
          </p:cNvPr>
          <p:cNvCxnSpPr/>
          <p:nvPr/>
        </p:nvCxnSpPr>
        <p:spPr>
          <a:xfrm>
            <a:off x="6409886" y="3475259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5A1467B-8948-3DC9-4C21-54DE6344EC52}"/>
              </a:ext>
            </a:extLst>
          </p:cNvPr>
          <p:cNvCxnSpPr/>
          <p:nvPr/>
        </p:nvCxnSpPr>
        <p:spPr>
          <a:xfrm>
            <a:off x="1355286" y="3487959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C928512-6704-0C19-200C-3DB38844B4B2}"/>
              </a:ext>
            </a:extLst>
          </p:cNvPr>
          <p:cNvCxnSpPr/>
          <p:nvPr/>
        </p:nvCxnSpPr>
        <p:spPr>
          <a:xfrm>
            <a:off x="1185952" y="3475258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CC58EF7-3027-20E3-0DDD-EE4E7B0FE9C8}"/>
              </a:ext>
            </a:extLst>
          </p:cNvPr>
          <p:cNvCxnSpPr/>
          <p:nvPr/>
        </p:nvCxnSpPr>
        <p:spPr>
          <a:xfrm>
            <a:off x="2235820" y="3487959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4DAEB54-1D7B-EF20-9CC1-6B647358A8B4}"/>
              </a:ext>
            </a:extLst>
          </p:cNvPr>
          <p:cNvCxnSpPr/>
          <p:nvPr/>
        </p:nvCxnSpPr>
        <p:spPr>
          <a:xfrm>
            <a:off x="4267820" y="3475258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57FEC57-CBF5-4E99-9E3B-D4033F10C922}"/>
              </a:ext>
            </a:extLst>
          </p:cNvPr>
          <p:cNvCxnSpPr/>
          <p:nvPr/>
        </p:nvCxnSpPr>
        <p:spPr>
          <a:xfrm>
            <a:off x="4894353" y="3475257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80F47EF-03C6-9C23-1098-01235756A900}"/>
              </a:ext>
            </a:extLst>
          </p:cNvPr>
          <p:cNvCxnSpPr/>
          <p:nvPr/>
        </p:nvCxnSpPr>
        <p:spPr>
          <a:xfrm>
            <a:off x="5715622" y="3468902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504AFAF-532A-BC6C-AB4E-4BBFD480A5EA}"/>
              </a:ext>
            </a:extLst>
          </p:cNvPr>
          <p:cNvCxnSpPr/>
          <p:nvPr/>
        </p:nvCxnSpPr>
        <p:spPr>
          <a:xfrm>
            <a:off x="6773953" y="3475256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3E9348F-6265-AF87-DF24-4BCD0325DE64}"/>
              </a:ext>
            </a:extLst>
          </p:cNvPr>
          <p:cNvCxnSpPr/>
          <p:nvPr/>
        </p:nvCxnSpPr>
        <p:spPr>
          <a:xfrm>
            <a:off x="6079687" y="3475256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84BE43-87C6-3BB3-4189-40A3D66EFA50}"/>
              </a:ext>
            </a:extLst>
          </p:cNvPr>
          <p:cNvCxnSpPr/>
          <p:nvPr/>
        </p:nvCxnSpPr>
        <p:spPr>
          <a:xfrm>
            <a:off x="872685" y="3475255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BDE8657E-EF99-D8C2-EB56-CFA4CF1011C0}"/>
              </a:ext>
            </a:extLst>
          </p:cNvPr>
          <p:cNvSpPr/>
          <p:nvPr/>
        </p:nvSpPr>
        <p:spPr>
          <a:xfrm>
            <a:off x="1355286" y="3487959"/>
            <a:ext cx="880534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F4DCC3-F7A7-B26D-BB0E-12F8A7AFF18A}"/>
              </a:ext>
            </a:extLst>
          </p:cNvPr>
          <p:cNvSpPr/>
          <p:nvPr/>
        </p:nvSpPr>
        <p:spPr>
          <a:xfrm>
            <a:off x="2489822" y="3487959"/>
            <a:ext cx="1777997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CEAF2A8-4722-DB44-EE43-7E431B58A343}"/>
              </a:ext>
            </a:extLst>
          </p:cNvPr>
          <p:cNvCxnSpPr/>
          <p:nvPr/>
        </p:nvCxnSpPr>
        <p:spPr>
          <a:xfrm>
            <a:off x="2489818" y="3487959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CB559B5F-990F-B462-C7F5-527C961A5FFA}"/>
              </a:ext>
            </a:extLst>
          </p:cNvPr>
          <p:cNvSpPr/>
          <p:nvPr/>
        </p:nvSpPr>
        <p:spPr>
          <a:xfrm>
            <a:off x="4894348" y="3475255"/>
            <a:ext cx="821273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98C3B6B-E428-329F-3ED1-933583A5AA01}"/>
              </a:ext>
            </a:extLst>
          </p:cNvPr>
          <p:cNvSpPr/>
          <p:nvPr/>
        </p:nvSpPr>
        <p:spPr>
          <a:xfrm>
            <a:off x="6079692" y="3494310"/>
            <a:ext cx="694259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7F6D147-E943-8F09-7085-A05525715F20}"/>
              </a:ext>
            </a:extLst>
          </p:cNvPr>
          <p:cNvCxnSpPr>
            <a:cxnSpLocks/>
          </p:cNvCxnSpPr>
          <p:nvPr/>
        </p:nvCxnSpPr>
        <p:spPr>
          <a:xfrm>
            <a:off x="652629" y="4706697"/>
            <a:ext cx="64177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C009540-1AE0-82EB-44F0-5E14F42AF63A}"/>
              </a:ext>
            </a:extLst>
          </p:cNvPr>
          <p:cNvCxnSpPr/>
          <p:nvPr/>
        </p:nvCxnSpPr>
        <p:spPr>
          <a:xfrm>
            <a:off x="1677095" y="4588164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8BA7B11-821C-DFFB-7379-A4C822881DA0}"/>
              </a:ext>
            </a:extLst>
          </p:cNvPr>
          <p:cNvCxnSpPr/>
          <p:nvPr/>
        </p:nvCxnSpPr>
        <p:spPr>
          <a:xfrm>
            <a:off x="2938629" y="4588164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5176D14-6B3E-AB57-FCE0-B3EEFD83BCA7}"/>
              </a:ext>
            </a:extLst>
          </p:cNvPr>
          <p:cNvCxnSpPr/>
          <p:nvPr/>
        </p:nvCxnSpPr>
        <p:spPr>
          <a:xfrm>
            <a:off x="4132428" y="4575463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07B155-CFEF-5ECA-38C2-EA96C0891DA4}"/>
              </a:ext>
            </a:extLst>
          </p:cNvPr>
          <p:cNvCxnSpPr/>
          <p:nvPr/>
        </p:nvCxnSpPr>
        <p:spPr>
          <a:xfrm>
            <a:off x="5326229" y="4588164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DB37A5F-40A8-8701-0AEF-ECA0A073563B}"/>
              </a:ext>
            </a:extLst>
          </p:cNvPr>
          <p:cNvCxnSpPr/>
          <p:nvPr/>
        </p:nvCxnSpPr>
        <p:spPr>
          <a:xfrm>
            <a:off x="6418428" y="4575463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E601DE87-DCFA-5749-DA15-172C24439BB8}"/>
              </a:ext>
            </a:extLst>
          </p:cNvPr>
          <p:cNvSpPr/>
          <p:nvPr/>
        </p:nvSpPr>
        <p:spPr>
          <a:xfrm>
            <a:off x="1363828" y="4588163"/>
            <a:ext cx="880534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1E04787-5649-2C5F-EF7D-7C97DC2C8595}"/>
              </a:ext>
            </a:extLst>
          </p:cNvPr>
          <p:cNvSpPr/>
          <p:nvPr/>
        </p:nvSpPr>
        <p:spPr>
          <a:xfrm>
            <a:off x="2498364" y="4588163"/>
            <a:ext cx="1777997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9CE1BBC-69A1-FDA3-B13E-283909509B08}"/>
              </a:ext>
            </a:extLst>
          </p:cNvPr>
          <p:cNvSpPr/>
          <p:nvPr/>
        </p:nvSpPr>
        <p:spPr>
          <a:xfrm>
            <a:off x="4885959" y="4575459"/>
            <a:ext cx="821267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15D9ABE-1A56-F7C5-9299-0B2075D04FD6}"/>
              </a:ext>
            </a:extLst>
          </p:cNvPr>
          <p:cNvSpPr/>
          <p:nvPr/>
        </p:nvSpPr>
        <p:spPr>
          <a:xfrm>
            <a:off x="6079762" y="4594514"/>
            <a:ext cx="677327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4602729-6073-562C-D4A0-3EA81B82BEEA}"/>
              </a:ext>
            </a:extLst>
          </p:cNvPr>
          <p:cNvCxnSpPr/>
          <p:nvPr/>
        </p:nvCxnSpPr>
        <p:spPr>
          <a:xfrm>
            <a:off x="1567027" y="4588163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D5C1B0C8-23F6-37AC-0071-6F575A875F09}"/>
              </a:ext>
            </a:extLst>
          </p:cNvPr>
          <p:cNvCxnSpPr/>
          <p:nvPr/>
        </p:nvCxnSpPr>
        <p:spPr>
          <a:xfrm>
            <a:off x="1931093" y="4579702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FD30C20-F9BF-BDB2-3EAF-3274236EDBB1}"/>
              </a:ext>
            </a:extLst>
          </p:cNvPr>
          <p:cNvCxnSpPr/>
          <p:nvPr/>
        </p:nvCxnSpPr>
        <p:spPr>
          <a:xfrm>
            <a:off x="2803160" y="4588163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6E168B5-EA22-A0D9-9DC4-C29CAE4A09E6}"/>
              </a:ext>
            </a:extLst>
          </p:cNvPr>
          <p:cNvCxnSpPr/>
          <p:nvPr/>
        </p:nvCxnSpPr>
        <p:spPr>
          <a:xfrm>
            <a:off x="3141826" y="4588163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80A1616D-21AF-A7AE-615C-27D08255629C}"/>
              </a:ext>
            </a:extLst>
          </p:cNvPr>
          <p:cNvCxnSpPr/>
          <p:nvPr/>
        </p:nvCxnSpPr>
        <p:spPr>
          <a:xfrm>
            <a:off x="3641360" y="4588163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91C1149-85AA-018F-98CE-0F3D4F4E205C}"/>
              </a:ext>
            </a:extLst>
          </p:cNvPr>
          <p:cNvCxnSpPr/>
          <p:nvPr/>
        </p:nvCxnSpPr>
        <p:spPr>
          <a:xfrm>
            <a:off x="3971560" y="4575459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A10608E-A709-AA5E-4888-1C1ACD7794E2}"/>
              </a:ext>
            </a:extLst>
          </p:cNvPr>
          <p:cNvCxnSpPr/>
          <p:nvPr/>
        </p:nvCxnSpPr>
        <p:spPr>
          <a:xfrm>
            <a:off x="5173827" y="4562755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1CCACC9-030C-6017-D40A-1111F0AB4880}"/>
              </a:ext>
            </a:extLst>
          </p:cNvPr>
          <p:cNvCxnSpPr/>
          <p:nvPr/>
        </p:nvCxnSpPr>
        <p:spPr>
          <a:xfrm>
            <a:off x="5470160" y="4575459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8198508-2F25-740F-58A3-63B41FB5E9B3}"/>
              </a:ext>
            </a:extLst>
          </p:cNvPr>
          <p:cNvCxnSpPr/>
          <p:nvPr/>
        </p:nvCxnSpPr>
        <p:spPr>
          <a:xfrm>
            <a:off x="6240627" y="4596636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189E119-55AE-D2B9-DC8B-C89A80EC73A9}"/>
              </a:ext>
            </a:extLst>
          </p:cNvPr>
          <p:cNvCxnSpPr/>
          <p:nvPr/>
        </p:nvCxnSpPr>
        <p:spPr>
          <a:xfrm>
            <a:off x="6545426" y="4596636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63D4820-3771-0ECE-E0B6-F4326B4D04E9}"/>
              </a:ext>
            </a:extLst>
          </p:cNvPr>
          <p:cNvCxnSpPr/>
          <p:nvPr/>
        </p:nvCxnSpPr>
        <p:spPr>
          <a:xfrm>
            <a:off x="6680893" y="4588163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EEE6F9F3-8967-D01E-7535-CCD1DCE9BD04}"/>
              </a:ext>
            </a:extLst>
          </p:cNvPr>
          <p:cNvCxnSpPr>
            <a:cxnSpLocks/>
          </p:cNvCxnSpPr>
          <p:nvPr/>
        </p:nvCxnSpPr>
        <p:spPr>
          <a:xfrm>
            <a:off x="635698" y="5927162"/>
            <a:ext cx="64177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3DB2A94-5EC7-97A1-B282-75A22914EA30}"/>
              </a:ext>
            </a:extLst>
          </p:cNvPr>
          <p:cNvCxnSpPr/>
          <p:nvPr/>
        </p:nvCxnSpPr>
        <p:spPr>
          <a:xfrm>
            <a:off x="1660164" y="5808629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EA349C49-087B-4F3E-6E65-74DF6BC64F07}"/>
              </a:ext>
            </a:extLst>
          </p:cNvPr>
          <p:cNvCxnSpPr/>
          <p:nvPr/>
        </p:nvCxnSpPr>
        <p:spPr>
          <a:xfrm>
            <a:off x="2921698" y="5808629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4C47B77-18B1-46B2-798B-AD76CDA5CC9A}"/>
              </a:ext>
            </a:extLst>
          </p:cNvPr>
          <p:cNvCxnSpPr/>
          <p:nvPr/>
        </p:nvCxnSpPr>
        <p:spPr>
          <a:xfrm>
            <a:off x="4115497" y="5795928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E400E73E-6EC6-8F68-304C-0C5034E316C8}"/>
              </a:ext>
            </a:extLst>
          </p:cNvPr>
          <p:cNvCxnSpPr/>
          <p:nvPr/>
        </p:nvCxnSpPr>
        <p:spPr>
          <a:xfrm>
            <a:off x="5309298" y="5808629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C98A910-9968-D7B9-6DB3-6F93738A6BC2}"/>
              </a:ext>
            </a:extLst>
          </p:cNvPr>
          <p:cNvCxnSpPr/>
          <p:nvPr/>
        </p:nvCxnSpPr>
        <p:spPr>
          <a:xfrm>
            <a:off x="6401497" y="5795928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>
            <a:extLst>
              <a:ext uri="{FF2B5EF4-FFF2-40B4-BE49-F238E27FC236}">
                <a16:creationId xmlns:a16="http://schemas.microsoft.com/office/drawing/2014/main" id="{90758576-7B43-F6F9-580B-FD80A44AC573}"/>
              </a:ext>
            </a:extLst>
          </p:cNvPr>
          <p:cNvSpPr/>
          <p:nvPr/>
        </p:nvSpPr>
        <p:spPr>
          <a:xfrm>
            <a:off x="1541629" y="5808628"/>
            <a:ext cx="372533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8D0A81D-B2A0-353B-4A9D-C63A1BCEBDBB}"/>
              </a:ext>
            </a:extLst>
          </p:cNvPr>
          <p:cNvSpPr/>
          <p:nvPr/>
        </p:nvSpPr>
        <p:spPr>
          <a:xfrm>
            <a:off x="2786229" y="5808628"/>
            <a:ext cx="347133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E1BAB39-204E-DBA7-A72B-F4F0D439DCEB}"/>
              </a:ext>
            </a:extLst>
          </p:cNvPr>
          <p:cNvSpPr/>
          <p:nvPr/>
        </p:nvSpPr>
        <p:spPr>
          <a:xfrm>
            <a:off x="5156895" y="5795924"/>
            <a:ext cx="296334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FF458F8-A48F-8DCA-2E76-91360CE8D004}"/>
              </a:ext>
            </a:extLst>
          </p:cNvPr>
          <p:cNvSpPr/>
          <p:nvPr/>
        </p:nvSpPr>
        <p:spPr>
          <a:xfrm>
            <a:off x="6223696" y="5814979"/>
            <a:ext cx="304800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3A88ADE-C31E-7290-0BF7-95D2BF4E1080}"/>
              </a:ext>
            </a:extLst>
          </p:cNvPr>
          <p:cNvCxnSpPr/>
          <p:nvPr/>
        </p:nvCxnSpPr>
        <p:spPr>
          <a:xfrm>
            <a:off x="1550096" y="5808628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239D886-D146-6554-D653-6D4F80023080}"/>
              </a:ext>
            </a:extLst>
          </p:cNvPr>
          <p:cNvCxnSpPr/>
          <p:nvPr/>
        </p:nvCxnSpPr>
        <p:spPr>
          <a:xfrm>
            <a:off x="1914162" y="5800167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0A73729-1B19-81FD-F8BE-1AE6AC43740A}"/>
              </a:ext>
            </a:extLst>
          </p:cNvPr>
          <p:cNvCxnSpPr/>
          <p:nvPr/>
        </p:nvCxnSpPr>
        <p:spPr>
          <a:xfrm>
            <a:off x="2786229" y="5808628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B4BF9506-A309-5122-CA94-46766405B1CA}"/>
              </a:ext>
            </a:extLst>
          </p:cNvPr>
          <p:cNvCxnSpPr/>
          <p:nvPr/>
        </p:nvCxnSpPr>
        <p:spPr>
          <a:xfrm>
            <a:off x="3124895" y="5808628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325B336-C70C-3961-FFCF-1F9ED2B1F703}"/>
              </a:ext>
            </a:extLst>
          </p:cNvPr>
          <p:cNvCxnSpPr/>
          <p:nvPr/>
        </p:nvCxnSpPr>
        <p:spPr>
          <a:xfrm>
            <a:off x="3954629" y="5795924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8C72B76-211D-6DA3-0DD6-F9804DAA70CF}"/>
              </a:ext>
            </a:extLst>
          </p:cNvPr>
          <p:cNvCxnSpPr/>
          <p:nvPr/>
        </p:nvCxnSpPr>
        <p:spPr>
          <a:xfrm>
            <a:off x="5156896" y="5783220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BBC80821-19A2-5EDF-A534-457695FC73EF}"/>
              </a:ext>
            </a:extLst>
          </p:cNvPr>
          <p:cNvCxnSpPr/>
          <p:nvPr/>
        </p:nvCxnSpPr>
        <p:spPr>
          <a:xfrm>
            <a:off x="5453229" y="5795924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36F7474-217B-C163-8277-009ED3548757}"/>
              </a:ext>
            </a:extLst>
          </p:cNvPr>
          <p:cNvCxnSpPr/>
          <p:nvPr/>
        </p:nvCxnSpPr>
        <p:spPr>
          <a:xfrm>
            <a:off x="6223696" y="5817101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DC86B7A9-A9F5-BF88-BB62-5A56FC44F130}"/>
              </a:ext>
            </a:extLst>
          </p:cNvPr>
          <p:cNvCxnSpPr/>
          <p:nvPr/>
        </p:nvCxnSpPr>
        <p:spPr>
          <a:xfrm>
            <a:off x="6528495" y="5817101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17C949A-1091-8BC0-4F64-00749CF3A663}"/>
              </a:ext>
            </a:extLst>
          </p:cNvPr>
          <p:cNvSpPr/>
          <p:nvPr/>
        </p:nvSpPr>
        <p:spPr>
          <a:xfrm>
            <a:off x="3946164" y="5808628"/>
            <a:ext cx="313262" cy="249763"/>
          </a:xfrm>
          <a:prstGeom prst="rect">
            <a:avLst/>
          </a:prstGeom>
          <a:solidFill>
            <a:schemeClr val="bg2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0B8469B-4D88-03C6-7C53-092444E2766E}"/>
              </a:ext>
            </a:extLst>
          </p:cNvPr>
          <p:cNvCxnSpPr/>
          <p:nvPr/>
        </p:nvCxnSpPr>
        <p:spPr>
          <a:xfrm>
            <a:off x="4267891" y="5802275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Google Shape;333;p34">
            <a:extLst>
              <a:ext uri="{FF2B5EF4-FFF2-40B4-BE49-F238E27FC236}">
                <a16:creationId xmlns:a16="http://schemas.microsoft.com/office/drawing/2014/main" id="{5917EB8C-DADB-F5F8-DE9F-31636F16F7BE}"/>
              </a:ext>
            </a:extLst>
          </p:cNvPr>
          <p:cNvSpPr txBox="1"/>
          <p:nvPr/>
        </p:nvSpPr>
        <p:spPr>
          <a:xfrm>
            <a:off x="1525686" y="1025089"/>
            <a:ext cx="589292" cy="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Gill Sans" panose="020B0502020104020203" pitchFamily="34" charset="-79"/>
                <a:cs typeface="Gill Sans" panose="020B0502020104020203" pitchFamily="34" charset="-79"/>
              </a:rPr>
              <a:t>n/p</a:t>
            </a:r>
            <a:endParaRPr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2" name="Google Shape;333;p34">
            <a:extLst>
              <a:ext uri="{FF2B5EF4-FFF2-40B4-BE49-F238E27FC236}">
                <a16:creationId xmlns:a16="http://schemas.microsoft.com/office/drawing/2014/main" id="{E1C87132-40DB-7CC8-B500-5BB16D9BDC3F}"/>
              </a:ext>
            </a:extLst>
          </p:cNvPr>
          <p:cNvSpPr txBox="1"/>
          <p:nvPr/>
        </p:nvSpPr>
        <p:spPr>
          <a:xfrm>
            <a:off x="2711029" y="1029740"/>
            <a:ext cx="709501" cy="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Gill Sans" panose="020B0502020104020203" pitchFamily="34" charset="-79"/>
                <a:cs typeface="Gill Sans" panose="020B0502020104020203" pitchFamily="34" charset="-79"/>
              </a:rPr>
              <a:t>2n/p</a:t>
            </a:r>
            <a:endParaRPr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3" name="Google Shape;333;p34">
            <a:extLst>
              <a:ext uri="{FF2B5EF4-FFF2-40B4-BE49-F238E27FC236}">
                <a16:creationId xmlns:a16="http://schemas.microsoft.com/office/drawing/2014/main" id="{CE875574-A8EE-94B8-4734-1F5D5CABA9FF}"/>
              </a:ext>
            </a:extLst>
          </p:cNvPr>
          <p:cNvSpPr txBox="1"/>
          <p:nvPr/>
        </p:nvSpPr>
        <p:spPr>
          <a:xfrm>
            <a:off x="3849187" y="1021685"/>
            <a:ext cx="709501" cy="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Gill Sans" panose="020B0502020104020203" pitchFamily="34" charset="-79"/>
                <a:cs typeface="Gill Sans" panose="020B0502020104020203" pitchFamily="34" charset="-79"/>
              </a:rPr>
              <a:t>3n/p</a:t>
            </a:r>
            <a:endParaRPr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4" name="Google Shape;333;p34">
            <a:extLst>
              <a:ext uri="{FF2B5EF4-FFF2-40B4-BE49-F238E27FC236}">
                <a16:creationId xmlns:a16="http://schemas.microsoft.com/office/drawing/2014/main" id="{77FDBC42-988C-4A4A-0E1B-4382C95F5C60}"/>
              </a:ext>
            </a:extLst>
          </p:cNvPr>
          <p:cNvSpPr txBox="1"/>
          <p:nvPr/>
        </p:nvSpPr>
        <p:spPr>
          <a:xfrm>
            <a:off x="5047830" y="1019156"/>
            <a:ext cx="709501" cy="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4n/p</a:t>
            </a:r>
            <a:endParaRPr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907C3DF8-4D33-3951-99FE-032A995544D5}"/>
              </a:ext>
            </a:extLst>
          </p:cNvPr>
          <p:cNvCxnSpPr>
            <a:cxnSpLocks/>
          </p:cNvCxnSpPr>
          <p:nvPr/>
        </p:nvCxnSpPr>
        <p:spPr>
          <a:xfrm>
            <a:off x="668866" y="1634688"/>
            <a:ext cx="64177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38715483-1507-78E2-2A7D-3FAB6ABEBA41}"/>
              </a:ext>
            </a:extLst>
          </p:cNvPr>
          <p:cNvCxnSpPr/>
          <p:nvPr/>
        </p:nvCxnSpPr>
        <p:spPr>
          <a:xfrm>
            <a:off x="1693332" y="1516155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7704043-0E00-A7AB-6ACE-BC8B527DE276}"/>
              </a:ext>
            </a:extLst>
          </p:cNvPr>
          <p:cNvCxnSpPr/>
          <p:nvPr/>
        </p:nvCxnSpPr>
        <p:spPr>
          <a:xfrm>
            <a:off x="2954866" y="1516155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C7F64DF-9BE8-031C-7B33-7324C3D00F21}"/>
              </a:ext>
            </a:extLst>
          </p:cNvPr>
          <p:cNvCxnSpPr/>
          <p:nvPr/>
        </p:nvCxnSpPr>
        <p:spPr>
          <a:xfrm>
            <a:off x="4148665" y="1503454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81B0617-FC9D-6D2F-AD09-751A7BC83BB9}"/>
              </a:ext>
            </a:extLst>
          </p:cNvPr>
          <p:cNvCxnSpPr/>
          <p:nvPr/>
        </p:nvCxnSpPr>
        <p:spPr>
          <a:xfrm>
            <a:off x="5342466" y="1516155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0F20466-7486-2182-B265-E2BDACE53D88}"/>
              </a:ext>
            </a:extLst>
          </p:cNvPr>
          <p:cNvCxnSpPr/>
          <p:nvPr/>
        </p:nvCxnSpPr>
        <p:spPr>
          <a:xfrm>
            <a:off x="6434665" y="1503454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Google Shape;333;p34">
            <a:extLst>
              <a:ext uri="{FF2B5EF4-FFF2-40B4-BE49-F238E27FC236}">
                <a16:creationId xmlns:a16="http://schemas.microsoft.com/office/drawing/2014/main" id="{8414B29E-ADD8-8FC8-CE08-C109578B51E1}"/>
              </a:ext>
            </a:extLst>
          </p:cNvPr>
          <p:cNvSpPr txBox="1"/>
          <p:nvPr/>
        </p:nvSpPr>
        <p:spPr>
          <a:xfrm>
            <a:off x="6112930" y="993319"/>
            <a:ext cx="709501" cy="21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5n/p</a:t>
            </a:r>
            <a:endParaRPr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6" name="Google Shape;328;p34">
            <a:extLst>
              <a:ext uri="{FF2B5EF4-FFF2-40B4-BE49-F238E27FC236}">
                <a16:creationId xmlns:a16="http://schemas.microsoft.com/office/drawing/2014/main" id="{4FC17D4A-641B-1EBA-5B2E-19800729A639}"/>
              </a:ext>
            </a:extLst>
          </p:cNvPr>
          <p:cNvSpPr txBox="1"/>
          <p:nvPr/>
        </p:nvSpPr>
        <p:spPr>
          <a:xfrm>
            <a:off x="7354397" y="1305558"/>
            <a:ext cx="1648800" cy="47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500" dirty="0">
                <a:latin typeface="Gill Sans" panose="020B0502020104020203" pitchFamily="34" charset="-79"/>
                <a:cs typeface="Gill Sans" panose="020B0502020104020203" pitchFamily="34" charset="-79"/>
              </a:rPr>
              <a:t>Ideal splitters</a:t>
            </a:r>
            <a:endParaRPr sz="15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37" name="Google Shape;329;p34">
            <a:extLst>
              <a:ext uri="{FF2B5EF4-FFF2-40B4-BE49-F238E27FC236}">
                <a16:creationId xmlns:a16="http://schemas.microsoft.com/office/drawing/2014/main" id="{EE4C4EDF-42A6-5306-4005-DB81C998B4C2}"/>
              </a:ext>
            </a:extLst>
          </p:cNvPr>
          <p:cNvSpPr txBox="1"/>
          <p:nvPr/>
        </p:nvSpPr>
        <p:spPr>
          <a:xfrm>
            <a:off x="7055764" y="2240521"/>
            <a:ext cx="2082800" cy="4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sz="1500" dirty="0">
                <a:latin typeface="Gill Sans" panose="020B0502020104020203" pitchFamily="34" charset="-79"/>
                <a:cs typeface="Gill Sans" panose="020B0502020104020203" pitchFamily="34" charset="-79"/>
              </a:rPr>
              <a:t>First round of </a:t>
            </a:r>
            <a:r>
              <a:rPr lang="en-IN" sz="1500" dirty="0">
                <a:latin typeface="Gill Sans" panose="020B0502020104020203" pitchFamily="34" charset="-79"/>
                <a:cs typeface="Gill Sans" panose="020B0502020104020203" pitchFamily="34" charset="-79"/>
              </a:rPr>
              <a:t>s</a:t>
            </a:r>
            <a:r>
              <a:rPr lang="en" sz="15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ampling</a:t>
            </a:r>
            <a:r>
              <a:rPr lang="en" sz="1500" dirty="0">
                <a:latin typeface="Gill Sans" panose="020B0502020104020203" pitchFamily="34" charset="-79"/>
                <a:cs typeface="Gill Sans" panose="020B0502020104020203" pitchFamily="34" charset="-79"/>
              </a:rPr>
              <a:t>/</a:t>
            </a:r>
            <a:r>
              <a:rPr lang="en" sz="15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endParaRPr sz="15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2" name="Google Shape;330;p34">
            <a:extLst>
              <a:ext uri="{FF2B5EF4-FFF2-40B4-BE49-F238E27FC236}">
                <a16:creationId xmlns:a16="http://schemas.microsoft.com/office/drawing/2014/main" id="{48F5C127-9952-F8C9-35FB-1E94F57D48DE}"/>
              </a:ext>
            </a:extLst>
          </p:cNvPr>
          <p:cNvSpPr txBox="1"/>
          <p:nvPr/>
        </p:nvSpPr>
        <p:spPr>
          <a:xfrm>
            <a:off x="6757089" y="4400462"/>
            <a:ext cx="2600700" cy="4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Second round of sampling/</a:t>
            </a:r>
            <a:r>
              <a:rPr lang="en-US" sz="16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endParaRPr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3" name="Google Shape;330;p34">
            <a:extLst>
              <a:ext uri="{FF2B5EF4-FFF2-40B4-BE49-F238E27FC236}">
                <a16:creationId xmlns:a16="http://schemas.microsoft.com/office/drawing/2014/main" id="{048EDD0D-B400-97C5-2B96-59FC6DDE5C9A}"/>
              </a:ext>
            </a:extLst>
          </p:cNvPr>
          <p:cNvSpPr txBox="1"/>
          <p:nvPr/>
        </p:nvSpPr>
        <p:spPr>
          <a:xfrm>
            <a:off x="6841063" y="5644778"/>
            <a:ext cx="2600700" cy="4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Splitter intervals after second round</a:t>
            </a:r>
            <a:endParaRPr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901E9B9-AC2D-84D4-374C-03BE755CDCCA}"/>
              </a:ext>
            </a:extLst>
          </p:cNvPr>
          <p:cNvCxnSpPr>
            <a:cxnSpLocks/>
          </p:cNvCxnSpPr>
          <p:nvPr/>
        </p:nvCxnSpPr>
        <p:spPr>
          <a:xfrm>
            <a:off x="637096" y="2508932"/>
            <a:ext cx="6417733" cy="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C6ABA4-E1E4-2784-882B-8458C6DA9010}"/>
              </a:ext>
            </a:extLst>
          </p:cNvPr>
          <p:cNvCxnSpPr/>
          <p:nvPr/>
        </p:nvCxnSpPr>
        <p:spPr>
          <a:xfrm>
            <a:off x="1661562" y="2398788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5E717B-A34D-F5B2-A54F-FFC767A8A4B0}"/>
              </a:ext>
            </a:extLst>
          </p:cNvPr>
          <p:cNvCxnSpPr/>
          <p:nvPr/>
        </p:nvCxnSpPr>
        <p:spPr>
          <a:xfrm>
            <a:off x="2923096" y="2398788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E955E1-6D0B-6298-BD4C-F95D47D9B2FE}"/>
              </a:ext>
            </a:extLst>
          </p:cNvPr>
          <p:cNvCxnSpPr/>
          <p:nvPr/>
        </p:nvCxnSpPr>
        <p:spPr>
          <a:xfrm>
            <a:off x="4116895" y="2386087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68A591-0AD7-5E74-C044-F82FC94D42F8}"/>
              </a:ext>
            </a:extLst>
          </p:cNvPr>
          <p:cNvCxnSpPr/>
          <p:nvPr/>
        </p:nvCxnSpPr>
        <p:spPr>
          <a:xfrm>
            <a:off x="5310696" y="2398788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B8222BD-D2E4-BD82-ACBC-29645EBA8B49}"/>
              </a:ext>
            </a:extLst>
          </p:cNvPr>
          <p:cNvCxnSpPr/>
          <p:nvPr/>
        </p:nvCxnSpPr>
        <p:spPr>
          <a:xfrm>
            <a:off x="6402895" y="2386087"/>
            <a:ext cx="0" cy="26246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0438D16-56C3-DADE-DF33-1C0CDEB5D7F1}"/>
              </a:ext>
            </a:extLst>
          </p:cNvPr>
          <p:cNvCxnSpPr/>
          <p:nvPr/>
        </p:nvCxnSpPr>
        <p:spPr>
          <a:xfrm>
            <a:off x="1348295" y="2398787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3A621-83B2-6345-6423-AF74687E4C99}"/>
              </a:ext>
            </a:extLst>
          </p:cNvPr>
          <p:cNvCxnSpPr/>
          <p:nvPr/>
        </p:nvCxnSpPr>
        <p:spPr>
          <a:xfrm>
            <a:off x="1178961" y="2386086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91D58D4-4EC4-2658-9782-41AC0084EE68}"/>
              </a:ext>
            </a:extLst>
          </p:cNvPr>
          <p:cNvCxnSpPr/>
          <p:nvPr/>
        </p:nvCxnSpPr>
        <p:spPr>
          <a:xfrm>
            <a:off x="2228829" y="2398787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2FE07E6-704E-F458-C068-D27DD8A28C1C}"/>
              </a:ext>
            </a:extLst>
          </p:cNvPr>
          <p:cNvCxnSpPr/>
          <p:nvPr/>
        </p:nvCxnSpPr>
        <p:spPr>
          <a:xfrm>
            <a:off x="4260829" y="2386086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7BF8C12-05FB-562E-99AD-0C81E3F35E66}"/>
              </a:ext>
            </a:extLst>
          </p:cNvPr>
          <p:cNvCxnSpPr/>
          <p:nvPr/>
        </p:nvCxnSpPr>
        <p:spPr>
          <a:xfrm>
            <a:off x="4887362" y="2386085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A2C2EDD-535E-8C24-68F0-1C9A62A7DCAC}"/>
              </a:ext>
            </a:extLst>
          </p:cNvPr>
          <p:cNvCxnSpPr/>
          <p:nvPr/>
        </p:nvCxnSpPr>
        <p:spPr>
          <a:xfrm>
            <a:off x="5708631" y="2379730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F1B09E5-8045-57AF-A349-F6CFD9DBCE8A}"/>
              </a:ext>
            </a:extLst>
          </p:cNvPr>
          <p:cNvCxnSpPr/>
          <p:nvPr/>
        </p:nvCxnSpPr>
        <p:spPr>
          <a:xfrm>
            <a:off x="6766962" y="2386084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D69D2F8-8516-A8FF-066D-187D6D8972D8}"/>
              </a:ext>
            </a:extLst>
          </p:cNvPr>
          <p:cNvCxnSpPr/>
          <p:nvPr/>
        </p:nvCxnSpPr>
        <p:spPr>
          <a:xfrm>
            <a:off x="6072696" y="2386084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17D260FD-36C3-CAA9-3206-7B07CE35FE9C}"/>
              </a:ext>
            </a:extLst>
          </p:cNvPr>
          <p:cNvCxnSpPr/>
          <p:nvPr/>
        </p:nvCxnSpPr>
        <p:spPr>
          <a:xfrm>
            <a:off x="865694" y="2386083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0F2882B-783B-1A87-30DB-DAAFA05C9783}"/>
              </a:ext>
            </a:extLst>
          </p:cNvPr>
          <p:cNvCxnSpPr/>
          <p:nvPr/>
        </p:nvCxnSpPr>
        <p:spPr>
          <a:xfrm>
            <a:off x="2482827" y="2398787"/>
            <a:ext cx="0" cy="262467"/>
          </a:xfrm>
          <a:prstGeom prst="line">
            <a:avLst/>
          </a:prstGeom>
          <a:ln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Google Shape;330;p34">
            <a:extLst>
              <a:ext uri="{FF2B5EF4-FFF2-40B4-BE49-F238E27FC236}">
                <a16:creationId xmlns:a16="http://schemas.microsoft.com/office/drawing/2014/main" id="{F7CDDB28-2C19-F08D-A343-0B3E935FEBCB}"/>
              </a:ext>
            </a:extLst>
          </p:cNvPr>
          <p:cNvSpPr txBox="1"/>
          <p:nvPr/>
        </p:nvSpPr>
        <p:spPr>
          <a:xfrm>
            <a:off x="7110913" y="3315051"/>
            <a:ext cx="1999842" cy="4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1600" dirty="0">
                <a:latin typeface="Gill Sans" panose="020B0502020104020203" pitchFamily="34" charset="-79"/>
                <a:cs typeface="Gill Sans" panose="020B0502020104020203" pitchFamily="34" charset="-79"/>
              </a:rPr>
              <a:t>Splitter intervals after first round</a:t>
            </a:r>
            <a:endParaRPr sz="1600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185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  <p:bldP spid="37" grpId="0" animBg="1"/>
      <p:bldP spid="53" grpId="0" animBg="1"/>
      <p:bldP spid="54" grpId="0" animBg="1"/>
      <p:bldP spid="56" grpId="0" animBg="1"/>
      <p:bldP spid="57" grpId="0" animBg="1"/>
      <p:bldP spid="94" grpId="0" animBg="1"/>
      <p:bldP spid="95" grpId="0" animBg="1"/>
      <p:bldP spid="96" grpId="0" animBg="1"/>
      <p:bldP spid="97" grpId="0" animBg="1"/>
      <p:bldP spid="109" grpId="0" animBg="1"/>
      <p:bldP spid="137" grpId="0"/>
      <p:bldP spid="2" grpId="0"/>
      <p:bldP spid="3" grpId="0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F9DF41E-65DF-E2AE-55E5-1E8D459CFAEC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9202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#1. Upper bound: Improved analysis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AFCDF85-0169-B31A-B88E-4C9F29CFC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591" y="1171641"/>
            <a:ext cx="8764859" cy="103954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r>
              <a:rPr lang="en-US" sz="3400" dirty="0">
                <a:latin typeface="Gill Sans" panose="020B0502020104020203" pitchFamily="34" charset="-79"/>
                <a:cs typeface="Gill Sans" panose="020B0502020104020203" pitchFamily="34" charset="-79"/>
              </a:rPr>
              <a:t>Focus on </a:t>
            </a:r>
            <a:r>
              <a:rPr lang="en-US" sz="3400" i="1" dirty="0" err="1">
                <a:cs typeface="Gill Sans" panose="020B0502020104020203" pitchFamily="34" charset="-79"/>
              </a:rPr>
              <a:t>ε</a:t>
            </a:r>
            <a:r>
              <a:rPr lang="en-US" sz="3400" i="1" dirty="0">
                <a:cs typeface="Gill Sans" panose="020B0502020104020203" pitchFamily="34" charset="-79"/>
              </a:rPr>
              <a:t>=1</a:t>
            </a:r>
            <a:endParaRPr lang="en-US" sz="3400" dirty="0">
              <a:latin typeface="Gill Sans" panose="020B0502020104020203" pitchFamily="34" charset="-79"/>
              <a:cs typeface="Gill Sans" panose="020B0502020104020203" pitchFamily="34" charset="-79"/>
            </a:endParaRPr>
          </a:p>
          <a:p>
            <a:r>
              <a:rPr lang="en-US" sz="3400" dirty="0">
                <a:latin typeface="Gill Sans" panose="020B0502020104020203" pitchFamily="34" charset="-79"/>
                <a:cs typeface="Gill Sans" panose="020B0502020104020203" pitchFamily="34" charset="-79"/>
              </a:rPr>
              <a:t>Divide the sampling-</a:t>
            </a:r>
            <a:r>
              <a:rPr lang="en-US" sz="3400" dirty="0" err="1">
                <a:latin typeface="Gill Sans" panose="020B0502020104020203" pitchFamily="34" charset="-79"/>
                <a:cs typeface="Gill Sans" panose="020B0502020104020203" pitchFamily="34" charset="-79"/>
              </a:rPr>
              <a:t>histogramming</a:t>
            </a:r>
            <a:r>
              <a:rPr lang="en-US" sz="3400" dirty="0">
                <a:latin typeface="Gill Sans" panose="020B0502020104020203" pitchFamily="34" charset="-79"/>
                <a:cs typeface="Gill Sans" panose="020B0502020104020203" pitchFamily="34" charset="-79"/>
              </a:rPr>
              <a:t> rounds into 2 phases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26243AC0-CC39-E603-5A0A-FBC3582FEAF1}"/>
              </a:ext>
            </a:extLst>
          </p:cNvPr>
          <p:cNvSpPr/>
          <p:nvPr/>
        </p:nvSpPr>
        <p:spPr>
          <a:xfrm>
            <a:off x="5006691" y="2546085"/>
            <a:ext cx="149508" cy="109458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C5B91E70-645D-6977-FE8B-242671789394}"/>
              </a:ext>
            </a:extLst>
          </p:cNvPr>
          <p:cNvSpPr/>
          <p:nvPr/>
        </p:nvSpPr>
        <p:spPr>
          <a:xfrm>
            <a:off x="5006691" y="3765284"/>
            <a:ext cx="149508" cy="1094582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04ED62-4F81-9025-7038-211A072CA207}"/>
              </a:ext>
            </a:extLst>
          </p:cNvPr>
          <p:cNvSpPr txBox="1"/>
          <p:nvPr/>
        </p:nvSpPr>
        <p:spPr>
          <a:xfrm>
            <a:off x="5283198" y="2575583"/>
            <a:ext cx="37846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Phase 1:  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when &gt; p/log *p splitters remain to be determined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i-IN" dirty="0">
                <a:latin typeface="Gill Sans" panose="020B0502020104020203" pitchFamily="34" charset="-79"/>
                <a:cs typeface="Gill Sans" panose="020B0502020104020203" pitchFamily="34" charset="-79"/>
              </a:rPr>
              <a:t>&gt; 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p/3log* p new splitters are determined in every round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175D8C-BF93-6883-5E23-87824B191DB2}"/>
              </a:ext>
            </a:extLst>
          </p:cNvPr>
          <p:cNvSpPr txBox="1"/>
          <p:nvPr/>
        </p:nvSpPr>
        <p:spPr>
          <a:xfrm>
            <a:off x="5283199" y="3850910"/>
            <a:ext cx="378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Phase 2: 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when &lt;= p/log *p splitters remain to be determined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The number of undetermined splitters decreases exponentially every round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A9E20F-7DC8-F2AA-C379-09178080B3AB}"/>
              </a:ext>
            </a:extLst>
          </p:cNvPr>
          <p:cNvSpPr txBox="1"/>
          <p:nvPr/>
        </p:nvSpPr>
        <p:spPr>
          <a:xfrm>
            <a:off x="2326647" y="5375811"/>
            <a:ext cx="4428067" cy="923330"/>
          </a:xfrm>
          <a:prstGeom prst="rect">
            <a:avLst/>
          </a:prstGeom>
          <a:solidFill>
            <a:schemeClr val="bg1"/>
          </a:solidFill>
          <a:effectLst>
            <a:outerShdw blurRad="50800" dist="88900" dir="2400000" sx="101000" sy="101000" algn="tl" rotWithShape="0">
              <a:prstClr val="black">
                <a:alpha val="36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Overall both phases end 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O(log *p) rounds with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O(p/log *p) communication per round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46933B3-473C-493D-6112-5E9EB36C176C}"/>
              </a:ext>
            </a:extLst>
          </p:cNvPr>
          <p:cNvCxnSpPr>
            <a:cxnSpLocks/>
          </p:cNvCxnSpPr>
          <p:nvPr/>
        </p:nvCxnSpPr>
        <p:spPr>
          <a:xfrm>
            <a:off x="224515" y="3566597"/>
            <a:ext cx="45313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C4F416-E801-4934-D1BD-DA97793DD8F4}"/>
              </a:ext>
            </a:extLst>
          </p:cNvPr>
          <p:cNvCxnSpPr/>
          <p:nvPr/>
        </p:nvCxnSpPr>
        <p:spPr>
          <a:xfrm>
            <a:off x="947853" y="350710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B7FEECB-0DA3-1BCD-04E4-3C538F74C6EB}"/>
              </a:ext>
            </a:extLst>
          </p:cNvPr>
          <p:cNvCxnSpPr/>
          <p:nvPr/>
        </p:nvCxnSpPr>
        <p:spPr>
          <a:xfrm>
            <a:off x="1838576" y="350710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2FEBE9-509A-8142-A66C-0AE9D0B7B3EB}"/>
              </a:ext>
            </a:extLst>
          </p:cNvPr>
          <p:cNvCxnSpPr/>
          <p:nvPr/>
        </p:nvCxnSpPr>
        <p:spPr>
          <a:xfrm>
            <a:off x="2681473" y="350073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841FA7E-5078-C420-E411-DB16ED566894}"/>
              </a:ext>
            </a:extLst>
          </p:cNvPr>
          <p:cNvCxnSpPr/>
          <p:nvPr/>
        </p:nvCxnSpPr>
        <p:spPr>
          <a:xfrm>
            <a:off x="3524372" y="350710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8561DC3-9AD4-9FF1-9E2F-F6CB50FB0AC4}"/>
              </a:ext>
            </a:extLst>
          </p:cNvPr>
          <p:cNvCxnSpPr/>
          <p:nvPr/>
        </p:nvCxnSpPr>
        <p:spPr>
          <a:xfrm>
            <a:off x="4295534" y="350073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6053A0-B250-7F10-DC7E-B9A8552B6CF1}"/>
              </a:ext>
            </a:extLst>
          </p:cNvPr>
          <p:cNvCxnSpPr/>
          <p:nvPr/>
        </p:nvCxnSpPr>
        <p:spPr>
          <a:xfrm>
            <a:off x="726667" y="350710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E2D2FE-FDC4-9403-E9A5-07BAA6900411}"/>
              </a:ext>
            </a:extLst>
          </p:cNvPr>
          <p:cNvCxnSpPr/>
          <p:nvPr/>
        </p:nvCxnSpPr>
        <p:spPr>
          <a:xfrm>
            <a:off x="607106" y="350073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A819A2-D661-F8FF-B9E4-68066AF72DE8}"/>
              </a:ext>
            </a:extLst>
          </p:cNvPr>
          <p:cNvCxnSpPr/>
          <p:nvPr/>
        </p:nvCxnSpPr>
        <p:spPr>
          <a:xfrm>
            <a:off x="1348379" y="350710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16AD9-0E4B-EAD6-7881-B61EEB316D1D}"/>
              </a:ext>
            </a:extLst>
          </p:cNvPr>
          <p:cNvCxnSpPr/>
          <p:nvPr/>
        </p:nvCxnSpPr>
        <p:spPr>
          <a:xfrm>
            <a:off x="2783100" y="350073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C324F2-DB9F-DF7B-BB7A-017C3B05329A}"/>
              </a:ext>
            </a:extLst>
          </p:cNvPr>
          <p:cNvCxnSpPr/>
          <p:nvPr/>
        </p:nvCxnSpPr>
        <p:spPr>
          <a:xfrm>
            <a:off x="3225472" y="3500731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634E961-0C66-2811-C254-4BE961E11AED}"/>
              </a:ext>
            </a:extLst>
          </p:cNvPr>
          <p:cNvCxnSpPr/>
          <p:nvPr/>
        </p:nvCxnSpPr>
        <p:spPr>
          <a:xfrm>
            <a:off x="3805340" y="349754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D432BFA-7594-1A76-BD24-B6F799C9A912}"/>
              </a:ext>
            </a:extLst>
          </p:cNvPr>
          <p:cNvCxnSpPr/>
          <p:nvPr/>
        </p:nvCxnSpPr>
        <p:spPr>
          <a:xfrm>
            <a:off x="4552588" y="3500731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CEE2F22-9804-AACE-FBAB-4AC1788BE6B5}"/>
              </a:ext>
            </a:extLst>
          </p:cNvPr>
          <p:cNvCxnSpPr/>
          <p:nvPr/>
        </p:nvCxnSpPr>
        <p:spPr>
          <a:xfrm>
            <a:off x="4062392" y="3500731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85F5030-9810-E867-E558-0B99EA27E53E}"/>
              </a:ext>
            </a:extLst>
          </p:cNvPr>
          <p:cNvCxnSpPr/>
          <p:nvPr/>
        </p:nvCxnSpPr>
        <p:spPr>
          <a:xfrm>
            <a:off x="385920" y="3500730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20AD61B7-F63D-0C4E-7573-F825D35876C8}"/>
              </a:ext>
            </a:extLst>
          </p:cNvPr>
          <p:cNvSpPr/>
          <p:nvPr/>
        </p:nvSpPr>
        <p:spPr>
          <a:xfrm>
            <a:off x="726667" y="3507106"/>
            <a:ext cx="621713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991906F-7D4A-01DC-B8F1-7635B8AFF475}"/>
              </a:ext>
            </a:extLst>
          </p:cNvPr>
          <p:cNvSpPr/>
          <p:nvPr/>
        </p:nvSpPr>
        <p:spPr>
          <a:xfrm>
            <a:off x="1527721" y="3507106"/>
            <a:ext cx="1255378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B5EB4E7-0A72-D732-8551-8CBF61244E1C}"/>
              </a:ext>
            </a:extLst>
          </p:cNvPr>
          <p:cNvCxnSpPr/>
          <p:nvPr/>
        </p:nvCxnSpPr>
        <p:spPr>
          <a:xfrm>
            <a:off x="1527718" y="350710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9CF9061-B21E-FA37-B333-804CAF3BED27}"/>
              </a:ext>
            </a:extLst>
          </p:cNvPr>
          <p:cNvSpPr/>
          <p:nvPr/>
        </p:nvSpPr>
        <p:spPr>
          <a:xfrm>
            <a:off x="3225468" y="3500730"/>
            <a:ext cx="579871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906A861-7ED5-6D38-0BA9-2348D2A61BA8}"/>
              </a:ext>
            </a:extLst>
          </p:cNvPr>
          <p:cNvSpPr/>
          <p:nvPr/>
        </p:nvSpPr>
        <p:spPr>
          <a:xfrm>
            <a:off x="4062396" y="3510294"/>
            <a:ext cx="490191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5B31AE3-5F0A-4C69-4A4B-2A924F2E66D5}"/>
              </a:ext>
            </a:extLst>
          </p:cNvPr>
          <p:cNvCxnSpPr>
            <a:cxnSpLocks/>
          </p:cNvCxnSpPr>
          <p:nvPr/>
        </p:nvCxnSpPr>
        <p:spPr>
          <a:xfrm>
            <a:off x="230546" y="4118773"/>
            <a:ext cx="45313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B60412A-EA6B-D3C5-1F81-0676120A69B7}"/>
              </a:ext>
            </a:extLst>
          </p:cNvPr>
          <p:cNvCxnSpPr/>
          <p:nvPr/>
        </p:nvCxnSpPr>
        <p:spPr>
          <a:xfrm>
            <a:off x="953884" y="405928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6CF792A-F608-6930-3F55-D02652BB6456}"/>
              </a:ext>
            </a:extLst>
          </p:cNvPr>
          <p:cNvCxnSpPr/>
          <p:nvPr/>
        </p:nvCxnSpPr>
        <p:spPr>
          <a:xfrm>
            <a:off x="1844607" y="405928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42819CE-54D8-90E5-02C2-7C212AD1B9DD}"/>
              </a:ext>
            </a:extLst>
          </p:cNvPr>
          <p:cNvCxnSpPr/>
          <p:nvPr/>
        </p:nvCxnSpPr>
        <p:spPr>
          <a:xfrm>
            <a:off x="2687504" y="405290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E7D2165-DE3C-19B5-D841-8D8157E981FB}"/>
              </a:ext>
            </a:extLst>
          </p:cNvPr>
          <p:cNvCxnSpPr/>
          <p:nvPr/>
        </p:nvCxnSpPr>
        <p:spPr>
          <a:xfrm>
            <a:off x="3530403" y="405928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93BD92B-E214-FB3B-A4B7-152AE2FEA8EE}"/>
              </a:ext>
            </a:extLst>
          </p:cNvPr>
          <p:cNvCxnSpPr/>
          <p:nvPr/>
        </p:nvCxnSpPr>
        <p:spPr>
          <a:xfrm>
            <a:off x="4301565" y="405290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43055756-71AB-8C50-5203-6C9EFBEB4343}"/>
              </a:ext>
            </a:extLst>
          </p:cNvPr>
          <p:cNvSpPr/>
          <p:nvPr/>
        </p:nvSpPr>
        <p:spPr>
          <a:xfrm>
            <a:off x="732698" y="4059282"/>
            <a:ext cx="621713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FFFCF6B-8349-043F-8684-5BB8A7AB18C8}"/>
              </a:ext>
            </a:extLst>
          </p:cNvPr>
          <p:cNvSpPr/>
          <p:nvPr/>
        </p:nvSpPr>
        <p:spPr>
          <a:xfrm>
            <a:off x="1533752" y="4059282"/>
            <a:ext cx="1255378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90402A9-CD5F-857E-1C2F-9918D9F4A49A}"/>
              </a:ext>
            </a:extLst>
          </p:cNvPr>
          <p:cNvSpPr/>
          <p:nvPr/>
        </p:nvSpPr>
        <p:spPr>
          <a:xfrm>
            <a:off x="3219545" y="4052906"/>
            <a:ext cx="579866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F87F9E6-4920-B653-0A79-484922D7455C}"/>
              </a:ext>
            </a:extLst>
          </p:cNvPr>
          <p:cNvSpPr/>
          <p:nvPr/>
        </p:nvSpPr>
        <p:spPr>
          <a:xfrm>
            <a:off x="4062445" y="4062470"/>
            <a:ext cx="478236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7EB3BCF-E35A-9D2A-B9F4-743AA8544925}"/>
              </a:ext>
            </a:extLst>
          </p:cNvPr>
          <p:cNvCxnSpPr/>
          <p:nvPr/>
        </p:nvCxnSpPr>
        <p:spPr>
          <a:xfrm>
            <a:off x="876169" y="405928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32BF1D0-D074-42DD-F6D9-65E77C13229D}"/>
              </a:ext>
            </a:extLst>
          </p:cNvPr>
          <p:cNvCxnSpPr/>
          <p:nvPr/>
        </p:nvCxnSpPr>
        <p:spPr>
          <a:xfrm>
            <a:off x="1133223" y="405503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BAA8E66-F150-7524-D6EC-67BFFD12475D}"/>
              </a:ext>
            </a:extLst>
          </p:cNvPr>
          <p:cNvCxnSpPr/>
          <p:nvPr/>
        </p:nvCxnSpPr>
        <p:spPr>
          <a:xfrm>
            <a:off x="1748957" y="405928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EC40F28-CE48-390C-1FF7-619EC096F142}"/>
              </a:ext>
            </a:extLst>
          </p:cNvPr>
          <p:cNvCxnSpPr/>
          <p:nvPr/>
        </p:nvCxnSpPr>
        <p:spPr>
          <a:xfrm>
            <a:off x="1988077" y="405928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D0CE714-6E54-64AF-44FD-D3C6997E694D}"/>
              </a:ext>
            </a:extLst>
          </p:cNvPr>
          <p:cNvCxnSpPr/>
          <p:nvPr/>
        </p:nvCxnSpPr>
        <p:spPr>
          <a:xfrm>
            <a:off x="2340779" y="405928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F00FCC2-21DB-4665-D197-F064AA5BF969}"/>
              </a:ext>
            </a:extLst>
          </p:cNvPr>
          <p:cNvCxnSpPr/>
          <p:nvPr/>
        </p:nvCxnSpPr>
        <p:spPr>
          <a:xfrm>
            <a:off x="2573922" y="405290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6667DF6-7728-68AB-DA2E-76AE3DEE1F56}"/>
              </a:ext>
            </a:extLst>
          </p:cNvPr>
          <p:cNvCxnSpPr/>
          <p:nvPr/>
        </p:nvCxnSpPr>
        <p:spPr>
          <a:xfrm>
            <a:off x="3422798" y="4046530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BC6D5CC-1449-15C1-102F-CED95FF4C1D2}"/>
              </a:ext>
            </a:extLst>
          </p:cNvPr>
          <p:cNvCxnSpPr/>
          <p:nvPr/>
        </p:nvCxnSpPr>
        <p:spPr>
          <a:xfrm>
            <a:off x="3632028" y="405290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13F9B2D-4CAC-29EB-591B-BFD4265C5EE4}"/>
              </a:ext>
            </a:extLst>
          </p:cNvPr>
          <p:cNvCxnSpPr/>
          <p:nvPr/>
        </p:nvCxnSpPr>
        <p:spPr>
          <a:xfrm>
            <a:off x="4176026" y="4063535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18B642E-326C-78A9-9D9A-97CC2906FE3F}"/>
              </a:ext>
            </a:extLst>
          </p:cNvPr>
          <p:cNvCxnSpPr/>
          <p:nvPr/>
        </p:nvCxnSpPr>
        <p:spPr>
          <a:xfrm>
            <a:off x="4391234" y="4063535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3766A5E-433B-B6FF-3550-85EE2256A085}"/>
              </a:ext>
            </a:extLst>
          </p:cNvPr>
          <p:cNvCxnSpPr/>
          <p:nvPr/>
        </p:nvCxnSpPr>
        <p:spPr>
          <a:xfrm>
            <a:off x="4486882" y="405928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35BFC61-25C4-283D-4CEE-996DC8A28C6C}"/>
              </a:ext>
            </a:extLst>
          </p:cNvPr>
          <p:cNvCxnSpPr>
            <a:cxnSpLocks/>
          </p:cNvCxnSpPr>
          <p:nvPr/>
        </p:nvCxnSpPr>
        <p:spPr>
          <a:xfrm>
            <a:off x="218592" y="4731306"/>
            <a:ext cx="45313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C79EBDC-B7E5-6C3C-B5D2-B103FB76BB10}"/>
              </a:ext>
            </a:extLst>
          </p:cNvPr>
          <p:cNvCxnSpPr/>
          <p:nvPr/>
        </p:nvCxnSpPr>
        <p:spPr>
          <a:xfrm>
            <a:off x="941930" y="467181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1E35076-1F9F-35A6-2C10-6C14BAA33BFB}"/>
              </a:ext>
            </a:extLst>
          </p:cNvPr>
          <p:cNvCxnSpPr/>
          <p:nvPr/>
        </p:nvCxnSpPr>
        <p:spPr>
          <a:xfrm>
            <a:off x="1832653" y="467181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C49C5EB-90F0-E9A6-DBFB-8169272399AE}"/>
              </a:ext>
            </a:extLst>
          </p:cNvPr>
          <p:cNvCxnSpPr/>
          <p:nvPr/>
        </p:nvCxnSpPr>
        <p:spPr>
          <a:xfrm>
            <a:off x="2675550" y="4665441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23E4418-6391-D6AD-B76C-74CAD3DF773B}"/>
              </a:ext>
            </a:extLst>
          </p:cNvPr>
          <p:cNvCxnSpPr/>
          <p:nvPr/>
        </p:nvCxnSpPr>
        <p:spPr>
          <a:xfrm>
            <a:off x="3518449" y="4671816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824992B-827F-0370-B96A-05D3E1B1910D}"/>
              </a:ext>
            </a:extLst>
          </p:cNvPr>
          <p:cNvCxnSpPr/>
          <p:nvPr/>
        </p:nvCxnSpPr>
        <p:spPr>
          <a:xfrm>
            <a:off x="4289611" y="4665441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17BA13AB-E262-D1C2-E830-5E46D31B3609}"/>
              </a:ext>
            </a:extLst>
          </p:cNvPr>
          <p:cNvSpPr/>
          <p:nvPr/>
        </p:nvSpPr>
        <p:spPr>
          <a:xfrm>
            <a:off x="858237" y="4671815"/>
            <a:ext cx="263032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4D06196-98D9-021B-4E6A-7F81046C249C}"/>
              </a:ext>
            </a:extLst>
          </p:cNvPr>
          <p:cNvSpPr/>
          <p:nvPr/>
        </p:nvSpPr>
        <p:spPr>
          <a:xfrm>
            <a:off x="1737003" y="4671815"/>
            <a:ext cx="245098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7766678-2CA1-DDA1-1875-EE89B103301F}"/>
              </a:ext>
            </a:extLst>
          </p:cNvPr>
          <p:cNvSpPr/>
          <p:nvPr/>
        </p:nvSpPr>
        <p:spPr>
          <a:xfrm>
            <a:off x="3410843" y="4665439"/>
            <a:ext cx="209231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84AB359-1642-E03C-AADD-F38BCC8ED996}"/>
              </a:ext>
            </a:extLst>
          </p:cNvPr>
          <p:cNvSpPr/>
          <p:nvPr/>
        </p:nvSpPr>
        <p:spPr>
          <a:xfrm>
            <a:off x="4164072" y="4675003"/>
            <a:ext cx="215208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E4E8B8F-CD3F-01BF-3950-4EC21C6433F9}"/>
              </a:ext>
            </a:extLst>
          </p:cNvPr>
          <p:cNvCxnSpPr/>
          <p:nvPr/>
        </p:nvCxnSpPr>
        <p:spPr>
          <a:xfrm>
            <a:off x="864215" y="4671815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F30A3CB-FB39-ECD8-B4DD-29DC2DDF5A8B}"/>
              </a:ext>
            </a:extLst>
          </p:cNvPr>
          <p:cNvCxnSpPr/>
          <p:nvPr/>
        </p:nvCxnSpPr>
        <p:spPr>
          <a:xfrm>
            <a:off x="1121268" y="4667569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D59CB2B0-BB07-53A4-D20F-9E2BA3AF871A}"/>
              </a:ext>
            </a:extLst>
          </p:cNvPr>
          <p:cNvCxnSpPr/>
          <p:nvPr/>
        </p:nvCxnSpPr>
        <p:spPr>
          <a:xfrm>
            <a:off x="1737003" y="4671815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7E101CF-63D3-3D36-8FEB-8FA737490F73}"/>
              </a:ext>
            </a:extLst>
          </p:cNvPr>
          <p:cNvCxnSpPr/>
          <p:nvPr/>
        </p:nvCxnSpPr>
        <p:spPr>
          <a:xfrm>
            <a:off x="1976122" y="4671815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A99345D-2510-9FEB-D215-46D210692FBE}"/>
              </a:ext>
            </a:extLst>
          </p:cNvPr>
          <p:cNvCxnSpPr/>
          <p:nvPr/>
        </p:nvCxnSpPr>
        <p:spPr>
          <a:xfrm>
            <a:off x="2561967" y="4665439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704E1D2-60B8-F09E-532E-9C1F5451102E}"/>
              </a:ext>
            </a:extLst>
          </p:cNvPr>
          <p:cNvCxnSpPr/>
          <p:nvPr/>
        </p:nvCxnSpPr>
        <p:spPr>
          <a:xfrm>
            <a:off x="3410844" y="465906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303C9E1-3796-8770-7F37-A1C0F930A44F}"/>
              </a:ext>
            </a:extLst>
          </p:cNvPr>
          <p:cNvCxnSpPr/>
          <p:nvPr/>
        </p:nvCxnSpPr>
        <p:spPr>
          <a:xfrm>
            <a:off x="3620074" y="4665439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A2D3D2A-8CD1-4B76-8982-5462FE112747}"/>
              </a:ext>
            </a:extLst>
          </p:cNvPr>
          <p:cNvCxnSpPr/>
          <p:nvPr/>
        </p:nvCxnSpPr>
        <p:spPr>
          <a:xfrm>
            <a:off x="4164072" y="467606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6A41414B-1AE0-37D4-EE90-C8633751979C}"/>
              </a:ext>
            </a:extLst>
          </p:cNvPr>
          <p:cNvCxnSpPr/>
          <p:nvPr/>
        </p:nvCxnSpPr>
        <p:spPr>
          <a:xfrm>
            <a:off x="4379279" y="467606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2F4D8C65-1782-8558-7FAD-F5EE2B2B29D8}"/>
              </a:ext>
            </a:extLst>
          </p:cNvPr>
          <p:cNvSpPr/>
          <p:nvPr/>
        </p:nvSpPr>
        <p:spPr>
          <a:xfrm>
            <a:off x="2555990" y="4671815"/>
            <a:ext cx="221183" cy="125352"/>
          </a:xfrm>
          <a:prstGeom prst="rect">
            <a:avLst/>
          </a:prstGeom>
          <a:solidFill>
            <a:schemeClr val="bg2">
              <a:lumMod val="90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FC6F6EDE-C144-1990-8FA7-89AAD64FA51D}"/>
              </a:ext>
            </a:extLst>
          </p:cNvPr>
          <p:cNvCxnSpPr/>
          <p:nvPr/>
        </p:nvCxnSpPr>
        <p:spPr>
          <a:xfrm>
            <a:off x="2783150" y="466862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53B58A1-616D-705F-B770-C882A8BEC782}"/>
              </a:ext>
            </a:extLst>
          </p:cNvPr>
          <p:cNvCxnSpPr>
            <a:cxnSpLocks/>
          </p:cNvCxnSpPr>
          <p:nvPr/>
        </p:nvCxnSpPr>
        <p:spPr>
          <a:xfrm>
            <a:off x="242011" y="2576977"/>
            <a:ext cx="45313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B94AA6B4-BE27-4900-04FB-D4AF9592FD15}"/>
              </a:ext>
            </a:extLst>
          </p:cNvPr>
          <p:cNvCxnSpPr/>
          <p:nvPr/>
        </p:nvCxnSpPr>
        <p:spPr>
          <a:xfrm>
            <a:off x="965348" y="251748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3EECA75C-2451-0476-FCB5-3F66DA07236F}"/>
              </a:ext>
            </a:extLst>
          </p:cNvPr>
          <p:cNvCxnSpPr/>
          <p:nvPr/>
        </p:nvCxnSpPr>
        <p:spPr>
          <a:xfrm>
            <a:off x="1856071" y="251748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20289A81-6B24-D2BD-CC0E-361ED45BF51B}"/>
              </a:ext>
            </a:extLst>
          </p:cNvPr>
          <p:cNvCxnSpPr/>
          <p:nvPr/>
        </p:nvCxnSpPr>
        <p:spPr>
          <a:xfrm>
            <a:off x="2698969" y="251111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531D292D-AF1A-01F2-E3BF-8FD123A17004}"/>
              </a:ext>
            </a:extLst>
          </p:cNvPr>
          <p:cNvCxnSpPr/>
          <p:nvPr/>
        </p:nvCxnSpPr>
        <p:spPr>
          <a:xfrm>
            <a:off x="3541868" y="251748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50CF714-FF25-9546-1914-E39BF5D1B808}"/>
              </a:ext>
            </a:extLst>
          </p:cNvPr>
          <p:cNvCxnSpPr/>
          <p:nvPr/>
        </p:nvCxnSpPr>
        <p:spPr>
          <a:xfrm>
            <a:off x="4313029" y="251111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D816F142-354E-D902-03FD-27D9F65BEE38}"/>
              </a:ext>
            </a:extLst>
          </p:cNvPr>
          <p:cNvCxnSpPr>
            <a:cxnSpLocks/>
          </p:cNvCxnSpPr>
          <p:nvPr/>
        </p:nvCxnSpPr>
        <p:spPr>
          <a:xfrm>
            <a:off x="219579" y="3015747"/>
            <a:ext cx="453132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7AB8630-FAD7-EFEB-5714-1F72F774A8E5}"/>
              </a:ext>
            </a:extLst>
          </p:cNvPr>
          <p:cNvCxnSpPr/>
          <p:nvPr/>
        </p:nvCxnSpPr>
        <p:spPr>
          <a:xfrm>
            <a:off x="942917" y="296046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EAB1D4F-D5AE-79C6-A4F5-7A4D4FEA1F5C}"/>
              </a:ext>
            </a:extLst>
          </p:cNvPr>
          <p:cNvCxnSpPr/>
          <p:nvPr/>
        </p:nvCxnSpPr>
        <p:spPr>
          <a:xfrm>
            <a:off x="1833640" y="296046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F5A5791F-FBE5-467E-FD9B-6F2BE804DDFA}"/>
              </a:ext>
            </a:extLst>
          </p:cNvPr>
          <p:cNvCxnSpPr/>
          <p:nvPr/>
        </p:nvCxnSpPr>
        <p:spPr>
          <a:xfrm>
            <a:off x="2676537" y="295409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3DB11123-94C3-3060-71D7-0968B4E50FF1}"/>
              </a:ext>
            </a:extLst>
          </p:cNvPr>
          <p:cNvCxnSpPr/>
          <p:nvPr/>
        </p:nvCxnSpPr>
        <p:spPr>
          <a:xfrm>
            <a:off x="3519436" y="2960468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3561043-E01D-5FE1-0977-01E003056B25}"/>
              </a:ext>
            </a:extLst>
          </p:cNvPr>
          <p:cNvCxnSpPr/>
          <p:nvPr/>
        </p:nvCxnSpPr>
        <p:spPr>
          <a:xfrm>
            <a:off x="4290598" y="295409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E5AEFEF-D369-8B24-0E70-B6BDA68DDCDA}"/>
              </a:ext>
            </a:extLst>
          </p:cNvPr>
          <p:cNvCxnSpPr/>
          <p:nvPr/>
        </p:nvCxnSpPr>
        <p:spPr>
          <a:xfrm>
            <a:off x="721731" y="296046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FEAA1F2-F3F2-D76A-A749-791D0AEC1490}"/>
              </a:ext>
            </a:extLst>
          </p:cNvPr>
          <p:cNvCxnSpPr/>
          <p:nvPr/>
        </p:nvCxnSpPr>
        <p:spPr>
          <a:xfrm>
            <a:off x="602170" y="295409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675E249-1C5B-486B-AD9D-95167E983E85}"/>
              </a:ext>
            </a:extLst>
          </p:cNvPr>
          <p:cNvCxnSpPr/>
          <p:nvPr/>
        </p:nvCxnSpPr>
        <p:spPr>
          <a:xfrm>
            <a:off x="1343443" y="296046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FCEE222-94E7-8B57-A27A-CDB19158219F}"/>
              </a:ext>
            </a:extLst>
          </p:cNvPr>
          <p:cNvCxnSpPr/>
          <p:nvPr/>
        </p:nvCxnSpPr>
        <p:spPr>
          <a:xfrm>
            <a:off x="2778164" y="295409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26439850-BA81-2FA9-3BBA-D0390D402938}"/>
              </a:ext>
            </a:extLst>
          </p:cNvPr>
          <p:cNvCxnSpPr/>
          <p:nvPr/>
        </p:nvCxnSpPr>
        <p:spPr>
          <a:xfrm>
            <a:off x="3220536" y="295409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3C6A6ED2-28CF-F5C2-947E-42C37B7E5D49}"/>
              </a:ext>
            </a:extLst>
          </p:cNvPr>
          <p:cNvCxnSpPr/>
          <p:nvPr/>
        </p:nvCxnSpPr>
        <p:spPr>
          <a:xfrm>
            <a:off x="3800403" y="2950903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E01A243-087D-35A1-735F-EBF2961D1408}"/>
              </a:ext>
            </a:extLst>
          </p:cNvPr>
          <p:cNvCxnSpPr/>
          <p:nvPr/>
        </p:nvCxnSpPr>
        <p:spPr>
          <a:xfrm>
            <a:off x="4547652" y="295409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371F516-19A7-E812-70D1-71FCECA9496A}"/>
              </a:ext>
            </a:extLst>
          </p:cNvPr>
          <p:cNvCxnSpPr/>
          <p:nvPr/>
        </p:nvCxnSpPr>
        <p:spPr>
          <a:xfrm>
            <a:off x="4057456" y="2954092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8CF8C96-065A-0EE7-D756-67771DF34E76}"/>
              </a:ext>
            </a:extLst>
          </p:cNvPr>
          <p:cNvCxnSpPr/>
          <p:nvPr/>
        </p:nvCxnSpPr>
        <p:spPr>
          <a:xfrm>
            <a:off x="380984" y="2954091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6DF2A34-C6B6-E224-2E6B-E071FDB4E36F}"/>
              </a:ext>
            </a:extLst>
          </p:cNvPr>
          <p:cNvCxnSpPr/>
          <p:nvPr/>
        </p:nvCxnSpPr>
        <p:spPr>
          <a:xfrm>
            <a:off x="1522782" y="2960467"/>
            <a:ext cx="0" cy="131728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93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/>
      <p:bldP spid="20" grpId="0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38634</TotalTime>
  <Words>1485</Words>
  <Application>Microsoft Office PowerPoint</Application>
  <PresentationFormat>On-screen Show (4:3)</PresentationFormat>
  <Paragraphs>273</Paragraphs>
  <Slides>19</Slides>
  <Notes>13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Optimal Round and Sample-Size Complexity for Partitioning in Parallel Sorting </vt:lpstr>
      <vt:lpstr>Parallel partitioning: subroutine in parallel sorting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 Round and Sample-Size Complexity for Partitioning in Parallel Sorting </dc:title>
  <dc:creator>Vipul Harsh</dc:creator>
  <cp:lastModifiedBy>Vipul Harsh, -</cp:lastModifiedBy>
  <cp:revision>3</cp:revision>
  <dcterms:created xsi:type="dcterms:W3CDTF">2023-05-24T05:50:04Z</dcterms:created>
  <dcterms:modified xsi:type="dcterms:W3CDTF">2023-06-23T08:19:17Z</dcterms:modified>
</cp:coreProperties>
</file>