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C3_E388E4D2.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F2_F3540AF1.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489" r:id="rId3"/>
    <p:sldId id="451" r:id="rId4"/>
    <p:sldId id="484" r:id="rId5"/>
    <p:sldId id="483" r:id="rId6"/>
    <p:sldId id="477" r:id="rId7"/>
    <p:sldId id="490" r:id="rId8"/>
    <p:sldId id="389" r:id="rId9"/>
    <p:sldId id="485" r:id="rId10"/>
    <p:sldId id="455" r:id="rId11"/>
    <p:sldId id="494" r:id="rId12"/>
    <p:sldId id="488" r:id="rId13"/>
    <p:sldId id="492" r:id="rId14"/>
    <p:sldId id="498" r:id="rId15"/>
    <p:sldId id="398" r:id="rId16"/>
    <p:sldId id="400" r:id="rId17"/>
    <p:sldId id="399" r:id="rId18"/>
    <p:sldId id="403" r:id="rId19"/>
    <p:sldId id="406" r:id="rId20"/>
    <p:sldId id="462" r:id="rId21"/>
    <p:sldId id="493" r:id="rId22"/>
    <p:sldId id="487" r:id="rId23"/>
    <p:sldId id="471" r:id="rId24"/>
    <p:sldId id="472" r:id="rId25"/>
    <p:sldId id="467" r:id="rId26"/>
    <p:sldId id="468" r:id="rId27"/>
    <p:sldId id="460" r:id="rId28"/>
    <p:sldId id="446" r:id="rId29"/>
    <p:sldId id="495" r:id="rId30"/>
    <p:sldId id="469" r:id="rId31"/>
    <p:sldId id="447" r:id="rId32"/>
    <p:sldId id="261" r:id="rId33"/>
    <p:sldId id="282" r:id="rId34"/>
    <p:sldId id="499" r:id="rId35"/>
    <p:sldId id="260" r:id="rId36"/>
    <p:sldId id="475" r:id="rId37"/>
    <p:sldId id="440" r:id="rId38"/>
    <p:sldId id="470" r:id="rId39"/>
    <p:sldId id="496" r:id="rId40"/>
    <p:sldId id="4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DDEC29-52A8-FF95-727A-E239385A5228}" name="Radhika Niranjan Mysore" initials="RM" userId="S::rniranjan@vmware.com::e5f3795f-4158-454c-8089-89a287b4271c" providerId="AD"/>
  <p188:author id="{2B671DC4-6346-A73C-5511-AED9AF681C04}" name="Vipul Harsh (c)" initials="V(" userId="S::harshv@vmware.com::06294141-2883-4dfe-96eb-c2f426d0631d" providerId="AD"/>
  <p188:author id="{D6CD99F8-0292-5858-944A-7D61510F8519}" name="Guest User" initials="GU" userId="S::urn:spo:anon#87fc868b8283555311681221519298d03deeefbd55f680c13e7dd78fb760b9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10907"/>
    <a:srgbClr val="F6BE00"/>
    <a:srgbClr val="CF2D00"/>
    <a:srgbClr val="D40906"/>
    <a:srgbClr val="FF690E"/>
    <a:srgbClr val="F00000"/>
    <a:srgbClr val="FF0000"/>
    <a:srgbClr val="560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3"/>
    <p:restoredTop sz="75798"/>
  </p:normalViewPr>
  <p:slideViewPr>
    <p:cSldViewPr snapToGrid="0">
      <p:cViewPr varScale="1">
        <p:scale>
          <a:sx n="120" d="100"/>
          <a:sy n="120"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omments/modernComment_1C3_E388E4D2.xml><?xml version="1.0" encoding="utf-8"?>
<p188:cmLst xmlns:a="http://schemas.openxmlformats.org/drawingml/2006/main" xmlns:r="http://schemas.openxmlformats.org/officeDocument/2006/relationships" xmlns:p188="http://schemas.microsoft.com/office/powerpoint/2018/8/main">
  <p188:cm id="{4793B887-D0C9-40B7-AAB0-41A6400E4478}" authorId="{D6CD99F8-0292-5858-944A-7D61510F8519}" created="2023-09-07T18:01:51.444">
    <pc:sldMkLst xmlns:pc="http://schemas.microsoft.com/office/powerpoint/2013/main/command">
      <pc:docMk/>
      <pc:sldMk cId="3817399506" sldId="451"/>
    </pc:sldMkLst>
    <p188:txBody>
      <a:bodyPr/>
      <a:lstStyle/>
      <a:p>
        <a:r>
          <a:rPr lang="en-US"/>
          <a:t>Font for VM vNIC etc seems too small to me. I'd suggest using a bigger font all through for the drawings.</a:t>
        </a:r>
      </a:p>
    </p188:txBody>
  </p188:cm>
</p188:cmLst>
</file>

<file path=ppt/comments/modernComment_1F2_F3540AF1.xml><?xml version="1.0" encoding="utf-8"?>
<p188:cmLst xmlns:a="http://schemas.openxmlformats.org/drawingml/2006/main" xmlns:r="http://schemas.openxmlformats.org/officeDocument/2006/relationships" xmlns:p188="http://schemas.microsoft.com/office/powerpoint/2018/8/main">
  <p188:cm id="{00A2362C-DAA2-48E6-980A-8AFE62A8B846}" authorId="{83DDEC29-52A8-FF95-727A-E239385A5228}" created="2022-08-29T18:33:16.385">
    <ac:deMkLst xmlns:ac="http://schemas.microsoft.com/office/drawing/2013/main/command">
      <pc:docMk xmlns:pc="http://schemas.microsoft.com/office/powerpoint/2013/main/command"/>
      <pc:sldMk xmlns:pc="http://schemas.microsoft.com/office/powerpoint/2013/main/command" cId="4082371313" sldId="498"/>
      <ac:spMk id="9" creationId="{BA0348F6-420E-42B6-A214-46F8A0B3F199}"/>
    </ac:deMkLst>
    <p188:txBody>
      <a:bodyPr/>
      <a:lstStyle/>
      <a:p>
        <a:r>
          <a:rPr lang="en-US"/>
          <a:t>Might get some question about complexity/running time/scaling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2E0A4-D70C-B44F-A6EA-06CE4838A8AE}"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B1665-6B6E-0B4B-9AF5-12419AA692EF}" type="slidenum">
              <a:rPr lang="en-US" smtClean="0"/>
              <a:t>‹#›</a:t>
            </a:fld>
            <a:endParaRPr lang="en-US"/>
          </a:p>
        </p:txBody>
      </p:sp>
    </p:spTree>
    <p:extLst>
      <p:ext uri="{BB962C8B-B14F-4D97-AF65-F5344CB8AC3E}">
        <p14:creationId xmlns:p14="http://schemas.microsoft.com/office/powerpoint/2010/main" val="394010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Vmware</a:t>
            </a:r>
            <a:r>
              <a:rPr lang="en-US" dirty="0"/>
              <a:t> research is highlighted</a:t>
            </a:r>
          </a:p>
          <a:p>
            <a:endParaRPr lang="en-US" dirty="0"/>
          </a:p>
          <a:p>
            <a:r>
              <a:rPr lang="en-US" dirty="0"/>
              <a:t>Make sure that every slide has page numbers</a:t>
            </a:r>
          </a:p>
          <a:p>
            <a:r>
              <a:rPr lang="en-US" dirty="0"/>
              <a:t>Put a citation for all the schemes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1</a:t>
            </a:fld>
            <a:endParaRPr lang="en-US" dirty="0"/>
          </a:p>
        </p:txBody>
      </p:sp>
    </p:spTree>
    <p:extLst>
      <p:ext uri="{BB962C8B-B14F-4D97-AF65-F5344CB8AC3E}">
        <p14:creationId xmlns:p14="http://schemas.microsoft.com/office/powerpoint/2010/main" val="380003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Add animations to edges when you mention VMs, bring up the VM edges</a:t>
            </a:r>
          </a:p>
        </p:txBody>
      </p:sp>
      <p:sp>
        <p:nvSpPr>
          <p:cNvPr id="4" name="Slide Number Placeholder 3"/>
          <p:cNvSpPr>
            <a:spLocks noGrp="1"/>
          </p:cNvSpPr>
          <p:nvPr>
            <p:ph type="sldNum" sz="quarter" idx="5"/>
          </p:nvPr>
        </p:nvSpPr>
        <p:spPr/>
        <p:txBody>
          <a:bodyPr/>
          <a:lstStyle/>
          <a:p>
            <a:fld id="{291B1665-6B6E-0B4B-9AF5-12419AA692EF}" type="slidenum">
              <a:rPr lang="en-US" smtClean="0"/>
              <a:t>10</a:t>
            </a:fld>
            <a:endParaRPr lang="en-US" dirty="0"/>
          </a:p>
        </p:txBody>
      </p:sp>
    </p:spTree>
    <p:extLst>
      <p:ext uri="{BB962C8B-B14F-4D97-AF65-F5344CB8AC3E}">
        <p14:creationId xmlns:p14="http://schemas.microsoft.com/office/powerpoint/2010/main" val="285856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idea here is instead of a causal DAG, we model the dependencies using a general ”relationship” graph.</a:t>
            </a:r>
          </a:p>
          <a:p>
            <a:pPr marL="171450" indent="-171450">
              <a:buFontTx/>
              <a:buChar char="-"/>
            </a:pPr>
            <a:r>
              <a:rPr lang="en-US" dirty="0"/>
              <a:t>The nodes in this graph are entities in the system</a:t>
            </a:r>
          </a:p>
          <a:p>
            <a:pPr marL="171450" indent="-171450">
              <a:buFontTx/>
              <a:buChar char="-"/>
            </a:pPr>
            <a:r>
              <a:rPr lang="en-US" dirty="0"/>
              <a:t>And the edges are based on loosely defined neighborhood relationship for e.g. we add an edge between VMs and their hosts, between flows and their endpoints and so on</a:t>
            </a:r>
          </a:p>
          <a:p>
            <a:pPr marL="171450" indent="-171450">
              <a:buFontTx/>
              <a:buChar char="-"/>
            </a:pPr>
            <a:r>
              <a:rPr lang="en-US" dirty="0"/>
              <a:t>Using a relationship graph allows us to capture the structure that’s naturally present among entities, while also allowing complex cyclic dependencies to be present</a:t>
            </a:r>
          </a:p>
        </p:txBody>
      </p:sp>
      <p:sp>
        <p:nvSpPr>
          <p:cNvPr id="4" name="Slide Number Placeholder 3"/>
          <p:cNvSpPr>
            <a:spLocks noGrp="1"/>
          </p:cNvSpPr>
          <p:nvPr>
            <p:ph type="sldNum" sz="quarter" idx="5"/>
          </p:nvPr>
        </p:nvSpPr>
        <p:spPr/>
        <p:txBody>
          <a:bodyPr/>
          <a:lstStyle/>
          <a:p>
            <a:fld id="{291B1665-6B6E-0B4B-9AF5-12419AA692EF}" type="slidenum">
              <a:rPr lang="en-US" smtClean="0"/>
              <a:t>11</a:t>
            </a:fld>
            <a:endParaRPr lang="en-US" dirty="0"/>
          </a:p>
        </p:txBody>
      </p:sp>
    </p:spTree>
    <p:extLst>
      <p:ext uri="{BB962C8B-B14F-4D97-AF65-F5344CB8AC3E}">
        <p14:creationId xmlns:p14="http://schemas.microsoft.com/office/powerpoint/2010/main" val="369436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the analysis is to find the root causes via this model</a:t>
            </a:r>
          </a:p>
        </p:txBody>
      </p:sp>
      <p:sp>
        <p:nvSpPr>
          <p:cNvPr id="4" name="Slide Number Placeholder 3"/>
          <p:cNvSpPr>
            <a:spLocks noGrp="1"/>
          </p:cNvSpPr>
          <p:nvPr>
            <p:ph type="sldNum" sz="quarter" idx="5"/>
          </p:nvPr>
        </p:nvSpPr>
        <p:spPr/>
        <p:txBody>
          <a:bodyPr/>
          <a:lstStyle/>
          <a:p>
            <a:fld id="{291B1665-6B6E-0B4B-9AF5-12419AA692EF}" type="slidenum">
              <a:rPr lang="en-US" smtClean="0"/>
              <a:t>12</a:t>
            </a:fld>
            <a:endParaRPr lang="en-US"/>
          </a:p>
        </p:txBody>
      </p:sp>
    </p:spTree>
    <p:extLst>
      <p:ext uri="{BB962C8B-B14F-4D97-AF65-F5344CB8AC3E}">
        <p14:creationId xmlns:p14="http://schemas.microsoft.com/office/powerpoint/2010/main" val="210568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Recall, that we want to find the entities responsible for the problematic symptom, in the relationship graph we constructed </a:t>
            </a:r>
          </a:p>
          <a:p>
            <a:r>
              <a:rPr lang="en-US" dirty="0"/>
              <a:t>- If we had a DAG of dependencies, it would be clear how entities affect the problematic symptom. But its not obvious in this graph</a:t>
            </a:r>
          </a:p>
          <a:p>
            <a:r>
              <a:rPr lang="en-US" dirty="0"/>
              <a:t>- Hence, we need a powerful inference algorithm to infer root causes in this relationship graph</a:t>
            </a:r>
          </a:p>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13</a:t>
            </a:fld>
            <a:endParaRPr lang="en-US"/>
          </a:p>
        </p:txBody>
      </p:sp>
    </p:spTree>
    <p:extLst>
      <p:ext uri="{BB962C8B-B14F-4D97-AF65-F5344CB8AC3E}">
        <p14:creationId xmlns:p14="http://schemas.microsoft.com/office/powerpoint/2010/main" val="390519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inference algorithm proceeds in multiple steps. The first step is to learn a joint prob. distribution on all entity metrics in the relationship graph.</a:t>
            </a:r>
          </a:p>
          <a:p>
            <a:endParaRPr lang="en-US" dirty="0"/>
          </a:p>
          <a:p>
            <a:endParaRPr lang="en-US" dirty="0"/>
          </a:p>
          <a:p>
            <a:pPr marL="171450" indent="-171450">
              <a:buFontTx/>
              <a:buChar char="-"/>
            </a:pPr>
            <a:r>
              <a:rPr lang="en-US" dirty="0"/>
              <a:t>But how do we learn the distribution, we don’t know which entity influences what? We use a Markov Random Field (MRF), which is a way to define a distribution on a general graph</a:t>
            </a:r>
          </a:p>
          <a:p>
            <a:pPr marL="171450" indent="-171450">
              <a:buFontTx/>
              <a:buChar char="-"/>
            </a:pPr>
            <a:r>
              <a:rPr lang="en-US" dirty="0"/>
              <a:t>And we learn this distribution via historical metrics, please see the paper for more details</a:t>
            </a:r>
          </a:p>
        </p:txBody>
      </p:sp>
      <p:sp>
        <p:nvSpPr>
          <p:cNvPr id="4" name="Slide Number Placeholder 3"/>
          <p:cNvSpPr>
            <a:spLocks noGrp="1"/>
          </p:cNvSpPr>
          <p:nvPr>
            <p:ph type="sldNum" sz="quarter" idx="5"/>
          </p:nvPr>
        </p:nvSpPr>
        <p:spPr/>
        <p:txBody>
          <a:bodyPr/>
          <a:lstStyle/>
          <a:p>
            <a:fld id="{291B1665-6B6E-0B4B-9AF5-12419AA692EF}" type="slidenum">
              <a:rPr lang="en-US" smtClean="0"/>
              <a:t>14</a:t>
            </a:fld>
            <a:endParaRPr lang="en-US"/>
          </a:p>
        </p:txBody>
      </p:sp>
    </p:spTree>
    <p:extLst>
      <p:ext uri="{BB962C8B-B14F-4D97-AF65-F5344CB8AC3E}">
        <p14:creationId xmlns:p14="http://schemas.microsoft.com/office/powerpoint/2010/main" val="4238718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can use the learnt distribution to determine if we change the value of A , what effect would it have on D and we can use this counterfactual analysis to get the root causes</a:t>
            </a:r>
          </a:p>
          <a:p>
            <a:pPr marL="171450" indent="-171450">
              <a:buFontTx/>
              <a:buChar char="-"/>
            </a:pPr>
            <a:r>
              <a:rPr lang="en-US" dirty="0"/>
              <a:t>This is how it works- we first pick a different value of A, say A* . It could be a lower value</a:t>
            </a:r>
          </a:p>
          <a:p>
            <a:pPr marL="171450" indent="-171450">
              <a:buFontTx/>
              <a:buChar char="-"/>
            </a:pPr>
            <a:r>
              <a:rPr lang="en-US" dirty="0"/>
              <a:t>Next we resample B using the distribution assuming the newer value of A</a:t>
            </a:r>
          </a:p>
          <a:p>
            <a:pPr marL="171450" indent="-171450">
              <a:buFontTx/>
              <a:buChar char="-"/>
            </a:pPr>
            <a:r>
              <a:rPr lang="en-US" dirty="0"/>
              <a:t>Similarly, we resample the other entities assuming the newer values we sample before</a:t>
            </a:r>
          </a:p>
          <a:p>
            <a:pPr marL="171450" indent="-171450">
              <a:buFontTx/>
              <a:buChar char="-"/>
            </a:pPr>
            <a:r>
              <a:rPr lang="en-US" dirty="0"/>
              <a:t>And we repeat this resampling a few times to propagate the effect of any cyclic effects</a:t>
            </a:r>
          </a:p>
          <a:p>
            <a:pPr marL="171450" indent="-171450">
              <a:buFontTx/>
              <a:buChar char="-"/>
            </a:pPr>
            <a:r>
              <a:rPr lang="en-US" dirty="0"/>
              <a:t>At the end, we obtain a new value for D which is the result of starting out with a different value for A</a:t>
            </a:r>
          </a:p>
          <a:p>
            <a:pPr marL="171450" indent="-171450">
              <a:buFontTx/>
              <a:buChar char="-"/>
            </a:pPr>
            <a:r>
              <a:rPr lang="en-US" dirty="0"/>
              <a:t>And if this new value is smaller than the original D, we can say that changing A would resolve D and hence can be a potential root cause\</a:t>
            </a:r>
          </a:p>
          <a:p>
            <a:pPr marL="171450" indent="-171450">
              <a:buFontTx/>
              <a:buChar char="-"/>
            </a:pPr>
            <a:r>
              <a:rPr lang="en-US" dirty="0"/>
              <a:t>Finally, to get all possible root causes, we can simply check the entire pool of candidate entities one by one</a:t>
            </a:r>
          </a:p>
        </p:txBody>
      </p:sp>
      <p:sp>
        <p:nvSpPr>
          <p:cNvPr id="4" name="Slide Number Placeholder 3"/>
          <p:cNvSpPr>
            <a:spLocks noGrp="1"/>
          </p:cNvSpPr>
          <p:nvPr>
            <p:ph type="sldNum" sz="quarter" idx="5"/>
          </p:nvPr>
        </p:nvSpPr>
        <p:spPr/>
        <p:txBody>
          <a:bodyPr/>
          <a:lstStyle/>
          <a:p>
            <a:fld id="{291B1665-6B6E-0B4B-9AF5-12419AA692EF}" type="slidenum">
              <a:rPr lang="en-US" smtClean="0"/>
              <a:t>15</a:t>
            </a:fld>
            <a:endParaRPr lang="en-US"/>
          </a:p>
        </p:txBody>
      </p:sp>
    </p:spTree>
    <p:extLst>
      <p:ext uri="{BB962C8B-B14F-4D97-AF65-F5344CB8AC3E}">
        <p14:creationId xmlns:p14="http://schemas.microsoft.com/office/powerpoint/2010/main" val="13255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this a few times to propagate the effects of the new values across dependency cycles.</a:t>
            </a:r>
          </a:p>
        </p:txBody>
      </p:sp>
      <p:sp>
        <p:nvSpPr>
          <p:cNvPr id="4" name="Slide Number Placeholder 3"/>
          <p:cNvSpPr>
            <a:spLocks noGrp="1"/>
          </p:cNvSpPr>
          <p:nvPr>
            <p:ph type="sldNum" sz="quarter" idx="5"/>
          </p:nvPr>
        </p:nvSpPr>
        <p:spPr/>
        <p:txBody>
          <a:bodyPr/>
          <a:lstStyle/>
          <a:p>
            <a:fld id="{291B1665-6B6E-0B4B-9AF5-12419AA692EF}" type="slidenum">
              <a:rPr lang="en-US" smtClean="0"/>
              <a:t>18</a:t>
            </a:fld>
            <a:endParaRPr lang="en-US" dirty="0"/>
          </a:p>
        </p:txBody>
      </p:sp>
    </p:spTree>
    <p:extLst>
      <p:ext uri="{BB962C8B-B14F-4D97-AF65-F5344CB8AC3E}">
        <p14:creationId xmlns:p14="http://schemas.microsoft.com/office/powerpoint/2010/main" val="216387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19</a:t>
            </a:fld>
            <a:endParaRPr lang="en-US" dirty="0"/>
          </a:p>
        </p:txBody>
      </p:sp>
    </p:spTree>
    <p:extLst>
      <p:ext uri="{BB962C8B-B14F-4D97-AF65-F5344CB8AC3E}">
        <p14:creationId xmlns:p14="http://schemas.microsoft.com/office/powerpoint/2010/main" val="192666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20</a:t>
            </a:fld>
            <a:endParaRPr lang="en-US" dirty="0"/>
          </a:p>
        </p:txBody>
      </p:sp>
    </p:spTree>
    <p:extLst>
      <p:ext uri="{BB962C8B-B14F-4D97-AF65-F5344CB8AC3E}">
        <p14:creationId xmlns:p14="http://schemas.microsoft.com/office/powerpoint/2010/main" val="18627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analysis, Murphy concludes that these entities are the root causes for the problematic symptom. </a:t>
            </a:r>
          </a:p>
        </p:txBody>
      </p:sp>
      <p:sp>
        <p:nvSpPr>
          <p:cNvPr id="4" name="Slide Number Placeholder 3"/>
          <p:cNvSpPr>
            <a:spLocks noGrp="1"/>
          </p:cNvSpPr>
          <p:nvPr>
            <p:ph type="sldNum" sz="quarter" idx="5"/>
          </p:nvPr>
        </p:nvSpPr>
        <p:spPr/>
        <p:txBody>
          <a:bodyPr/>
          <a:lstStyle/>
          <a:p>
            <a:fld id="{291B1665-6B6E-0B4B-9AF5-12419AA692EF}" type="slidenum">
              <a:rPr lang="en-US" smtClean="0"/>
              <a:t>21</a:t>
            </a:fld>
            <a:endParaRPr lang="en-US" dirty="0"/>
          </a:p>
        </p:txBody>
      </p:sp>
    </p:spTree>
    <p:extLst>
      <p:ext uri="{BB962C8B-B14F-4D97-AF65-F5344CB8AC3E}">
        <p14:creationId xmlns:p14="http://schemas.microsoft.com/office/powerpoint/2010/main" val="159234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Troubleshooting incidents in networked systems is hard. And there are a few reasons for this</a:t>
            </a:r>
          </a:p>
          <a:p>
            <a:pPr marL="171450" indent="-171450">
              <a:buFontTx/>
              <a:buChar char="-"/>
            </a:pPr>
            <a:r>
              <a:rPr lang="en-US" dirty="0"/>
              <a:t>One, the system might have a large number of entities, both virtual and physical such as VMs, flows, switches, NICs, services etc.</a:t>
            </a:r>
          </a:p>
          <a:p>
            <a:pPr marL="171450" indent="-171450">
              <a:buFontTx/>
              <a:buChar char="-"/>
            </a:pPr>
            <a:r>
              <a:rPr lang="en-US" dirty="0"/>
              <a:t>And these entities depend on each other in complex ways</a:t>
            </a:r>
          </a:p>
          <a:p>
            <a:pPr marL="171450" indent="-171450">
              <a:buFontTx/>
              <a:buChar char="-"/>
            </a:pPr>
            <a:r>
              <a:rPr lang="en-US" dirty="0"/>
              <a:t>The second reason why troubleshooting is challenging is because often the monitoring infrastructure provides coarsely aggregated data for each entity. </a:t>
            </a:r>
          </a:p>
          <a:p>
            <a:pPr marL="171450" indent="-171450">
              <a:buFontTx/>
              <a:buChar char="-"/>
            </a:pPr>
            <a:r>
              <a:rPr lang="en-US" dirty="0"/>
              <a:t>So an entity will have metrics e.g. VMs have CPU usage. These metrics are associated with timeseries data where each data point is an aggregate over a few minutes</a:t>
            </a:r>
          </a:p>
          <a:p>
            <a:pPr marL="171450" indent="-171450">
              <a:buFontTx/>
              <a:buChar char="-"/>
            </a:pPr>
            <a:r>
              <a:rPr lang="en-US" dirty="0"/>
              <a:t>This environment is pretty common in many environments such as an enterprise network, WANs, clouds, Kubernetes cluster etc. hence its important to design automated tools based on this common telemetry for various troubleshooting tasks</a:t>
            </a:r>
          </a:p>
          <a:p>
            <a:endParaRPr lang="en-US" dirty="0"/>
          </a:p>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2</a:t>
            </a:fld>
            <a:endParaRPr lang="en-US" dirty="0"/>
          </a:p>
        </p:txBody>
      </p:sp>
    </p:spTree>
    <p:extLst>
      <p:ext uri="{BB962C8B-B14F-4D97-AF65-F5344CB8AC3E}">
        <p14:creationId xmlns:p14="http://schemas.microsoft.com/office/powerpoint/2010/main" val="322606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attach simple explanations to the root causes to make Murphy’s output more interpretable to the  operators</a:t>
            </a:r>
          </a:p>
        </p:txBody>
      </p:sp>
      <p:sp>
        <p:nvSpPr>
          <p:cNvPr id="4" name="Slide Number Placeholder 3"/>
          <p:cNvSpPr>
            <a:spLocks noGrp="1"/>
          </p:cNvSpPr>
          <p:nvPr>
            <p:ph type="sldNum" sz="quarter" idx="5"/>
          </p:nvPr>
        </p:nvSpPr>
        <p:spPr/>
        <p:txBody>
          <a:bodyPr/>
          <a:lstStyle/>
          <a:p>
            <a:fld id="{291B1665-6B6E-0B4B-9AF5-12419AA692EF}" type="slidenum">
              <a:rPr lang="en-US" smtClean="0"/>
              <a:t>22</a:t>
            </a:fld>
            <a:endParaRPr lang="en-US"/>
          </a:p>
        </p:txBody>
      </p:sp>
    </p:spTree>
    <p:extLst>
      <p:ext uri="{BB962C8B-B14F-4D97-AF65-F5344CB8AC3E}">
        <p14:creationId xmlns:p14="http://schemas.microsoft.com/office/powerpoint/2010/main" val="2101643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23</a:t>
            </a:fld>
            <a:endParaRPr lang="en-US" dirty="0"/>
          </a:p>
        </p:txBody>
      </p:sp>
    </p:spTree>
    <p:extLst>
      <p:ext uri="{BB962C8B-B14F-4D97-AF65-F5344CB8AC3E}">
        <p14:creationId xmlns:p14="http://schemas.microsoft.com/office/powerpoint/2010/main" val="1326056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flows are heavy hitters</a:t>
            </a:r>
          </a:p>
        </p:txBody>
      </p:sp>
      <p:sp>
        <p:nvSpPr>
          <p:cNvPr id="4" name="Slide Number Placeholder 3"/>
          <p:cNvSpPr>
            <a:spLocks noGrp="1"/>
          </p:cNvSpPr>
          <p:nvPr>
            <p:ph type="sldNum" sz="quarter" idx="5"/>
          </p:nvPr>
        </p:nvSpPr>
        <p:spPr/>
        <p:txBody>
          <a:bodyPr/>
          <a:lstStyle/>
          <a:p>
            <a:fld id="{291B1665-6B6E-0B4B-9AF5-12419AA692EF}" type="slidenum">
              <a:rPr lang="en-US" smtClean="0"/>
              <a:t>25</a:t>
            </a:fld>
            <a:endParaRPr lang="en-US" dirty="0"/>
          </a:p>
        </p:txBody>
      </p:sp>
    </p:spTree>
    <p:extLst>
      <p:ext uri="{BB962C8B-B14F-4D97-AF65-F5344CB8AC3E}">
        <p14:creationId xmlns:p14="http://schemas.microsoft.com/office/powerpoint/2010/main" val="4118619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trace the chain of influence from the root cause to the problematic symptom and this serves as an explanation for the operator. </a:t>
            </a:r>
          </a:p>
          <a:p>
            <a:endParaRPr lang="en-US" dirty="0"/>
          </a:p>
          <a:p>
            <a:endParaRPr lang="en-US" dirty="0"/>
          </a:p>
          <a:p>
            <a:r>
              <a:rPr lang="en-US" dirty="0"/>
              <a:t>Note that you could not have done this if you didn’t have the structure of the entities.</a:t>
            </a:r>
          </a:p>
        </p:txBody>
      </p:sp>
      <p:sp>
        <p:nvSpPr>
          <p:cNvPr id="4" name="Slide Number Placeholder 3"/>
          <p:cNvSpPr>
            <a:spLocks noGrp="1"/>
          </p:cNvSpPr>
          <p:nvPr>
            <p:ph type="sldNum" sz="quarter" idx="5"/>
          </p:nvPr>
        </p:nvSpPr>
        <p:spPr/>
        <p:txBody>
          <a:bodyPr/>
          <a:lstStyle/>
          <a:p>
            <a:fld id="{291B1665-6B6E-0B4B-9AF5-12419AA692EF}" type="slidenum">
              <a:rPr lang="en-US" smtClean="0"/>
              <a:t>26</a:t>
            </a:fld>
            <a:endParaRPr lang="en-US" dirty="0"/>
          </a:p>
        </p:txBody>
      </p:sp>
    </p:spTree>
    <p:extLst>
      <p:ext uri="{BB962C8B-B14F-4D97-AF65-F5344CB8AC3E}">
        <p14:creationId xmlns:p14="http://schemas.microsoft.com/office/powerpoint/2010/main" val="44673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Pronounce suite</a:t>
            </a:r>
          </a:p>
        </p:txBody>
      </p:sp>
      <p:sp>
        <p:nvSpPr>
          <p:cNvPr id="4" name="Slide Number Placeholder 3"/>
          <p:cNvSpPr>
            <a:spLocks noGrp="1"/>
          </p:cNvSpPr>
          <p:nvPr>
            <p:ph type="sldNum" sz="quarter" idx="5"/>
          </p:nvPr>
        </p:nvSpPr>
        <p:spPr/>
        <p:txBody>
          <a:bodyPr/>
          <a:lstStyle/>
          <a:p>
            <a:fld id="{291B1665-6B6E-0B4B-9AF5-12419AA692EF}" type="slidenum">
              <a:rPr lang="en-US" smtClean="0"/>
              <a:t>27</a:t>
            </a:fld>
            <a:endParaRPr lang="en-US"/>
          </a:p>
        </p:txBody>
      </p:sp>
    </p:spTree>
    <p:extLst>
      <p:ext uri="{BB962C8B-B14F-4D97-AF65-F5344CB8AC3E}">
        <p14:creationId xmlns:p14="http://schemas.microsoft.com/office/powerpoint/2010/main" val="707856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here is a scenario where you have client 1 who is experiencing high delay for its requests to API 1</a:t>
            </a:r>
          </a:p>
          <a:p>
            <a:pPr marL="171450" indent="-171450">
              <a:buFontTx/>
              <a:buChar char="-"/>
            </a:pPr>
            <a:r>
              <a:rPr lang="en-US" dirty="0"/>
              <a:t>And the root cause here is client 2 who is sending a lot of requests to API 2 and interferes with Client 1 because there are common downstream services that’s shared between the 2 APIs</a:t>
            </a:r>
          </a:p>
          <a:p>
            <a:pPr marL="171450" indent="-171450">
              <a:buFontTx/>
              <a:buChar char="-"/>
            </a:pPr>
            <a:r>
              <a:rPr lang="en-US" dirty="0"/>
              <a:t>Here you if only had a DAG, you would be able to model the effect between clients and services in one directions. </a:t>
            </a:r>
          </a:p>
          <a:p>
            <a:pPr marL="171450" indent="-171450">
              <a:buFontTx/>
              <a:buChar char="-"/>
            </a:pPr>
            <a:r>
              <a:rPr lang="en-US" dirty="0"/>
              <a:t>We need to model cyclic dependencies to capture the effect of client 2 on the common backend services and back from the services to client 1</a:t>
            </a:r>
          </a:p>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28</a:t>
            </a:fld>
            <a:endParaRPr lang="en-US"/>
          </a:p>
        </p:txBody>
      </p:sp>
    </p:spTree>
    <p:extLst>
      <p:ext uri="{BB962C8B-B14F-4D97-AF65-F5344CB8AC3E}">
        <p14:creationId xmlns:p14="http://schemas.microsoft.com/office/powerpoint/2010/main" val="909446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Visualize cycle, remove purple boxes, have larger arrows</a:t>
            </a:r>
          </a:p>
          <a:p>
            <a:pPr marL="171450" indent="-171450">
              <a:buFontTx/>
              <a:buChar char="-"/>
            </a:pPr>
            <a:endParaRPr lang="en-US" dirty="0"/>
          </a:p>
          <a:p>
            <a:pPr marL="171450" indent="-171450">
              <a:buFontTx/>
              <a:buChar char="-"/>
            </a:pPr>
            <a:endParaRPr lang="en-US" dirty="0"/>
          </a:p>
          <a:p>
            <a:pPr marL="171450" indent="-171450">
              <a:buFontTx/>
              <a:buChar char="-"/>
            </a:pPr>
            <a:r>
              <a:rPr lang="en-US" dirty="0"/>
              <a:t>So here is a scenario where you have client 1 who is experiencing high delay for its requests to API 1</a:t>
            </a:r>
          </a:p>
          <a:p>
            <a:pPr marL="171450" indent="-171450">
              <a:buFontTx/>
              <a:buChar char="-"/>
            </a:pPr>
            <a:r>
              <a:rPr lang="en-US" dirty="0"/>
              <a:t>And the root cause here is client 2 who is sending a lot of requests to API 2 and interferes with Client 1 because there are common downstream services that’s shared between the 2 APIs</a:t>
            </a:r>
          </a:p>
          <a:p>
            <a:pPr marL="171450" indent="-171450">
              <a:buFontTx/>
              <a:buChar char="-"/>
            </a:pPr>
            <a:r>
              <a:rPr lang="en-US" dirty="0"/>
              <a:t>Here you if only had a DAG, you would be able to model the effect between clients and services in one directions. </a:t>
            </a:r>
          </a:p>
          <a:p>
            <a:pPr marL="171450" indent="-171450">
              <a:buFontTx/>
              <a:buChar char="-"/>
            </a:pPr>
            <a:r>
              <a:rPr lang="en-US" dirty="0"/>
              <a:t>We need to model cyclic dependencies to capture the effect of client 2 on the common backend services and back from the services to client 1</a:t>
            </a:r>
          </a:p>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29</a:t>
            </a:fld>
            <a:endParaRPr lang="en-US"/>
          </a:p>
        </p:txBody>
      </p:sp>
    </p:spTree>
    <p:extLst>
      <p:ext uri="{BB962C8B-B14F-4D97-AF65-F5344CB8AC3E}">
        <p14:creationId xmlns:p14="http://schemas.microsoft.com/office/powerpoint/2010/main" val="1420629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Murphy produced the correct root cause with high accuracy in this scenario whereas others performed poorly,</a:t>
            </a:r>
          </a:p>
        </p:txBody>
      </p:sp>
      <p:sp>
        <p:nvSpPr>
          <p:cNvPr id="4" name="Slide Number Placeholder 3"/>
          <p:cNvSpPr>
            <a:spLocks noGrp="1"/>
          </p:cNvSpPr>
          <p:nvPr>
            <p:ph type="sldNum" sz="quarter" idx="5"/>
          </p:nvPr>
        </p:nvSpPr>
        <p:spPr/>
        <p:txBody>
          <a:bodyPr/>
          <a:lstStyle/>
          <a:p>
            <a:fld id="{291B1665-6B6E-0B4B-9AF5-12419AA692EF}" type="slidenum">
              <a:rPr lang="en-US" smtClean="0"/>
              <a:t>30</a:t>
            </a:fld>
            <a:endParaRPr lang="en-US"/>
          </a:p>
        </p:txBody>
      </p:sp>
    </p:spTree>
    <p:extLst>
      <p:ext uri="{BB962C8B-B14F-4D97-AF65-F5344CB8AC3E}">
        <p14:creationId xmlns:p14="http://schemas.microsoft.com/office/powerpoint/2010/main" val="530184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Here’s a different scenario which doesn’t require capturing cyclic dependencies. </a:t>
            </a:r>
          </a:p>
          <a:p>
            <a:pPr marL="171450" indent="-171450">
              <a:buFontTx/>
              <a:buChar char="-"/>
            </a:pPr>
            <a:r>
              <a:rPr lang="en-US" dirty="0"/>
              <a:t>There’s a client who is experiencing high latency for its requests and the root cause is a container with resource contention on it.</a:t>
            </a:r>
          </a:p>
          <a:p>
            <a:endParaRPr lang="en-US" dirty="0"/>
          </a:p>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31</a:t>
            </a:fld>
            <a:endParaRPr lang="en-US"/>
          </a:p>
        </p:txBody>
      </p:sp>
    </p:spTree>
    <p:extLst>
      <p:ext uri="{BB962C8B-B14F-4D97-AF65-F5344CB8AC3E}">
        <p14:creationId xmlns:p14="http://schemas.microsoft.com/office/powerpoint/2010/main" val="937517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Murphy also does well here and is marginally better than Sage, probably because in our environment, we don’t have a lot training points for Sage’s neural networks</a:t>
            </a:r>
          </a:p>
          <a:p>
            <a:endParaRPr lang="en-US" dirty="0"/>
          </a:p>
          <a:p>
            <a:endParaRPr lang="en-US" dirty="0"/>
          </a:p>
          <a:p>
            <a:endParaRPr lang="en-US" dirty="0"/>
          </a:p>
          <a:p>
            <a:endParaRPr lang="en-US" dirty="0"/>
          </a:p>
          <a:p>
            <a:r>
              <a:rPr lang="en-US" dirty="0"/>
              <a:t>Clean up the graph, have labels next to the lines</a:t>
            </a:r>
          </a:p>
        </p:txBody>
      </p:sp>
      <p:sp>
        <p:nvSpPr>
          <p:cNvPr id="4" name="Slide Number Placeholder 3"/>
          <p:cNvSpPr>
            <a:spLocks noGrp="1"/>
          </p:cNvSpPr>
          <p:nvPr>
            <p:ph type="sldNum" sz="quarter" idx="5"/>
          </p:nvPr>
        </p:nvSpPr>
        <p:spPr/>
        <p:txBody>
          <a:bodyPr/>
          <a:lstStyle/>
          <a:p>
            <a:fld id="{291B1665-6B6E-0B4B-9AF5-12419AA692EF}" type="slidenum">
              <a:rPr lang="en-US" smtClean="0"/>
              <a:t>32</a:t>
            </a:fld>
            <a:endParaRPr lang="en-US" dirty="0"/>
          </a:p>
        </p:txBody>
      </p:sp>
    </p:spTree>
    <p:extLst>
      <p:ext uri="{BB962C8B-B14F-4D97-AF65-F5344CB8AC3E}">
        <p14:creationId xmlns:p14="http://schemas.microsoft.com/office/powerpoint/2010/main" val="152437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But monitoring telemetry alone is not sufficient, consider this incident</a:t>
            </a:r>
          </a:p>
          <a:p>
            <a:endParaRPr lang="en-US" dirty="0">
              <a:cs typeface="Calibri"/>
            </a:endParaRPr>
          </a:p>
          <a:p>
            <a:r>
              <a:rPr lang="en-US" dirty="0">
                <a:cs typeface="Calibri"/>
              </a:rPr>
              <a:t>Change color</a:t>
            </a:r>
          </a:p>
        </p:txBody>
      </p:sp>
      <p:sp>
        <p:nvSpPr>
          <p:cNvPr id="4" name="Slide Number Placeholder 3"/>
          <p:cNvSpPr>
            <a:spLocks noGrp="1"/>
          </p:cNvSpPr>
          <p:nvPr>
            <p:ph type="sldNum" sz="quarter" idx="5"/>
          </p:nvPr>
        </p:nvSpPr>
        <p:spPr/>
        <p:txBody>
          <a:bodyPr/>
          <a:lstStyle/>
          <a:p>
            <a:fld id="{AF7D7CF8-4F84-4303-B241-F61D933C718A}" type="slidenum">
              <a:rPr lang="en-US"/>
              <a:t>3</a:t>
            </a:fld>
            <a:endParaRPr lang="en-US" dirty="0"/>
          </a:p>
        </p:txBody>
      </p:sp>
    </p:spTree>
    <p:extLst>
      <p:ext uri="{BB962C8B-B14F-4D97-AF65-F5344CB8AC3E}">
        <p14:creationId xmlns:p14="http://schemas.microsoft.com/office/powerpoint/2010/main" val="3582652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ran Murphy on some production incidents and found that it produces 5x fewer false positives while producing the same level of false negatives</a:t>
            </a:r>
          </a:p>
        </p:txBody>
      </p:sp>
      <p:sp>
        <p:nvSpPr>
          <p:cNvPr id="4" name="Slide Number Placeholder 3"/>
          <p:cNvSpPr>
            <a:spLocks noGrp="1"/>
          </p:cNvSpPr>
          <p:nvPr>
            <p:ph type="sldNum" sz="quarter" idx="5"/>
          </p:nvPr>
        </p:nvSpPr>
        <p:spPr/>
        <p:txBody>
          <a:bodyPr/>
          <a:lstStyle/>
          <a:p>
            <a:fld id="{291B1665-6B6E-0B4B-9AF5-12419AA692EF}" type="slidenum">
              <a:rPr lang="en-US" smtClean="0"/>
              <a:t>33</a:t>
            </a:fld>
            <a:endParaRPr lang="en-US" dirty="0"/>
          </a:p>
        </p:txBody>
      </p:sp>
    </p:spTree>
    <p:extLst>
      <p:ext uri="{BB962C8B-B14F-4D97-AF65-F5344CB8AC3E}">
        <p14:creationId xmlns:p14="http://schemas.microsoft.com/office/powerpoint/2010/main" val="1550961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34</a:t>
            </a:fld>
            <a:endParaRPr lang="en-US"/>
          </a:p>
        </p:txBody>
      </p:sp>
    </p:spTree>
    <p:extLst>
      <p:ext uri="{BB962C8B-B14F-4D97-AF65-F5344CB8AC3E}">
        <p14:creationId xmlns:p14="http://schemas.microsoft.com/office/powerpoint/2010/main" val="3298413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our blog post about commercial adoption.</a:t>
            </a:r>
          </a:p>
        </p:txBody>
      </p:sp>
      <p:sp>
        <p:nvSpPr>
          <p:cNvPr id="4" name="Slide Number Placeholder 3"/>
          <p:cNvSpPr>
            <a:spLocks noGrp="1"/>
          </p:cNvSpPr>
          <p:nvPr>
            <p:ph type="sldNum" sz="quarter" idx="5"/>
          </p:nvPr>
        </p:nvSpPr>
        <p:spPr/>
        <p:txBody>
          <a:bodyPr/>
          <a:lstStyle/>
          <a:p>
            <a:fld id="{291B1665-6B6E-0B4B-9AF5-12419AA692EF}" type="slidenum">
              <a:rPr lang="en-US" smtClean="0"/>
              <a:t>35</a:t>
            </a:fld>
            <a:endParaRPr lang="en-US" dirty="0"/>
          </a:p>
        </p:txBody>
      </p:sp>
    </p:spTree>
    <p:extLst>
      <p:ext uri="{BB962C8B-B14F-4D97-AF65-F5344CB8AC3E}">
        <p14:creationId xmlns:p14="http://schemas.microsoft.com/office/powerpoint/2010/main" val="209172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some animation, text is too much to process</a:t>
            </a:r>
          </a:p>
        </p:txBody>
      </p:sp>
      <p:sp>
        <p:nvSpPr>
          <p:cNvPr id="4" name="Slide Number Placeholder 3"/>
          <p:cNvSpPr>
            <a:spLocks noGrp="1"/>
          </p:cNvSpPr>
          <p:nvPr>
            <p:ph type="sldNum" sz="quarter" idx="5"/>
          </p:nvPr>
        </p:nvSpPr>
        <p:spPr/>
        <p:txBody>
          <a:bodyPr/>
          <a:lstStyle/>
          <a:p>
            <a:fld id="{291B1665-6B6E-0B4B-9AF5-12419AA692EF}" type="slidenum">
              <a:rPr lang="en-US" smtClean="0"/>
              <a:t>38</a:t>
            </a:fld>
            <a:endParaRPr lang="en-US" dirty="0"/>
          </a:p>
        </p:txBody>
      </p:sp>
    </p:spTree>
    <p:extLst>
      <p:ext uri="{BB962C8B-B14F-4D97-AF65-F5344CB8AC3E}">
        <p14:creationId xmlns:p14="http://schemas.microsoft.com/office/powerpoint/2010/main" val="639090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analysis, Murphy concludes that these entities are the root causes for the problematic symptom. </a:t>
            </a:r>
          </a:p>
        </p:txBody>
      </p:sp>
      <p:sp>
        <p:nvSpPr>
          <p:cNvPr id="4" name="Slide Number Placeholder 3"/>
          <p:cNvSpPr>
            <a:spLocks noGrp="1"/>
          </p:cNvSpPr>
          <p:nvPr>
            <p:ph type="sldNum" sz="quarter" idx="5"/>
          </p:nvPr>
        </p:nvSpPr>
        <p:spPr/>
        <p:txBody>
          <a:bodyPr/>
          <a:lstStyle/>
          <a:p>
            <a:fld id="{291B1665-6B6E-0B4B-9AF5-12419AA692EF}" type="slidenum">
              <a:rPr lang="en-US" smtClean="0"/>
              <a:t>39</a:t>
            </a:fld>
            <a:endParaRPr lang="en-US" dirty="0"/>
          </a:p>
        </p:txBody>
      </p:sp>
    </p:spTree>
    <p:extLst>
      <p:ext uri="{BB962C8B-B14F-4D97-AF65-F5344CB8AC3E}">
        <p14:creationId xmlns:p14="http://schemas.microsoft.com/office/powerpoint/2010/main" val="842236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40</a:t>
            </a:fld>
            <a:endParaRPr lang="en-US" dirty="0"/>
          </a:p>
        </p:txBody>
      </p:sp>
    </p:spTree>
    <p:extLst>
      <p:ext uri="{BB962C8B-B14F-4D97-AF65-F5344CB8AC3E}">
        <p14:creationId xmlns:p14="http://schemas.microsoft.com/office/powerpoint/2010/main" val="323404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But monitoring telemetry alone is not sufficient, consider this incident</a:t>
            </a:r>
          </a:p>
          <a:p>
            <a:endParaRPr lang="en-US" dirty="0">
              <a:cs typeface="Calibri"/>
            </a:endParaRPr>
          </a:p>
          <a:p>
            <a:r>
              <a:rPr lang="en-US" dirty="0">
                <a:cs typeface="Calibri"/>
              </a:rPr>
              <a:t>Change color</a:t>
            </a:r>
          </a:p>
          <a:p>
            <a:endParaRPr lang="en-US" dirty="0">
              <a:cs typeface="Calibri"/>
            </a:endParaRPr>
          </a:p>
          <a:p>
            <a:r>
              <a:rPr lang="en-US" dirty="0">
                <a:cs typeface="Calibri"/>
              </a:rPr>
              <a:t>A problematic symptom can also be a high  user response times, high drop rate of a flow</a:t>
            </a:r>
          </a:p>
        </p:txBody>
      </p:sp>
      <p:sp>
        <p:nvSpPr>
          <p:cNvPr id="4" name="Slide Number Placeholder 3"/>
          <p:cNvSpPr>
            <a:spLocks noGrp="1"/>
          </p:cNvSpPr>
          <p:nvPr>
            <p:ph type="sldNum" sz="quarter" idx="5"/>
          </p:nvPr>
        </p:nvSpPr>
        <p:spPr/>
        <p:txBody>
          <a:bodyPr/>
          <a:lstStyle/>
          <a:p>
            <a:fld id="{AF7D7CF8-4F84-4303-B241-F61D933C718A}" type="slidenum">
              <a:rPr lang="en-US"/>
              <a:t>4</a:t>
            </a:fld>
            <a:endParaRPr lang="en-US" dirty="0"/>
          </a:p>
        </p:txBody>
      </p:sp>
    </p:spTree>
    <p:extLst>
      <p:ext uri="{BB962C8B-B14F-4D97-AF65-F5344CB8AC3E}">
        <p14:creationId xmlns:p14="http://schemas.microsoft.com/office/powerpoint/2010/main" val="293624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cs typeface="Calibri"/>
              </a:rPr>
              <a:t>We focus on one troubleshooting task which we refer to as Performance diagnosis</a:t>
            </a:r>
          </a:p>
          <a:p>
            <a:pPr marL="171450" indent="-171450">
              <a:buFontTx/>
              <a:buChar char="-"/>
            </a:pPr>
            <a:r>
              <a:rPr lang="en-US" dirty="0">
                <a:cs typeface="Calibri"/>
              </a:rPr>
              <a:t>Let me define it in the context of an incident that occurred in an enterprise network</a:t>
            </a:r>
          </a:p>
          <a:p>
            <a:pPr marL="171450" indent="-171450">
              <a:buFontTx/>
              <a:buChar char="-"/>
            </a:pPr>
            <a:r>
              <a:rPr lang="en-US" dirty="0">
                <a:cs typeface="Calibri"/>
              </a:rPr>
              <a:t>An application stopped responding because its backend servers were overwhelmed with high CPU usage </a:t>
            </a:r>
          </a:p>
          <a:p>
            <a:pPr marL="171450" indent="-171450">
              <a:buFontTx/>
              <a:buChar char="-"/>
            </a:pPr>
            <a:r>
              <a:rPr lang="en-US" dirty="0">
                <a:cs typeface="Calibri"/>
              </a:rPr>
              <a:t>Operators wanted to reason about this problematic symptom, which we can define as a pair of entity and a metric of that entity that might have an anomalous value</a:t>
            </a:r>
          </a:p>
          <a:p>
            <a:pPr marL="171450" indent="-171450">
              <a:buFontTx/>
              <a:buChar char="-"/>
            </a:pPr>
            <a:r>
              <a:rPr lang="en-US" dirty="0">
                <a:cs typeface="Calibri"/>
              </a:rPr>
              <a:t>The goal of performance diagnosis is to infer  the root cause of the problematic symptom and the root cause is another entity in the system</a:t>
            </a:r>
          </a:p>
          <a:p>
            <a:pPr marL="171450" indent="-171450">
              <a:buFontTx/>
              <a:buChar char="-"/>
            </a:pPr>
            <a:r>
              <a:rPr lang="en-US" dirty="0">
                <a:cs typeface="Calibri"/>
              </a:rPr>
              <a:t>Here in the incident, the root cause was a crawler machine which was sending a lot of requests to the front-end to crawl the entire backend</a:t>
            </a:r>
          </a:p>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cs typeface="Calibri"/>
              </a:rPr>
              <a:t>Need to incorporate information from common telemetry to run analysis</a:t>
            </a:r>
          </a:p>
        </p:txBody>
      </p:sp>
      <p:sp>
        <p:nvSpPr>
          <p:cNvPr id="4" name="Slide Number Placeholder 3"/>
          <p:cNvSpPr>
            <a:spLocks noGrp="1"/>
          </p:cNvSpPr>
          <p:nvPr>
            <p:ph type="sldNum" sz="quarter" idx="5"/>
          </p:nvPr>
        </p:nvSpPr>
        <p:spPr/>
        <p:txBody>
          <a:bodyPr/>
          <a:lstStyle/>
          <a:p>
            <a:fld id="{AF7D7CF8-4F84-4303-B241-F61D933C718A}" type="slidenum">
              <a:rPr lang="en-US"/>
              <a:t>5</a:t>
            </a:fld>
            <a:endParaRPr lang="en-US" dirty="0"/>
          </a:p>
        </p:txBody>
      </p:sp>
    </p:spTree>
    <p:extLst>
      <p:ext uri="{BB962C8B-B14F-4D97-AF65-F5344CB8AC3E}">
        <p14:creationId xmlns:p14="http://schemas.microsoft.com/office/powerpoint/2010/main" val="225290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Simplify that text. Spectrum is not coming across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text below the arrow.  . Mention the word restrictive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Existing works lie on a spectrum.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On one end are systems such as ExplainIT which assume no dependencies.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However, assuming no dependencies loses information about topological structure about how these entities are organized and thus leads to poor accuracy.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On the other end are systems such as Sage or Sherlock which assume a perfect acyclic DAG of dependencies.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DAGs define clearly which entities affect other entities and causality is only in one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Mention that this is related work slide, give citations</a:t>
            </a:r>
          </a:p>
          <a:p>
            <a:r>
              <a:rPr lang="en-US" dirty="0"/>
              <a:t>Show edges in DAG: have a more clearer picture</a:t>
            </a:r>
          </a:p>
        </p:txBody>
      </p:sp>
      <p:sp>
        <p:nvSpPr>
          <p:cNvPr id="4" name="Slide Number Placeholder 3"/>
          <p:cNvSpPr>
            <a:spLocks noGrp="1"/>
          </p:cNvSpPr>
          <p:nvPr>
            <p:ph type="sldNum" sz="quarter" idx="5"/>
          </p:nvPr>
        </p:nvSpPr>
        <p:spPr/>
        <p:txBody>
          <a:bodyPr/>
          <a:lstStyle/>
          <a:p>
            <a:fld id="{291B1665-6B6E-0B4B-9AF5-12419AA692EF}" type="slidenum">
              <a:rPr lang="en-US" smtClean="0"/>
              <a:t>6</a:t>
            </a:fld>
            <a:endParaRPr lang="en-US" dirty="0"/>
          </a:p>
        </p:txBody>
      </p:sp>
    </p:spTree>
    <p:extLst>
      <p:ext uri="{BB962C8B-B14F-4D97-AF65-F5344CB8AC3E}">
        <p14:creationId xmlns:p14="http://schemas.microsoft.com/office/powerpoint/2010/main" val="50313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seek a middle ground here because in our environment, cyclic dependencies among entities are the norm. There are 2 reasons to model cyclic dependencies.</a:t>
            </a:r>
          </a:p>
          <a:p>
            <a:endParaRPr lang="en-US" dirty="0"/>
          </a:p>
          <a:p>
            <a:pPr marL="171450" indent="-171450">
              <a:buFontTx/>
              <a:buChar char="-"/>
            </a:pPr>
            <a:r>
              <a:rPr lang="en-US" dirty="0"/>
              <a:t>True cyclic influence between entities. Consider two VMs that reside on the same host. They affect the metrics of the host, but the host also affects the metrics of the VMs. Further, VMs affect each other via flows between them. Incorporating all these dependencies introduces cycles in the system.</a:t>
            </a:r>
          </a:p>
          <a:p>
            <a:pPr marL="171450" indent="-171450">
              <a:buFontTx/>
              <a:buChar char="-"/>
            </a:pPr>
            <a:endParaRPr lang="en-US" dirty="0"/>
          </a:p>
          <a:p>
            <a:pPr marL="171450" indent="-171450">
              <a:buFontTx/>
              <a:buChar char="-"/>
            </a:pPr>
            <a:r>
              <a:rPr lang="en-US" dirty="0"/>
              <a:t>Another reason to model dependencies is that even if the dependency is unidirectional, the direction of the dependency is hard to infer using coarse grained telemetry that’s available. </a:t>
            </a:r>
            <a:r>
              <a:rPr lang="en-US" dirty="0" err="1"/>
              <a:t>Sowe</a:t>
            </a:r>
            <a:r>
              <a:rPr lang="en-US" dirty="0"/>
              <a:t> over-approximate the dependency by assuming influence in both directions</a:t>
            </a:r>
          </a:p>
          <a:p>
            <a:pPr marL="171450" indent="-171450">
              <a:buFontTx/>
              <a:buChar char="-"/>
            </a:pPr>
            <a:endParaRPr lang="en-US" dirty="0"/>
          </a:p>
          <a:p>
            <a:pPr marL="171450" indent="-171450">
              <a:buFontTx/>
              <a:buChar char="-"/>
            </a:pPr>
            <a:r>
              <a:rPr lang="en-US" dirty="0"/>
              <a:t>Because of these 2 reasons, we found that in our environment, all application entities were involved in at least one cycle</a:t>
            </a:r>
          </a:p>
          <a:p>
            <a:endParaRPr lang="en-US" dirty="0"/>
          </a:p>
          <a:p>
            <a:endParaRPr lang="en-US" dirty="0"/>
          </a:p>
          <a:p>
            <a:endParaRPr lang="en-US" dirty="0"/>
          </a:p>
          <a:p>
            <a:endParaRPr lang="en-US" dirty="0"/>
          </a:p>
          <a:p>
            <a:endParaRPr lang="en-US" dirty="0"/>
          </a:p>
          <a:p>
            <a:r>
              <a:rPr lang="en-US" dirty="0"/>
              <a:t>TODO: change choice of colors; yellow is bad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e.g. </a:t>
            </a:r>
            <a:r>
              <a:rPr lang="en-US" sz="1200" dirty="0">
                <a:solidFill>
                  <a:schemeClr val="tx1">
                    <a:lumMod val="50000"/>
                    <a:lumOff val="50000"/>
                  </a:schemeClr>
                </a:solidFill>
                <a:sym typeface="Wingdings" pitchFamily="2" charset="2"/>
              </a:rPr>
              <a:t>two peer VMs affect each other indirectly via the host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fact there can be cycles of dependencies b/w entities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 edge in both directions </a:t>
            </a:r>
            <a:r>
              <a:rPr lang="en-US" sz="1200" dirty="0">
                <a:sym typeface="Wingdings" pitchFamily="2" charset="2"/>
              </a:rPr>
              <a:t> judge the strength in each direction from data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lumOff val="50000"/>
                </a:schemeClr>
              </a:solidFill>
            </a:endParaRPr>
          </a:p>
          <a:p>
            <a:endParaRPr lang="en-US" dirty="0"/>
          </a:p>
        </p:txBody>
      </p:sp>
      <p:sp>
        <p:nvSpPr>
          <p:cNvPr id="4" name="Slide Number Placeholder 3"/>
          <p:cNvSpPr>
            <a:spLocks noGrp="1"/>
          </p:cNvSpPr>
          <p:nvPr>
            <p:ph type="sldNum" sz="quarter" idx="5"/>
          </p:nvPr>
        </p:nvSpPr>
        <p:spPr/>
        <p:txBody>
          <a:bodyPr/>
          <a:lstStyle/>
          <a:p>
            <a:fld id="{291B1665-6B6E-0B4B-9AF5-12419AA692EF}" type="slidenum">
              <a:rPr lang="en-US" smtClean="0"/>
              <a:t>7</a:t>
            </a:fld>
            <a:endParaRPr lang="en-US" dirty="0"/>
          </a:p>
        </p:txBody>
      </p:sp>
    </p:spTree>
    <p:extLst>
      <p:ext uri="{BB962C8B-B14F-4D97-AF65-F5344CB8AC3E}">
        <p14:creationId xmlns:p14="http://schemas.microsoft.com/office/powerpoint/2010/main" val="304418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developed Murphy for Performance diagnosis incorporating some of these issues</a:t>
            </a:r>
          </a:p>
          <a:p>
            <a:pPr marL="171450" indent="-171450">
              <a:buFontTx/>
              <a:buChar char="-"/>
            </a:pPr>
            <a:endParaRPr lang="en-US" dirty="0"/>
          </a:p>
          <a:p>
            <a:pPr marL="171450" indent="-171450">
              <a:buFontTx/>
              <a:buChar char="-"/>
            </a:pPr>
            <a:r>
              <a:rPr lang="en-US" dirty="0"/>
              <a:t>Murphy takes as input a problematic symptom, which is specified by the operator and runs a 3 step analysis using commonly available monitoring information to produce its output</a:t>
            </a:r>
          </a:p>
        </p:txBody>
      </p:sp>
      <p:sp>
        <p:nvSpPr>
          <p:cNvPr id="4" name="Slide Number Placeholder 3"/>
          <p:cNvSpPr>
            <a:spLocks noGrp="1"/>
          </p:cNvSpPr>
          <p:nvPr>
            <p:ph type="sldNum" sz="quarter" idx="5"/>
          </p:nvPr>
        </p:nvSpPr>
        <p:spPr/>
        <p:txBody>
          <a:bodyPr/>
          <a:lstStyle/>
          <a:p>
            <a:fld id="{291B1665-6B6E-0B4B-9AF5-12419AA692EF}" type="slidenum">
              <a:rPr lang="en-US" smtClean="0"/>
              <a:t>8</a:t>
            </a:fld>
            <a:endParaRPr lang="en-US"/>
          </a:p>
        </p:txBody>
      </p:sp>
    </p:spTree>
    <p:extLst>
      <p:ext uri="{BB962C8B-B14F-4D97-AF65-F5344CB8AC3E}">
        <p14:creationId xmlns:p14="http://schemas.microsoft.com/office/powerpoint/2010/main" val="309987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system is to construct a model of the entities and dependencies between them.</a:t>
            </a:r>
          </a:p>
        </p:txBody>
      </p:sp>
      <p:sp>
        <p:nvSpPr>
          <p:cNvPr id="4" name="Slide Number Placeholder 3"/>
          <p:cNvSpPr>
            <a:spLocks noGrp="1"/>
          </p:cNvSpPr>
          <p:nvPr>
            <p:ph type="sldNum" sz="quarter" idx="5"/>
          </p:nvPr>
        </p:nvSpPr>
        <p:spPr/>
        <p:txBody>
          <a:bodyPr/>
          <a:lstStyle/>
          <a:p>
            <a:fld id="{291B1665-6B6E-0B4B-9AF5-12419AA692EF}" type="slidenum">
              <a:rPr lang="en-US" smtClean="0"/>
              <a:t>9</a:t>
            </a:fld>
            <a:endParaRPr lang="en-US"/>
          </a:p>
        </p:txBody>
      </p:sp>
    </p:spTree>
    <p:extLst>
      <p:ext uri="{BB962C8B-B14F-4D97-AF65-F5344CB8AC3E}">
        <p14:creationId xmlns:p14="http://schemas.microsoft.com/office/powerpoint/2010/main" val="203558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D411-484E-22A5-897D-D93B0C2F07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D07E6C-A20A-5AA5-B412-25778FE07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5628B61-8F42-EF9B-47E6-BCCC31AF3B13}"/>
              </a:ext>
            </a:extLst>
          </p:cNvPr>
          <p:cNvSpPr>
            <a:spLocks noGrp="1"/>
          </p:cNvSpPr>
          <p:nvPr>
            <p:ph type="dt" sz="half" idx="10"/>
          </p:nvPr>
        </p:nvSpPr>
        <p:spPr/>
        <p:txBody>
          <a:bodyPr/>
          <a:lstStyle/>
          <a:p>
            <a:fld id="{0741C926-B706-5D40-84D2-740225027338}" type="datetime1">
              <a:rPr lang="en-IN" smtClean="0"/>
              <a:t>20/11/23</a:t>
            </a:fld>
            <a:endParaRPr lang="en-US"/>
          </a:p>
        </p:txBody>
      </p:sp>
      <p:sp>
        <p:nvSpPr>
          <p:cNvPr id="5" name="Footer Placeholder 4">
            <a:extLst>
              <a:ext uri="{FF2B5EF4-FFF2-40B4-BE49-F238E27FC236}">
                <a16:creationId xmlns:a16="http://schemas.microsoft.com/office/drawing/2014/main" id="{4E24A9B8-252F-83D9-B70F-9D80B7E1D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DEE4B-5E39-1D1F-F18A-CBC7C1A24846}"/>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167654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E2B8-2F07-1FDB-90B6-8C1D5E89DE8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AEA0D6-4C20-E728-C164-5B81046517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C0ADC9-E624-9EBE-B474-7B1F99136A33}"/>
              </a:ext>
            </a:extLst>
          </p:cNvPr>
          <p:cNvSpPr>
            <a:spLocks noGrp="1"/>
          </p:cNvSpPr>
          <p:nvPr>
            <p:ph type="dt" sz="half" idx="10"/>
          </p:nvPr>
        </p:nvSpPr>
        <p:spPr/>
        <p:txBody>
          <a:bodyPr/>
          <a:lstStyle/>
          <a:p>
            <a:fld id="{5541E9B4-43DC-A84A-A46A-D10828C2367B}" type="datetime1">
              <a:rPr lang="en-IN" smtClean="0"/>
              <a:t>20/11/23</a:t>
            </a:fld>
            <a:endParaRPr lang="en-US"/>
          </a:p>
        </p:txBody>
      </p:sp>
      <p:sp>
        <p:nvSpPr>
          <p:cNvPr id="5" name="Footer Placeholder 4">
            <a:extLst>
              <a:ext uri="{FF2B5EF4-FFF2-40B4-BE49-F238E27FC236}">
                <a16:creationId xmlns:a16="http://schemas.microsoft.com/office/drawing/2014/main" id="{521C7D53-E01B-612B-58B5-2F18E14AC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A046E-6B90-E027-89B0-3CBEE42CFF34}"/>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153778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B75A0-C16E-3B0A-E837-B344210275C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5BC8AE-81FA-2E25-BDDA-D6BB60C853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5343DE-14B2-6B2B-63B3-A3D608B5084A}"/>
              </a:ext>
            </a:extLst>
          </p:cNvPr>
          <p:cNvSpPr>
            <a:spLocks noGrp="1"/>
          </p:cNvSpPr>
          <p:nvPr>
            <p:ph type="dt" sz="half" idx="10"/>
          </p:nvPr>
        </p:nvSpPr>
        <p:spPr/>
        <p:txBody>
          <a:bodyPr/>
          <a:lstStyle/>
          <a:p>
            <a:fld id="{D16D5941-9533-CD4F-A285-B94D29CE241B}" type="datetime1">
              <a:rPr lang="en-IN" smtClean="0"/>
              <a:t>20/11/23</a:t>
            </a:fld>
            <a:endParaRPr lang="en-US"/>
          </a:p>
        </p:txBody>
      </p:sp>
      <p:sp>
        <p:nvSpPr>
          <p:cNvPr id="5" name="Footer Placeholder 4">
            <a:extLst>
              <a:ext uri="{FF2B5EF4-FFF2-40B4-BE49-F238E27FC236}">
                <a16:creationId xmlns:a16="http://schemas.microsoft.com/office/drawing/2014/main" id="{EBB4D8B7-264F-AC63-D2F6-25CD40376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7A8FE-04C8-4BDC-C372-0A8360FBB4EA}"/>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190353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FC9E-A467-A088-4B1E-AB8A92FD6E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5C9430-44CF-4921-0B71-C8AF8E671B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CFB7AD-0834-1FB6-11A4-0DF97EBCCAAB}"/>
              </a:ext>
            </a:extLst>
          </p:cNvPr>
          <p:cNvSpPr>
            <a:spLocks noGrp="1"/>
          </p:cNvSpPr>
          <p:nvPr>
            <p:ph type="dt" sz="half" idx="10"/>
          </p:nvPr>
        </p:nvSpPr>
        <p:spPr/>
        <p:txBody>
          <a:bodyPr/>
          <a:lstStyle/>
          <a:p>
            <a:fld id="{71E6ADD8-94EA-A440-B9F6-E0B0EFCB48CF}" type="datetime1">
              <a:rPr lang="en-IN" smtClean="0"/>
              <a:t>20/11/23</a:t>
            </a:fld>
            <a:endParaRPr lang="en-US"/>
          </a:p>
        </p:txBody>
      </p:sp>
      <p:sp>
        <p:nvSpPr>
          <p:cNvPr id="5" name="Footer Placeholder 4">
            <a:extLst>
              <a:ext uri="{FF2B5EF4-FFF2-40B4-BE49-F238E27FC236}">
                <a16:creationId xmlns:a16="http://schemas.microsoft.com/office/drawing/2014/main" id="{652730F8-A67C-4760-30DB-D7E9B9064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115D0-B793-66AE-80AE-A21B019318CC}"/>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337465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260A-E43D-7CCC-7E49-4B8D2A11D30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F81AE2B-1545-E5A9-D297-FDCC4F9D1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00EACC-0E0E-C7DC-DBE8-ED7E191726A3}"/>
              </a:ext>
            </a:extLst>
          </p:cNvPr>
          <p:cNvSpPr>
            <a:spLocks noGrp="1"/>
          </p:cNvSpPr>
          <p:nvPr>
            <p:ph type="dt" sz="half" idx="10"/>
          </p:nvPr>
        </p:nvSpPr>
        <p:spPr/>
        <p:txBody>
          <a:bodyPr/>
          <a:lstStyle/>
          <a:p>
            <a:fld id="{2C36E238-6B74-5C42-854F-E9EF1D41D234}" type="datetime1">
              <a:rPr lang="en-IN" smtClean="0"/>
              <a:t>20/11/23</a:t>
            </a:fld>
            <a:endParaRPr lang="en-US"/>
          </a:p>
        </p:txBody>
      </p:sp>
      <p:sp>
        <p:nvSpPr>
          <p:cNvPr id="5" name="Footer Placeholder 4">
            <a:extLst>
              <a:ext uri="{FF2B5EF4-FFF2-40B4-BE49-F238E27FC236}">
                <a16:creationId xmlns:a16="http://schemas.microsoft.com/office/drawing/2014/main" id="{DAA4E2AF-E55D-97C5-3144-920844DF9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FFF07-364C-7770-8012-59D7933A7D6E}"/>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306824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893E-A3AC-C337-8FCE-F1746CC5CD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E7ADF0-DB79-C31A-D36B-018CFC62A98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E435DC5-D73B-DBDA-6632-EC16932E5C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18E48FF-AE26-4B9F-3235-1F16FF72A8F0}"/>
              </a:ext>
            </a:extLst>
          </p:cNvPr>
          <p:cNvSpPr>
            <a:spLocks noGrp="1"/>
          </p:cNvSpPr>
          <p:nvPr>
            <p:ph type="dt" sz="half" idx="10"/>
          </p:nvPr>
        </p:nvSpPr>
        <p:spPr/>
        <p:txBody>
          <a:bodyPr/>
          <a:lstStyle/>
          <a:p>
            <a:fld id="{C8579B8B-F6E5-DE4C-9FA7-10B03850567D}" type="datetime1">
              <a:rPr lang="en-IN" smtClean="0"/>
              <a:t>20/11/23</a:t>
            </a:fld>
            <a:endParaRPr lang="en-US"/>
          </a:p>
        </p:txBody>
      </p:sp>
      <p:sp>
        <p:nvSpPr>
          <p:cNvPr id="6" name="Footer Placeholder 5">
            <a:extLst>
              <a:ext uri="{FF2B5EF4-FFF2-40B4-BE49-F238E27FC236}">
                <a16:creationId xmlns:a16="http://schemas.microsoft.com/office/drawing/2014/main" id="{04675298-8FC3-0153-5CA4-B1D43B9E4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685F9-2C93-0FA3-A082-482A38D92A6E}"/>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335094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DF24-91F8-09AB-1FF3-35D445A58A3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1B37E3-6B9F-4423-DC1F-BA3C0E463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08FAFF-2F9D-73CE-8153-8406B802A4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D340DD5-033E-A11A-DF9B-D77644AFC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55D42C-6FA6-ACE5-37D6-FBA8E9C908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07AD7F6-A13E-D21E-DBBC-721759EBAFCF}"/>
              </a:ext>
            </a:extLst>
          </p:cNvPr>
          <p:cNvSpPr>
            <a:spLocks noGrp="1"/>
          </p:cNvSpPr>
          <p:nvPr>
            <p:ph type="dt" sz="half" idx="10"/>
          </p:nvPr>
        </p:nvSpPr>
        <p:spPr/>
        <p:txBody>
          <a:bodyPr/>
          <a:lstStyle/>
          <a:p>
            <a:fld id="{39688A9D-36AD-014F-AD68-0C10C7B2CC85}" type="datetime1">
              <a:rPr lang="en-IN" smtClean="0"/>
              <a:t>20/11/23</a:t>
            </a:fld>
            <a:endParaRPr lang="en-US"/>
          </a:p>
        </p:txBody>
      </p:sp>
      <p:sp>
        <p:nvSpPr>
          <p:cNvPr id="8" name="Footer Placeholder 7">
            <a:extLst>
              <a:ext uri="{FF2B5EF4-FFF2-40B4-BE49-F238E27FC236}">
                <a16:creationId xmlns:a16="http://schemas.microsoft.com/office/drawing/2014/main" id="{AB8E0D0F-3C14-8E23-0936-E85ADC1FC8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5D39DF-CF7B-C4A2-6048-24E8A01814C2}"/>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338662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C7D2-52B6-891E-1674-B69380BA253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0AB691-F0A8-AA22-45BD-96269F879187}"/>
              </a:ext>
            </a:extLst>
          </p:cNvPr>
          <p:cNvSpPr>
            <a:spLocks noGrp="1"/>
          </p:cNvSpPr>
          <p:nvPr>
            <p:ph type="dt" sz="half" idx="10"/>
          </p:nvPr>
        </p:nvSpPr>
        <p:spPr/>
        <p:txBody>
          <a:bodyPr/>
          <a:lstStyle/>
          <a:p>
            <a:fld id="{DC72DF7A-E5B4-6144-8127-11C99BFA46CD}" type="datetime1">
              <a:rPr lang="en-IN" smtClean="0"/>
              <a:t>20/11/23</a:t>
            </a:fld>
            <a:endParaRPr lang="en-US"/>
          </a:p>
        </p:txBody>
      </p:sp>
      <p:sp>
        <p:nvSpPr>
          <p:cNvPr id="4" name="Footer Placeholder 3">
            <a:extLst>
              <a:ext uri="{FF2B5EF4-FFF2-40B4-BE49-F238E27FC236}">
                <a16:creationId xmlns:a16="http://schemas.microsoft.com/office/drawing/2014/main" id="{58A42F29-C07A-0FB5-316D-7F1F1C95DB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5080E-E3DD-3034-2F87-A0CE2332C3D3}"/>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89504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03034-1A52-4457-37D6-FF29E876BCE5}"/>
              </a:ext>
            </a:extLst>
          </p:cNvPr>
          <p:cNvSpPr>
            <a:spLocks noGrp="1"/>
          </p:cNvSpPr>
          <p:nvPr>
            <p:ph type="dt" sz="half" idx="10"/>
          </p:nvPr>
        </p:nvSpPr>
        <p:spPr/>
        <p:txBody>
          <a:bodyPr/>
          <a:lstStyle/>
          <a:p>
            <a:fld id="{8CCBBD48-7189-5D49-9D5D-985D64E09343}" type="datetime1">
              <a:rPr lang="en-IN" smtClean="0"/>
              <a:t>20/11/23</a:t>
            </a:fld>
            <a:endParaRPr lang="en-US"/>
          </a:p>
        </p:txBody>
      </p:sp>
      <p:sp>
        <p:nvSpPr>
          <p:cNvPr id="3" name="Footer Placeholder 2">
            <a:extLst>
              <a:ext uri="{FF2B5EF4-FFF2-40B4-BE49-F238E27FC236}">
                <a16:creationId xmlns:a16="http://schemas.microsoft.com/office/drawing/2014/main" id="{8FB7C607-E26F-F0DC-1179-FC3630CD4D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3F0AF4-65D4-F0A7-8552-42EE7CF73101}"/>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374296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574E-33C6-B05F-4AE0-B722719A6C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34BB70-7D6B-A98E-0D84-E1A9DD880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871FE6-B180-3022-0AD6-C49AE3BAB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3B32D5-3FF1-3414-60C0-6BE4BC391294}"/>
              </a:ext>
            </a:extLst>
          </p:cNvPr>
          <p:cNvSpPr>
            <a:spLocks noGrp="1"/>
          </p:cNvSpPr>
          <p:nvPr>
            <p:ph type="dt" sz="half" idx="10"/>
          </p:nvPr>
        </p:nvSpPr>
        <p:spPr/>
        <p:txBody>
          <a:bodyPr/>
          <a:lstStyle/>
          <a:p>
            <a:fld id="{1288FAAE-68AB-D445-BE05-999659151D4B}" type="datetime1">
              <a:rPr lang="en-IN" smtClean="0"/>
              <a:t>20/11/23</a:t>
            </a:fld>
            <a:endParaRPr lang="en-US"/>
          </a:p>
        </p:txBody>
      </p:sp>
      <p:sp>
        <p:nvSpPr>
          <p:cNvPr id="6" name="Footer Placeholder 5">
            <a:extLst>
              <a:ext uri="{FF2B5EF4-FFF2-40B4-BE49-F238E27FC236}">
                <a16:creationId xmlns:a16="http://schemas.microsoft.com/office/drawing/2014/main" id="{969CCB09-C7AC-C1BE-21FC-53DDAFD53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7D45A-CACC-DF64-1385-08E11762978C}"/>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364494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5251-21F7-5F9F-0226-F7CF15FBAE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656670-FF45-BDB7-FF7D-62ECC8A82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2F76FD-7122-869E-CEBF-24421ABB8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D47DB9-AB1B-E5F5-150E-CAB0915BE851}"/>
              </a:ext>
            </a:extLst>
          </p:cNvPr>
          <p:cNvSpPr>
            <a:spLocks noGrp="1"/>
          </p:cNvSpPr>
          <p:nvPr>
            <p:ph type="dt" sz="half" idx="10"/>
          </p:nvPr>
        </p:nvSpPr>
        <p:spPr/>
        <p:txBody>
          <a:bodyPr/>
          <a:lstStyle/>
          <a:p>
            <a:fld id="{91C40286-61B0-324A-8724-387E39B0275F}" type="datetime1">
              <a:rPr lang="en-IN" smtClean="0"/>
              <a:t>20/11/23</a:t>
            </a:fld>
            <a:endParaRPr lang="en-US"/>
          </a:p>
        </p:txBody>
      </p:sp>
      <p:sp>
        <p:nvSpPr>
          <p:cNvPr id="6" name="Footer Placeholder 5">
            <a:extLst>
              <a:ext uri="{FF2B5EF4-FFF2-40B4-BE49-F238E27FC236}">
                <a16:creationId xmlns:a16="http://schemas.microsoft.com/office/drawing/2014/main" id="{49EF10E0-5323-2DB9-94DA-E350CDC8F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7E7E0-1D31-D1DD-907E-54BB220B07FE}"/>
              </a:ext>
            </a:extLst>
          </p:cNvPr>
          <p:cNvSpPr>
            <a:spLocks noGrp="1"/>
          </p:cNvSpPr>
          <p:nvPr>
            <p:ph type="sldNum" sz="quarter" idx="12"/>
          </p:nvPr>
        </p:nvSpPr>
        <p:spPr/>
        <p:txBody>
          <a:bodyPr/>
          <a:lstStyle/>
          <a:p>
            <a:fld id="{078ED684-E1A4-0343-8670-8594C227EEC7}" type="slidenum">
              <a:rPr lang="en-US" smtClean="0"/>
              <a:t>‹#›</a:t>
            </a:fld>
            <a:endParaRPr lang="en-US"/>
          </a:p>
        </p:txBody>
      </p:sp>
    </p:spTree>
    <p:extLst>
      <p:ext uri="{BB962C8B-B14F-4D97-AF65-F5344CB8AC3E}">
        <p14:creationId xmlns:p14="http://schemas.microsoft.com/office/powerpoint/2010/main" val="71904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9D48D-B17C-D160-CC62-9873063E27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92394F0-5D37-41C1-74D4-34F355A98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131C7D-AECA-1F27-A7E9-72034CE0F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E149B-933F-BF4E-A2D5-07BBB11736E4}" type="datetime1">
              <a:rPr lang="en-IN" smtClean="0"/>
              <a:t>20/11/23</a:t>
            </a:fld>
            <a:endParaRPr lang="en-US"/>
          </a:p>
        </p:txBody>
      </p:sp>
      <p:sp>
        <p:nvSpPr>
          <p:cNvPr id="5" name="Footer Placeholder 4">
            <a:extLst>
              <a:ext uri="{FF2B5EF4-FFF2-40B4-BE49-F238E27FC236}">
                <a16:creationId xmlns:a16="http://schemas.microsoft.com/office/drawing/2014/main" id="{485C2141-2454-CD80-3BDB-35056042A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34DEAE-26D9-AC78-8D93-91E6F2F6BA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ED684-E1A4-0343-8670-8594C227EEC7}" type="slidenum">
              <a:rPr lang="en-US" smtClean="0"/>
              <a:t>‹#›</a:t>
            </a:fld>
            <a:endParaRPr lang="en-US"/>
          </a:p>
        </p:txBody>
      </p:sp>
    </p:spTree>
    <p:extLst>
      <p:ext uri="{BB962C8B-B14F-4D97-AF65-F5344CB8AC3E}">
        <p14:creationId xmlns:p14="http://schemas.microsoft.com/office/powerpoint/2010/main" val="205058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F2_F3540AF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C3_E388E4D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horturl.at/efvT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github.com/netarch/Murphy-trace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EF97-F61B-2437-A941-3DA29891F12D}"/>
              </a:ext>
            </a:extLst>
          </p:cNvPr>
          <p:cNvSpPr>
            <a:spLocks noGrp="1"/>
          </p:cNvSpPr>
          <p:nvPr>
            <p:ph type="ctrTitle"/>
          </p:nvPr>
        </p:nvSpPr>
        <p:spPr>
          <a:xfrm>
            <a:off x="1276574" y="656883"/>
            <a:ext cx="9144000" cy="1036287"/>
          </a:xfrm>
        </p:spPr>
        <p:txBody>
          <a:bodyPr>
            <a:normAutofit fontScale="90000"/>
          </a:bodyPr>
          <a:lstStyle/>
          <a:p>
            <a:r>
              <a:rPr lang="en-US" sz="4400" dirty="0">
                <a:latin typeface="Gill Sans" panose="020B0502020104020203" pitchFamily="34" charset="-79"/>
                <a:cs typeface="Gill Sans" panose="020B0502020104020203" pitchFamily="34" charset="-79"/>
              </a:rPr>
              <a:t>Murphy: Performance Diagnosis of Distributed Cloud Applications</a:t>
            </a:r>
          </a:p>
        </p:txBody>
      </p:sp>
      <p:sp>
        <p:nvSpPr>
          <p:cNvPr id="3" name="Subtitle 2">
            <a:extLst>
              <a:ext uri="{FF2B5EF4-FFF2-40B4-BE49-F238E27FC236}">
                <a16:creationId xmlns:a16="http://schemas.microsoft.com/office/drawing/2014/main" id="{416C6487-7E9E-AC80-8F5E-3F7E2F84DC62}"/>
              </a:ext>
            </a:extLst>
          </p:cNvPr>
          <p:cNvSpPr>
            <a:spLocks noGrp="1"/>
          </p:cNvSpPr>
          <p:nvPr>
            <p:ph type="subTitle" idx="1"/>
          </p:nvPr>
        </p:nvSpPr>
        <p:spPr>
          <a:xfrm>
            <a:off x="797859" y="2256493"/>
            <a:ext cx="10596281" cy="1036287"/>
          </a:xfrm>
        </p:spPr>
        <p:txBody>
          <a:bodyPr>
            <a:normAutofit/>
          </a:bodyPr>
          <a:lstStyle/>
          <a:p>
            <a:r>
              <a:rPr lang="en-US" b="1" dirty="0">
                <a:latin typeface="Gill Sans" panose="020B0502020104020203" pitchFamily="34" charset="-79"/>
                <a:cs typeface="Gill Sans" panose="020B0502020104020203" pitchFamily="34" charset="-79"/>
              </a:rPr>
              <a:t>Vipul Harsh</a:t>
            </a:r>
            <a:r>
              <a:rPr lang="en-US" baseline="30000" dirty="0">
                <a:latin typeface="Gill Sans" panose="020B0502020104020203" pitchFamily="34" charset="-79"/>
                <a:cs typeface="Gill Sans" panose="020B0502020104020203" pitchFamily="34" charset="-79"/>
              </a:rPr>
              <a:t>1</a:t>
            </a:r>
            <a:r>
              <a:rPr lang="en-US" dirty="0">
                <a:latin typeface="Gill Sans" panose="020B0502020104020203" pitchFamily="34" charset="-79"/>
                <a:cs typeface="Gill Sans" panose="020B0502020104020203" pitchFamily="34" charset="-79"/>
              </a:rPr>
              <a:t>,  </a:t>
            </a:r>
            <a:r>
              <a:rPr lang="en-US" dirty="0" err="1">
                <a:latin typeface="Gill Sans" panose="020B0502020104020203" pitchFamily="34" charset="-79"/>
                <a:cs typeface="Gill Sans" panose="020B0502020104020203" pitchFamily="34" charset="-79"/>
              </a:rPr>
              <a:t>Wenxuan</a:t>
            </a:r>
            <a:r>
              <a:rPr lang="en-US" dirty="0">
                <a:latin typeface="Gill Sans" panose="020B0502020104020203" pitchFamily="34" charset="-79"/>
                <a:cs typeface="Gill Sans" panose="020B0502020104020203" pitchFamily="34" charset="-79"/>
              </a:rPr>
              <a:t> Zhou</a:t>
            </a:r>
            <a:r>
              <a:rPr lang="en-US" baseline="30000" dirty="0">
                <a:latin typeface="Gill Sans" panose="020B0502020104020203" pitchFamily="34" charset="-79"/>
                <a:cs typeface="Gill Sans" panose="020B0502020104020203" pitchFamily="34" charset="-79"/>
              </a:rPr>
              <a:t>2</a:t>
            </a:r>
            <a:r>
              <a:rPr lang="en-US" dirty="0">
                <a:latin typeface="Gill Sans" panose="020B0502020104020203" pitchFamily="34" charset="-79"/>
                <a:cs typeface="Gill Sans" panose="020B0502020104020203" pitchFamily="34" charset="-79"/>
              </a:rPr>
              <a:t>,  </a:t>
            </a:r>
            <a:r>
              <a:rPr lang="en-US" dirty="0" err="1">
                <a:latin typeface="Gill Sans" panose="020B0502020104020203" pitchFamily="34" charset="-79"/>
                <a:cs typeface="Gill Sans" panose="020B0502020104020203" pitchFamily="34" charset="-79"/>
              </a:rPr>
              <a:t>Sachin</a:t>
            </a:r>
            <a:r>
              <a:rPr lang="en-US" dirty="0">
                <a:latin typeface="Gill Sans" panose="020B0502020104020203" pitchFamily="34" charset="-79"/>
                <a:cs typeface="Gill Sans" panose="020B0502020104020203" pitchFamily="34" charset="-79"/>
              </a:rPr>
              <a:t> Ashok</a:t>
            </a:r>
            <a:r>
              <a:rPr lang="en-US" baseline="30000" dirty="0">
                <a:latin typeface="Gill Sans" panose="020B0502020104020203" pitchFamily="34" charset="-79"/>
                <a:cs typeface="Gill Sans" panose="020B0502020104020203" pitchFamily="34" charset="-79"/>
              </a:rPr>
              <a:t>1</a:t>
            </a:r>
            <a:r>
              <a:rPr lang="en-US" dirty="0">
                <a:latin typeface="Gill Sans" panose="020B0502020104020203" pitchFamily="34" charset="-79"/>
                <a:cs typeface="Gill Sans" panose="020B0502020104020203" pitchFamily="34" charset="-79"/>
              </a:rPr>
              <a:t>,  Radhika N. Mysore</a:t>
            </a:r>
            <a:r>
              <a:rPr lang="en-US" baseline="30000" dirty="0">
                <a:latin typeface="Gill Sans" panose="020B0502020104020203" pitchFamily="34" charset="-79"/>
                <a:cs typeface="Gill Sans" panose="020B0502020104020203" pitchFamily="34" charset="-79"/>
              </a:rPr>
              <a:t>3</a:t>
            </a:r>
            <a:r>
              <a:rPr lang="en-US" dirty="0">
                <a:latin typeface="Gill Sans" panose="020B0502020104020203" pitchFamily="34" charset="-79"/>
                <a:cs typeface="Gill Sans" panose="020B0502020104020203" pitchFamily="34" charset="-79"/>
              </a:rPr>
              <a:t>,</a:t>
            </a:r>
          </a:p>
          <a:p>
            <a:r>
              <a:rPr lang="en-US" dirty="0">
                <a:latin typeface="Gill Sans" panose="020B0502020104020203" pitchFamily="34" charset="-79"/>
                <a:cs typeface="Gill Sans" panose="020B0502020104020203" pitchFamily="34" charset="-79"/>
              </a:rPr>
              <a:t>P. Brighten Godfrey</a:t>
            </a:r>
            <a:r>
              <a:rPr lang="en-US" baseline="30000" dirty="0">
                <a:latin typeface="Gill Sans" panose="020B0502020104020203" pitchFamily="34" charset="-79"/>
                <a:cs typeface="Gill Sans" panose="020B0502020104020203" pitchFamily="34" charset="-79"/>
              </a:rPr>
              <a:t>1,2</a:t>
            </a:r>
            <a:r>
              <a:rPr lang="en-US" dirty="0">
                <a:latin typeface="Gill Sans" panose="020B0502020104020203" pitchFamily="34" charset="-79"/>
                <a:cs typeface="Gill Sans" panose="020B0502020104020203" pitchFamily="34" charset="-79"/>
              </a:rPr>
              <a:t>,  Sujata Banerjee</a:t>
            </a:r>
            <a:r>
              <a:rPr lang="en-US" baseline="30000" dirty="0">
                <a:latin typeface="Gill Sans" panose="020B0502020104020203" pitchFamily="34" charset="-79"/>
                <a:cs typeface="Gill Sans" panose="020B0502020104020203" pitchFamily="34" charset="-79"/>
              </a:rPr>
              <a:t>3</a:t>
            </a:r>
            <a:endParaRPr lang="en-US" sz="1600" baseline="30000" dirty="0">
              <a:latin typeface="Gill Sans" panose="020B0502020104020203" pitchFamily="34" charset="-79"/>
              <a:cs typeface="Gill Sans" panose="020B0502020104020203" pitchFamily="34" charset="-79"/>
            </a:endParaRPr>
          </a:p>
          <a:p>
            <a:endParaRPr lang="en-US" sz="100" dirty="0">
              <a:latin typeface="Gill Sans" panose="020B0502020104020203" pitchFamily="34" charset="-79"/>
              <a:cs typeface="Gill Sans" panose="020B0502020104020203" pitchFamily="34" charset="-79"/>
            </a:endParaRPr>
          </a:p>
          <a:p>
            <a:endParaRPr lang="en-US" sz="1600" dirty="0">
              <a:latin typeface="Gill Sans" panose="020B0502020104020203" pitchFamily="34" charset="-79"/>
              <a:cs typeface="Gill Sans" panose="020B0502020104020203" pitchFamily="34" charset="-79"/>
            </a:endParaRPr>
          </a:p>
        </p:txBody>
      </p:sp>
      <p:pic>
        <p:nvPicPr>
          <p:cNvPr id="8" name="Picture 7" descr="A black background with blue text&#10;&#10;Description automatically generated">
            <a:extLst>
              <a:ext uri="{FF2B5EF4-FFF2-40B4-BE49-F238E27FC236}">
                <a16:creationId xmlns:a16="http://schemas.microsoft.com/office/drawing/2014/main" id="{1FEB733F-CAFD-EC36-79CF-4EBB439E22D7}"/>
              </a:ext>
            </a:extLst>
          </p:cNvPr>
          <p:cNvPicPr>
            <a:picLocks noChangeAspect="1"/>
          </p:cNvPicPr>
          <p:nvPr/>
        </p:nvPicPr>
        <p:blipFill>
          <a:blip r:embed="rId3"/>
          <a:stretch>
            <a:fillRect/>
          </a:stretch>
        </p:blipFill>
        <p:spPr>
          <a:xfrm>
            <a:off x="852289" y="4636089"/>
            <a:ext cx="2965535" cy="1224055"/>
          </a:xfrm>
          <a:prstGeom prst="rect">
            <a:avLst/>
          </a:prstGeom>
        </p:spPr>
      </p:pic>
      <p:pic>
        <p:nvPicPr>
          <p:cNvPr id="10" name="Picture 9" descr="A black and grey logo&#10;&#10;Description automatically generated">
            <a:extLst>
              <a:ext uri="{FF2B5EF4-FFF2-40B4-BE49-F238E27FC236}">
                <a16:creationId xmlns:a16="http://schemas.microsoft.com/office/drawing/2014/main" id="{66D99397-20AD-2926-B982-D3F6E7C253D1}"/>
              </a:ext>
            </a:extLst>
          </p:cNvPr>
          <p:cNvPicPr>
            <a:picLocks noChangeAspect="1"/>
          </p:cNvPicPr>
          <p:nvPr/>
        </p:nvPicPr>
        <p:blipFill>
          <a:blip r:embed="rId4"/>
          <a:stretch>
            <a:fillRect/>
          </a:stretch>
        </p:blipFill>
        <p:spPr>
          <a:xfrm>
            <a:off x="5142741" y="4566704"/>
            <a:ext cx="1906515" cy="1143909"/>
          </a:xfrm>
          <a:prstGeom prst="rect">
            <a:avLst/>
          </a:prstGeom>
        </p:spPr>
      </p:pic>
      <p:sp>
        <p:nvSpPr>
          <p:cNvPr id="11" name="TextBox 10">
            <a:extLst>
              <a:ext uri="{FF2B5EF4-FFF2-40B4-BE49-F238E27FC236}">
                <a16:creationId xmlns:a16="http://schemas.microsoft.com/office/drawing/2014/main" id="{0F99C0AC-27D6-EC8E-1F08-1FC9DD4A91E3}"/>
              </a:ext>
            </a:extLst>
          </p:cNvPr>
          <p:cNvSpPr txBox="1"/>
          <p:nvPr/>
        </p:nvSpPr>
        <p:spPr>
          <a:xfrm>
            <a:off x="4452768" y="3583964"/>
            <a:ext cx="4336230" cy="646331"/>
          </a:xfrm>
          <a:prstGeom prst="rect">
            <a:avLst/>
          </a:prstGeom>
          <a:noFill/>
        </p:spPr>
        <p:txBody>
          <a:bodyPr wrap="square" rtlCol="0">
            <a:spAutoFit/>
          </a:bodyPr>
          <a:lstStyle/>
          <a:p>
            <a:r>
              <a:rPr lang="en-US" sz="1800" dirty="0">
                <a:latin typeface="Gill Sans" panose="020B0502020104020203" pitchFamily="34" charset="-79"/>
                <a:cs typeface="Gill Sans" panose="020B0502020104020203" pitchFamily="34" charset="-79"/>
              </a:rPr>
              <a:t>SIGCOMM,   September12, 2023</a:t>
            </a:r>
          </a:p>
          <a:p>
            <a:endParaRPr lang="en-US" dirty="0"/>
          </a:p>
        </p:txBody>
      </p:sp>
      <p:sp>
        <p:nvSpPr>
          <p:cNvPr id="9" name="Slide Number Placeholder 8">
            <a:extLst>
              <a:ext uri="{FF2B5EF4-FFF2-40B4-BE49-F238E27FC236}">
                <a16:creationId xmlns:a16="http://schemas.microsoft.com/office/drawing/2014/main" id="{D0535CC3-B405-5321-19AD-094011D2B06B}"/>
              </a:ext>
            </a:extLst>
          </p:cNvPr>
          <p:cNvSpPr>
            <a:spLocks noGrp="1"/>
          </p:cNvSpPr>
          <p:nvPr>
            <p:ph type="sldNum" sz="quarter" idx="12"/>
          </p:nvPr>
        </p:nvSpPr>
        <p:spPr/>
        <p:txBody>
          <a:bodyPr/>
          <a:lstStyle/>
          <a:p>
            <a:fld id="{078ED684-E1A4-0343-8670-8594C227EEC7}" type="slidenum">
              <a:rPr lang="en-US" smtClean="0"/>
              <a:t>1</a:t>
            </a:fld>
            <a:endParaRPr lang="en-US" dirty="0"/>
          </a:p>
        </p:txBody>
      </p:sp>
      <p:pic>
        <p:nvPicPr>
          <p:cNvPr id="14" name="Picture 13" descr="A close-up of symbols&#10;&#10;Description automatically generated">
            <a:extLst>
              <a:ext uri="{FF2B5EF4-FFF2-40B4-BE49-F238E27FC236}">
                <a16:creationId xmlns:a16="http://schemas.microsoft.com/office/drawing/2014/main" id="{52588520-B561-FE87-8D46-A5E1499FC9FF}"/>
              </a:ext>
            </a:extLst>
          </p:cNvPr>
          <p:cNvPicPr>
            <a:picLocks noChangeAspect="1"/>
          </p:cNvPicPr>
          <p:nvPr/>
        </p:nvPicPr>
        <p:blipFill>
          <a:blip r:embed="rId5"/>
          <a:stretch>
            <a:fillRect/>
          </a:stretch>
        </p:blipFill>
        <p:spPr>
          <a:xfrm>
            <a:off x="8071277" y="4916581"/>
            <a:ext cx="3712986" cy="465929"/>
          </a:xfrm>
          <a:prstGeom prst="rect">
            <a:avLst/>
          </a:prstGeom>
        </p:spPr>
      </p:pic>
    </p:spTree>
    <p:extLst>
      <p:ext uri="{BB962C8B-B14F-4D97-AF65-F5344CB8AC3E}">
        <p14:creationId xmlns:p14="http://schemas.microsoft.com/office/powerpoint/2010/main" val="382910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ontent Placeholder 2">
            <a:extLst>
              <a:ext uri="{FF2B5EF4-FFF2-40B4-BE49-F238E27FC236}">
                <a16:creationId xmlns:a16="http://schemas.microsoft.com/office/drawing/2014/main" id="{AFCB4859-FFCA-9006-8767-4415C5E84827}"/>
              </a:ext>
            </a:extLst>
          </p:cNvPr>
          <p:cNvSpPr txBox="1">
            <a:spLocks/>
          </p:cNvSpPr>
          <p:nvPr/>
        </p:nvSpPr>
        <p:spPr>
          <a:xfrm>
            <a:off x="1992790" y="5192825"/>
            <a:ext cx="8557881" cy="1398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Edges based on loosely defined “</a:t>
            </a:r>
            <a:r>
              <a:rPr lang="en-US" sz="2400" i="1" dirty="0"/>
              <a:t>neighborhood” </a:t>
            </a:r>
            <a:r>
              <a:rPr lang="en-US" sz="2400" dirty="0"/>
              <a:t>relationship</a:t>
            </a:r>
          </a:p>
          <a:p>
            <a:pPr lvl="1"/>
            <a:r>
              <a:rPr lang="en-US" sz="1600" dirty="0">
                <a:solidFill>
                  <a:schemeClr val="tx1">
                    <a:lumMod val="50000"/>
                    <a:lumOff val="50000"/>
                  </a:schemeClr>
                </a:solidFill>
              </a:rPr>
              <a:t>e.g.  VM and its host,  flow and its src, dst</a:t>
            </a:r>
          </a:p>
        </p:txBody>
      </p:sp>
      <p:sp>
        <p:nvSpPr>
          <p:cNvPr id="2" name="Title 1">
            <a:extLst>
              <a:ext uri="{FF2B5EF4-FFF2-40B4-BE49-F238E27FC236}">
                <a16:creationId xmlns:a16="http://schemas.microsoft.com/office/drawing/2014/main" id="{BCE6DCF9-AB5D-7919-F213-03051B984D1E}"/>
              </a:ext>
            </a:extLst>
          </p:cNvPr>
          <p:cNvSpPr>
            <a:spLocks noGrp="1"/>
          </p:cNvSpPr>
          <p:nvPr>
            <p:ph type="title"/>
          </p:nvPr>
        </p:nvSpPr>
        <p:spPr>
          <a:xfrm>
            <a:off x="138626" y="451187"/>
            <a:ext cx="11967125" cy="530421"/>
          </a:xfrm>
        </p:spPr>
        <p:txBody>
          <a:bodyPr>
            <a:normAutofit fontScale="90000"/>
          </a:bodyPr>
          <a:lstStyle/>
          <a:p>
            <a:pPr algn="ctr"/>
            <a:r>
              <a:rPr lang="en-US" dirty="0"/>
              <a:t>Construct model: Use “</a:t>
            </a:r>
            <a:r>
              <a:rPr lang="en-US" i="1" dirty="0"/>
              <a:t>relationship graph</a:t>
            </a:r>
            <a:r>
              <a:rPr lang="en-US" dirty="0"/>
              <a:t>” instead of causal DAG</a:t>
            </a:r>
          </a:p>
        </p:txBody>
      </p:sp>
      <p:grpSp>
        <p:nvGrpSpPr>
          <p:cNvPr id="95" name="Group 94">
            <a:extLst>
              <a:ext uri="{FF2B5EF4-FFF2-40B4-BE49-F238E27FC236}">
                <a16:creationId xmlns:a16="http://schemas.microsoft.com/office/drawing/2014/main" id="{C56418D8-FF4D-8D5C-9D86-C70F721CFDF5}"/>
              </a:ext>
            </a:extLst>
          </p:cNvPr>
          <p:cNvGrpSpPr/>
          <p:nvPr/>
        </p:nvGrpSpPr>
        <p:grpSpPr>
          <a:xfrm>
            <a:off x="127413" y="1770066"/>
            <a:ext cx="5058731" cy="2533931"/>
            <a:chOff x="1677924" y="1036679"/>
            <a:chExt cx="8836152" cy="3787965"/>
          </a:xfrm>
        </p:grpSpPr>
        <p:cxnSp>
          <p:nvCxnSpPr>
            <p:cNvPr id="4" name="Straight Connector 3">
              <a:extLst>
                <a:ext uri="{FF2B5EF4-FFF2-40B4-BE49-F238E27FC236}">
                  <a16:creationId xmlns:a16="http://schemas.microsoft.com/office/drawing/2014/main" id="{77203213-1553-8490-E831-4FC98EAAA26A}"/>
                </a:ext>
              </a:extLst>
            </p:cNvPr>
            <p:cNvCxnSpPr>
              <a:cxnSpLocks/>
              <a:stCxn id="10" idx="3"/>
            </p:cNvCxnSpPr>
            <p:nvPr/>
          </p:nvCxnSpPr>
          <p:spPr bwMode="gray">
            <a:xfrm flipV="1">
              <a:off x="3161510" y="2022562"/>
              <a:ext cx="3057116" cy="1788666"/>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E1382E-E93E-EEB6-353A-162D4A8C58AC}"/>
                </a:ext>
              </a:extLst>
            </p:cNvPr>
            <p:cNvCxnSpPr>
              <a:cxnSpLocks/>
              <a:stCxn id="11" idx="3"/>
            </p:cNvCxnSpPr>
            <p:nvPr/>
          </p:nvCxnSpPr>
          <p:spPr bwMode="gray">
            <a:xfrm flipV="1">
              <a:off x="5298517" y="2165392"/>
              <a:ext cx="926088" cy="1645833"/>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39A465-F909-6B9A-89BD-16680BEE8A66}"/>
                </a:ext>
              </a:extLst>
            </p:cNvPr>
            <p:cNvCxnSpPr>
              <a:cxnSpLocks/>
              <a:stCxn id="9" idx="1"/>
            </p:cNvCxnSpPr>
            <p:nvPr/>
          </p:nvCxnSpPr>
          <p:spPr bwMode="gray">
            <a:xfrm flipH="1" flipV="1">
              <a:off x="6711103" y="2148053"/>
              <a:ext cx="796976" cy="1663173"/>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8FE794-9956-88A4-85D2-E60B6C0CB312}"/>
                </a:ext>
              </a:extLst>
            </p:cNvPr>
            <p:cNvCxnSpPr>
              <a:cxnSpLocks/>
              <a:stCxn id="8" idx="1"/>
              <a:endCxn id="25" idx="3"/>
            </p:cNvCxnSpPr>
            <p:nvPr/>
          </p:nvCxnSpPr>
          <p:spPr bwMode="gray">
            <a:xfrm flipH="1" flipV="1">
              <a:off x="6734919" y="2000970"/>
              <a:ext cx="2402231" cy="181025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2AE77C1-CF7A-6F70-D733-FA8FF7C24D06}"/>
                </a:ext>
              </a:extLst>
            </p:cNvPr>
            <p:cNvSpPr/>
            <p:nvPr/>
          </p:nvSpPr>
          <p:spPr>
            <a:xfrm>
              <a:off x="9137150" y="2797809"/>
              <a:ext cx="1376926" cy="202683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9" name="Rectangle 8">
              <a:extLst>
                <a:ext uri="{FF2B5EF4-FFF2-40B4-BE49-F238E27FC236}">
                  <a16:creationId xmlns:a16="http://schemas.microsoft.com/office/drawing/2014/main" id="{1AEC4773-781B-8189-45D6-CE8C51EB6A51}"/>
                </a:ext>
              </a:extLst>
            </p:cNvPr>
            <p:cNvSpPr/>
            <p:nvPr/>
          </p:nvSpPr>
          <p:spPr>
            <a:xfrm>
              <a:off x="7508079" y="2797809"/>
              <a:ext cx="1376926" cy="202683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 name="Rectangle 9">
              <a:extLst>
                <a:ext uri="{FF2B5EF4-FFF2-40B4-BE49-F238E27FC236}">
                  <a16:creationId xmlns:a16="http://schemas.microsoft.com/office/drawing/2014/main" id="{3B523F4D-C7E4-2124-5429-A4AEBD686B44}"/>
                </a:ext>
              </a:extLst>
            </p:cNvPr>
            <p:cNvSpPr/>
            <p:nvPr/>
          </p:nvSpPr>
          <p:spPr>
            <a:xfrm>
              <a:off x="1784584" y="2797811"/>
              <a:ext cx="1376926" cy="2026833"/>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1" name="Rectangle 10">
              <a:extLst>
                <a:ext uri="{FF2B5EF4-FFF2-40B4-BE49-F238E27FC236}">
                  <a16:creationId xmlns:a16="http://schemas.microsoft.com/office/drawing/2014/main" id="{598DF158-8F74-A8D6-0B25-ED38E936BA6E}"/>
                </a:ext>
              </a:extLst>
            </p:cNvPr>
            <p:cNvSpPr/>
            <p:nvPr/>
          </p:nvSpPr>
          <p:spPr>
            <a:xfrm>
              <a:off x="3921591" y="2797808"/>
              <a:ext cx="1376926" cy="2026833"/>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2" name="TextBox 11">
              <a:extLst>
                <a:ext uri="{FF2B5EF4-FFF2-40B4-BE49-F238E27FC236}">
                  <a16:creationId xmlns:a16="http://schemas.microsoft.com/office/drawing/2014/main" id="{F00E3C22-F11B-51D7-ED75-5D2AEE28E2AD}"/>
                </a:ext>
              </a:extLst>
            </p:cNvPr>
            <p:cNvSpPr txBox="1"/>
            <p:nvPr/>
          </p:nvSpPr>
          <p:spPr>
            <a:xfrm>
              <a:off x="1677924" y="1921549"/>
              <a:ext cx="1000783" cy="610849"/>
            </a:xfrm>
            <a:prstGeom prst="roundRect">
              <a:avLst/>
            </a:prstGeom>
            <a:solidFill>
              <a:srgbClr val="C00000"/>
            </a:solidFill>
            <a:ln w="38100">
              <a:noFill/>
            </a:ln>
          </p:spPr>
          <p:txBody>
            <a:bodyPr wrap="square" lIns="0" tIns="0" rIns="0" bIns="0" rtlCol="0">
              <a:spAutoFit/>
            </a:bodyPr>
            <a:lstStyle/>
            <a:p>
              <a:pPr algn="ctr"/>
              <a:r>
                <a:rPr lang="en-US" sz="1200" dirty="0">
                  <a:solidFill>
                    <a:schemeClr val="bg1"/>
                  </a:solidFill>
                  <a:latin typeface="Gill Sans MT" panose="020B0502020104020203" pitchFamily="34" charset="77"/>
                </a:rPr>
                <a:t>Crawler</a:t>
              </a:r>
            </a:p>
            <a:p>
              <a:pPr algn="ctr"/>
              <a:r>
                <a:rPr lang="en-US" sz="1200" dirty="0">
                  <a:solidFill>
                    <a:schemeClr val="bg1"/>
                  </a:solidFill>
                  <a:latin typeface="Gill Sans MT" panose="020B0502020104020203" pitchFamily="34" charset="77"/>
                </a:rPr>
                <a:t>Machine</a:t>
              </a:r>
            </a:p>
          </p:txBody>
        </p:sp>
        <p:cxnSp>
          <p:nvCxnSpPr>
            <p:cNvPr id="13" name="Straight Arrow Connector 12">
              <a:extLst>
                <a:ext uri="{FF2B5EF4-FFF2-40B4-BE49-F238E27FC236}">
                  <a16:creationId xmlns:a16="http://schemas.microsoft.com/office/drawing/2014/main" id="{90C87A92-0A8C-C00F-39B6-2DEF0DC3F62E}"/>
                </a:ext>
              </a:extLst>
            </p:cNvPr>
            <p:cNvCxnSpPr>
              <a:cxnSpLocks/>
              <a:stCxn id="12" idx="2"/>
              <a:endCxn id="35" idx="0"/>
            </p:cNvCxnSpPr>
            <p:nvPr/>
          </p:nvCxnSpPr>
          <p:spPr bwMode="gray">
            <a:xfrm flipH="1">
              <a:off x="2139477" y="2532398"/>
              <a:ext cx="38838" cy="546766"/>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A592FF-B74D-BF15-AD0B-045EFED1D41E}"/>
                </a:ext>
              </a:extLst>
            </p:cNvPr>
            <p:cNvSpPr txBox="1"/>
            <p:nvPr/>
          </p:nvSpPr>
          <p:spPr>
            <a:xfrm>
              <a:off x="3731306" y="1301349"/>
              <a:ext cx="1270971" cy="610849"/>
            </a:xfrm>
            <a:prstGeom prst="roundRect">
              <a:avLst/>
            </a:prstGeom>
            <a:solidFill>
              <a:schemeClr val="bg1"/>
            </a:solidFill>
            <a:ln w="38100">
              <a:solidFill>
                <a:schemeClr val="bg2">
                  <a:lumMod val="50000"/>
                </a:schemeClr>
              </a:solidFill>
            </a:ln>
          </p:spPr>
          <p:txBody>
            <a:bodyPr wrap="square" lIns="0" tIns="0" rIns="0" bIns="0" rtlCol="0">
              <a:spAutoFit/>
            </a:bodyPr>
            <a:lstStyle/>
            <a:p>
              <a:pPr algn="ctr"/>
              <a:r>
                <a:rPr lang="en-US" sz="1200" dirty="0">
                  <a:solidFill>
                    <a:schemeClr val="bg2">
                      <a:lumMod val="10000"/>
                    </a:schemeClr>
                  </a:solidFill>
                  <a:latin typeface="Gill Sans MT" panose="020B0502020104020203" pitchFamily="34" charset="77"/>
                </a:rPr>
                <a:t>Frontend</a:t>
              </a:r>
            </a:p>
            <a:p>
              <a:pPr algn="ctr"/>
              <a:r>
                <a:rPr lang="en-US" sz="1200" dirty="0">
                  <a:solidFill>
                    <a:schemeClr val="bg2">
                      <a:lumMod val="10000"/>
                    </a:schemeClr>
                  </a:solidFill>
                  <a:latin typeface="Gill Sans MT" panose="020B0502020104020203" pitchFamily="34" charset="77"/>
                </a:rPr>
                <a:t>Server</a:t>
              </a:r>
            </a:p>
          </p:txBody>
        </p:sp>
        <p:cxnSp>
          <p:nvCxnSpPr>
            <p:cNvPr id="15" name="Straight Arrow Connector 14">
              <a:extLst>
                <a:ext uri="{FF2B5EF4-FFF2-40B4-BE49-F238E27FC236}">
                  <a16:creationId xmlns:a16="http://schemas.microsoft.com/office/drawing/2014/main" id="{A1F02960-BC9F-2A16-DCC4-F0ADA051EC43}"/>
                </a:ext>
              </a:extLst>
            </p:cNvPr>
            <p:cNvCxnSpPr>
              <a:cxnSpLocks/>
              <a:stCxn id="14" idx="2"/>
              <a:endCxn id="50" idx="1"/>
            </p:cNvCxnSpPr>
            <p:nvPr/>
          </p:nvCxnSpPr>
          <p:spPr bwMode="gray">
            <a:xfrm>
              <a:off x="4366791" y="1912198"/>
              <a:ext cx="227171" cy="1234468"/>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CB7FC07-7212-549F-9A18-44CA80E4FBB3}"/>
                </a:ext>
              </a:extLst>
            </p:cNvPr>
            <p:cNvSpPr txBox="1"/>
            <p:nvPr/>
          </p:nvSpPr>
          <p:spPr>
            <a:xfrm>
              <a:off x="8490077" y="1169771"/>
              <a:ext cx="1427697" cy="610849"/>
            </a:xfrm>
            <a:prstGeom prst="roundRect">
              <a:avLst/>
            </a:prstGeom>
            <a:solidFill>
              <a:schemeClr val="bg1"/>
            </a:solidFill>
            <a:ln w="38100">
              <a:solidFill>
                <a:schemeClr val="bg2">
                  <a:lumMod val="50000"/>
                </a:schemeClr>
              </a:solidFill>
            </a:ln>
          </p:spPr>
          <p:txBody>
            <a:bodyPr wrap="square" lIns="0" tIns="0" rIns="0" bIns="0" rtlCol="0">
              <a:spAutoFit/>
            </a:bodyPr>
            <a:lstStyle/>
            <a:p>
              <a:pPr algn="ctr">
                <a:spcAft>
                  <a:spcPts val="600"/>
                </a:spcAft>
              </a:pPr>
              <a:r>
                <a:rPr lang="en-US" sz="1200" dirty="0">
                  <a:solidFill>
                    <a:schemeClr val="bg2">
                      <a:lumMod val="10000"/>
                    </a:schemeClr>
                  </a:solidFill>
                  <a:latin typeface="Gill Sans MT" panose="020B0502020104020203" pitchFamily="34" charset="77"/>
                </a:rPr>
                <a:t>Backend Servers</a:t>
              </a:r>
            </a:p>
          </p:txBody>
        </p:sp>
        <p:cxnSp>
          <p:nvCxnSpPr>
            <p:cNvPr id="17" name="Straight Arrow Connector 16">
              <a:extLst>
                <a:ext uri="{FF2B5EF4-FFF2-40B4-BE49-F238E27FC236}">
                  <a16:creationId xmlns:a16="http://schemas.microsoft.com/office/drawing/2014/main" id="{048D57BD-553D-02BC-6BCD-B548F03CD57B}"/>
                </a:ext>
              </a:extLst>
            </p:cNvPr>
            <p:cNvCxnSpPr>
              <a:cxnSpLocks/>
              <a:stCxn id="16" idx="2"/>
              <a:endCxn id="64" idx="0"/>
            </p:cNvCxnSpPr>
            <p:nvPr/>
          </p:nvCxnSpPr>
          <p:spPr bwMode="gray">
            <a:xfrm flipH="1">
              <a:off x="8254961" y="1780620"/>
              <a:ext cx="948965" cy="1302279"/>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7F8F67-BA45-F82C-3C9B-1500F4BAD309}"/>
                </a:ext>
              </a:extLst>
            </p:cNvPr>
            <p:cNvCxnSpPr>
              <a:cxnSpLocks/>
              <a:stCxn id="16" idx="2"/>
              <a:endCxn id="78" idx="0"/>
            </p:cNvCxnSpPr>
            <p:nvPr/>
          </p:nvCxnSpPr>
          <p:spPr bwMode="gray">
            <a:xfrm>
              <a:off x="9203926" y="1780620"/>
              <a:ext cx="680105" cy="1302279"/>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 name="Freeform 18">
              <a:extLst>
                <a:ext uri="{FF2B5EF4-FFF2-40B4-BE49-F238E27FC236}">
                  <a16:creationId xmlns:a16="http://schemas.microsoft.com/office/drawing/2014/main" id="{0214643A-6F3C-4AC1-75D2-C01F1924EE6E}"/>
                </a:ext>
              </a:extLst>
            </p:cNvPr>
            <p:cNvSpPr/>
            <p:nvPr/>
          </p:nvSpPr>
          <p:spPr>
            <a:xfrm>
              <a:off x="2393410" y="2139136"/>
              <a:ext cx="3210778" cy="2447234"/>
            </a:xfrm>
            <a:custGeom>
              <a:avLst/>
              <a:gdLst>
                <a:gd name="connsiteX0" fmla="*/ 122698 w 4103683"/>
                <a:gd name="connsiteY0" fmla="*/ 1449659 h 3100039"/>
                <a:gd name="connsiteX1" fmla="*/ 122698 w 4103683"/>
                <a:gd name="connsiteY1" fmla="*/ 1449659 h 3100039"/>
                <a:gd name="connsiteX2" fmla="*/ 89244 w 4103683"/>
                <a:gd name="connsiteY2" fmla="*/ 1572322 h 3100039"/>
                <a:gd name="connsiteX3" fmla="*/ 66942 w 4103683"/>
                <a:gd name="connsiteY3" fmla="*/ 1639230 h 3100039"/>
                <a:gd name="connsiteX4" fmla="*/ 55791 w 4103683"/>
                <a:gd name="connsiteY4" fmla="*/ 1672683 h 3100039"/>
                <a:gd name="connsiteX5" fmla="*/ 44639 w 4103683"/>
                <a:gd name="connsiteY5" fmla="*/ 1761893 h 3100039"/>
                <a:gd name="connsiteX6" fmla="*/ 22337 w 4103683"/>
                <a:gd name="connsiteY6" fmla="*/ 1862254 h 3100039"/>
                <a:gd name="connsiteX7" fmla="*/ 11186 w 4103683"/>
                <a:gd name="connsiteY7" fmla="*/ 1929161 h 3100039"/>
                <a:gd name="connsiteX8" fmla="*/ 35 w 4103683"/>
                <a:gd name="connsiteY8" fmla="*/ 2062976 h 3100039"/>
                <a:gd name="connsiteX9" fmla="*/ 22337 w 4103683"/>
                <a:gd name="connsiteY9" fmla="*/ 2709747 h 3100039"/>
                <a:gd name="connsiteX10" fmla="*/ 66942 w 4103683"/>
                <a:gd name="connsiteY10" fmla="*/ 2854713 h 3100039"/>
                <a:gd name="connsiteX11" fmla="*/ 78093 w 4103683"/>
                <a:gd name="connsiteY11" fmla="*/ 2888166 h 3100039"/>
                <a:gd name="connsiteX12" fmla="*/ 122698 w 4103683"/>
                <a:gd name="connsiteY12" fmla="*/ 2955074 h 3100039"/>
                <a:gd name="connsiteX13" fmla="*/ 256513 w 4103683"/>
                <a:gd name="connsiteY13" fmla="*/ 2988527 h 3100039"/>
                <a:gd name="connsiteX14" fmla="*/ 468386 w 4103683"/>
                <a:gd name="connsiteY14" fmla="*/ 2966225 h 3100039"/>
                <a:gd name="connsiteX15" fmla="*/ 591049 w 4103683"/>
                <a:gd name="connsiteY15" fmla="*/ 2865864 h 3100039"/>
                <a:gd name="connsiteX16" fmla="*/ 613352 w 4103683"/>
                <a:gd name="connsiteY16" fmla="*/ 2843561 h 3100039"/>
                <a:gd name="connsiteX17" fmla="*/ 669108 w 4103683"/>
                <a:gd name="connsiteY17" fmla="*/ 2776654 h 3100039"/>
                <a:gd name="connsiteX18" fmla="*/ 702561 w 4103683"/>
                <a:gd name="connsiteY18" fmla="*/ 2709747 h 3100039"/>
                <a:gd name="connsiteX19" fmla="*/ 713713 w 4103683"/>
                <a:gd name="connsiteY19" fmla="*/ 2676293 h 3100039"/>
                <a:gd name="connsiteX20" fmla="*/ 791771 w 4103683"/>
                <a:gd name="connsiteY20" fmla="*/ 2531327 h 3100039"/>
                <a:gd name="connsiteX21" fmla="*/ 825225 w 4103683"/>
                <a:gd name="connsiteY21" fmla="*/ 2453269 h 3100039"/>
                <a:gd name="connsiteX22" fmla="*/ 858678 w 4103683"/>
                <a:gd name="connsiteY22" fmla="*/ 2397513 h 3100039"/>
                <a:gd name="connsiteX23" fmla="*/ 869830 w 4103683"/>
                <a:gd name="connsiteY23" fmla="*/ 2364059 h 3100039"/>
                <a:gd name="connsiteX24" fmla="*/ 914435 w 4103683"/>
                <a:gd name="connsiteY24" fmla="*/ 2286000 h 3100039"/>
                <a:gd name="connsiteX25" fmla="*/ 925586 w 4103683"/>
                <a:gd name="connsiteY25" fmla="*/ 2252547 h 3100039"/>
                <a:gd name="connsiteX26" fmla="*/ 959039 w 4103683"/>
                <a:gd name="connsiteY26" fmla="*/ 2207942 h 3100039"/>
                <a:gd name="connsiteX27" fmla="*/ 1025947 w 4103683"/>
                <a:gd name="connsiteY27" fmla="*/ 2062976 h 3100039"/>
                <a:gd name="connsiteX28" fmla="*/ 1059400 w 4103683"/>
                <a:gd name="connsiteY28" fmla="*/ 2007220 h 3100039"/>
                <a:gd name="connsiteX29" fmla="*/ 1115156 w 4103683"/>
                <a:gd name="connsiteY29" fmla="*/ 1884556 h 3100039"/>
                <a:gd name="connsiteX30" fmla="*/ 1148610 w 4103683"/>
                <a:gd name="connsiteY30" fmla="*/ 1828800 h 3100039"/>
                <a:gd name="connsiteX31" fmla="*/ 1215517 w 4103683"/>
                <a:gd name="connsiteY31" fmla="*/ 1672683 h 3100039"/>
                <a:gd name="connsiteX32" fmla="*/ 1382786 w 4103683"/>
                <a:gd name="connsiteY32" fmla="*/ 1371600 h 3100039"/>
                <a:gd name="connsiteX33" fmla="*/ 1616961 w 4103683"/>
                <a:gd name="connsiteY33" fmla="*/ 981308 h 3100039"/>
                <a:gd name="connsiteX34" fmla="*/ 2029556 w 4103683"/>
                <a:gd name="connsiteY34" fmla="*/ 546410 h 3100039"/>
                <a:gd name="connsiteX35" fmla="*/ 2129917 w 4103683"/>
                <a:gd name="connsiteY35" fmla="*/ 457200 h 3100039"/>
                <a:gd name="connsiteX36" fmla="*/ 2364093 w 4103683"/>
                <a:gd name="connsiteY36" fmla="*/ 278781 h 3100039"/>
                <a:gd name="connsiteX37" fmla="*/ 2542513 w 4103683"/>
                <a:gd name="connsiteY37" fmla="*/ 200722 h 3100039"/>
                <a:gd name="connsiteX38" fmla="*/ 2609420 w 4103683"/>
                <a:gd name="connsiteY38" fmla="*/ 189571 h 3100039"/>
                <a:gd name="connsiteX39" fmla="*/ 2676327 w 4103683"/>
                <a:gd name="connsiteY39" fmla="*/ 167269 h 3100039"/>
                <a:gd name="connsiteX40" fmla="*/ 2743235 w 4103683"/>
                <a:gd name="connsiteY40" fmla="*/ 156117 h 3100039"/>
                <a:gd name="connsiteX41" fmla="*/ 2798991 w 4103683"/>
                <a:gd name="connsiteY41" fmla="*/ 144966 h 3100039"/>
                <a:gd name="connsiteX42" fmla="*/ 3055469 w 4103683"/>
                <a:gd name="connsiteY42" fmla="*/ 122664 h 3100039"/>
                <a:gd name="connsiteX43" fmla="*/ 3144678 w 4103683"/>
                <a:gd name="connsiteY43" fmla="*/ 100361 h 3100039"/>
                <a:gd name="connsiteX44" fmla="*/ 3233888 w 4103683"/>
                <a:gd name="connsiteY44" fmla="*/ 78059 h 3100039"/>
                <a:gd name="connsiteX45" fmla="*/ 3289644 w 4103683"/>
                <a:gd name="connsiteY45" fmla="*/ 66908 h 3100039"/>
                <a:gd name="connsiteX46" fmla="*/ 3356552 w 4103683"/>
                <a:gd name="connsiteY46" fmla="*/ 44605 h 3100039"/>
                <a:gd name="connsiteX47" fmla="*/ 3423459 w 4103683"/>
                <a:gd name="connsiteY47" fmla="*/ 33454 h 3100039"/>
                <a:gd name="connsiteX48" fmla="*/ 3479215 w 4103683"/>
                <a:gd name="connsiteY48" fmla="*/ 22303 h 3100039"/>
                <a:gd name="connsiteX49" fmla="*/ 3523820 w 4103683"/>
                <a:gd name="connsiteY49" fmla="*/ 11152 h 3100039"/>
                <a:gd name="connsiteX50" fmla="*/ 3624181 w 4103683"/>
                <a:gd name="connsiteY50" fmla="*/ 0 h 3100039"/>
                <a:gd name="connsiteX51" fmla="*/ 3914113 w 4103683"/>
                <a:gd name="connsiteY51" fmla="*/ 11152 h 3100039"/>
                <a:gd name="connsiteX52" fmla="*/ 3981020 w 4103683"/>
                <a:gd name="connsiteY52" fmla="*/ 33454 h 3100039"/>
                <a:gd name="connsiteX53" fmla="*/ 4047927 w 4103683"/>
                <a:gd name="connsiteY53" fmla="*/ 78059 h 3100039"/>
                <a:gd name="connsiteX54" fmla="*/ 4070230 w 4103683"/>
                <a:gd name="connsiteY54" fmla="*/ 100361 h 3100039"/>
                <a:gd name="connsiteX55" fmla="*/ 4103683 w 4103683"/>
                <a:gd name="connsiteY55" fmla="*/ 167269 h 3100039"/>
                <a:gd name="connsiteX56" fmla="*/ 4092532 w 4103683"/>
                <a:gd name="connsiteY56" fmla="*/ 223025 h 3100039"/>
                <a:gd name="connsiteX57" fmla="*/ 4003322 w 4103683"/>
                <a:gd name="connsiteY57" fmla="*/ 278781 h 3100039"/>
                <a:gd name="connsiteX58" fmla="*/ 3958717 w 4103683"/>
                <a:gd name="connsiteY58" fmla="*/ 312234 h 3100039"/>
                <a:gd name="connsiteX59" fmla="*/ 3891810 w 4103683"/>
                <a:gd name="connsiteY59" fmla="*/ 334537 h 3100039"/>
                <a:gd name="connsiteX60" fmla="*/ 3769147 w 4103683"/>
                <a:gd name="connsiteY60" fmla="*/ 401444 h 3100039"/>
                <a:gd name="connsiteX61" fmla="*/ 3713391 w 4103683"/>
                <a:gd name="connsiteY61" fmla="*/ 434898 h 3100039"/>
                <a:gd name="connsiteX62" fmla="*/ 3635332 w 4103683"/>
                <a:gd name="connsiteY62" fmla="*/ 524108 h 3100039"/>
                <a:gd name="connsiteX63" fmla="*/ 3568425 w 4103683"/>
                <a:gd name="connsiteY63" fmla="*/ 613317 h 3100039"/>
                <a:gd name="connsiteX64" fmla="*/ 3557274 w 4103683"/>
                <a:gd name="connsiteY64" fmla="*/ 646771 h 3100039"/>
                <a:gd name="connsiteX65" fmla="*/ 3512669 w 4103683"/>
                <a:gd name="connsiteY65" fmla="*/ 735981 h 3100039"/>
                <a:gd name="connsiteX66" fmla="*/ 3490366 w 4103683"/>
                <a:gd name="connsiteY66" fmla="*/ 825191 h 3100039"/>
                <a:gd name="connsiteX67" fmla="*/ 3479215 w 4103683"/>
                <a:gd name="connsiteY67" fmla="*/ 936703 h 3100039"/>
                <a:gd name="connsiteX68" fmla="*/ 3468064 w 4103683"/>
                <a:gd name="connsiteY68" fmla="*/ 992459 h 3100039"/>
                <a:gd name="connsiteX69" fmla="*/ 3456913 w 4103683"/>
                <a:gd name="connsiteY69" fmla="*/ 1126274 h 3100039"/>
                <a:gd name="connsiteX70" fmla="*/ 3434610 w 4103683"/>
                <a:gd name="connsiteY70" fmla="*/ 1405054 h 3100039"/>
                <a:gd name="connsiteX71" fmla="*/ 3401156 w 4103683"/>
                <a:gd name="connsiteY71" fmla="*/ 2129883 h 3100039"/>
                <a:gd name="connsiteX72" fmla="*/ 3390005 w 4103683"/>
                <a:gd name="connsiteY72" fmla="*/ 2219093 h 3100039"/>
                <a:gd name="connsiteX73" fmla="*/ 3378854 w 4103683"/>
                <a:gd name="connsiteY73" fmla="*/ 2375210 h 3100039"/>
                <a:gd name="connsiteX74" fmla="*/ 3278493 w 4103683"/>
                <a:gd name="connsiteY74" fmla="*/ 2709747 h 3100039"/>
                <a:gd name="connsiteX75" fmla="*/ 3245039 w 4103683"/>
                <a:gd name="connsiteY75" fmla="*/ 2821259 h 3100039"/>
                <a:gd name="connsiteX76" fmla="*/ 3211586 w 4103683"/>
                <a:gd name="connsiteY76" fmla="*/ 2910469 h 3100039"/>
                <a:gd name="connsiteX77" fmla="*/ 3189283 w 4103683"/>
                <a:gd name="connsiteY77" fmla="*/ 2988527 h 3100039"/>
                <a:gd name="connsiteX78" fmla="*/ 3155830 w 4103683"/>
                <a:gd name="connsiteY78" fmla="*/ 3033132 h 3100039"/>
                <a:gd name="connsiteX79" fmla="*/ 3088922 w 4103683"/>
                <a:gd name="connsiteY79" fmla="*/ 3088888 h 3100039"/>
                <a:gd name="connsiteX80" fmla="*/ 3055469 w 4103683"/>
                <a:gd name="connsiteY80" fmla="*/ 3100039 h 3100039"/>
                <a:gd name="connsiteX81" fmla="*/ 2832444 w 4103683"/>
                <a:gd name="connsiteY81" fmla="*/ 3088888 h 3100039"/>
                <a:gd name="connsiteX82" fmla="*/ 2765537 w 4103683"/>
                <a:gd name="connsiteY82" fmla="*/ 3066586 h 3100039"/>
                <a:gd name="connsiteX83" fmla="*/ 2720932 w 4103683"/>
                <a:gd name="connsiteY83" fmla="*/ 3021981 h 3100039"/>
                <a:gd name="connsiteX84" fmla="*/ 2654025 w 4103683"/>
                <a:gd name="connsiteY84" fmla="*/ 2932771 h 3100039"/>
                <a:gd name="connsiteX85" fmla="*/ 2642874 w 4103683"/>
                <a:gd name="connsiteY85" fmla="*/ 2899317 h 3100039"/>
                <a:gd name="connsiteX86" fmla="*/ 2620571 w 4103683"/>
                <a:gd name="connsiteY86" fmla="*/ 2776654 h 3100039"/>
                <a:gd name="connsiteX87" fmla="*/ 2620571 w 4103683"/>
                <a:gd name="connsiteY87" fmla="*/ 2252547 h 3100039"/>
                <a:gd name="connsiteX88" fmla="*/ 2631722 w 4103683"/>
                <a:gd name="connsiteY88" fmla="*/ 2219093 h 3100039"/>
                <a:gd name="connsiteX89" fmla="*/ 2654025 w 4103683"/>
                <a:gd name="connsiteY89" fmla="*/ 2107581 h 3100039"/>
                <a:gd name="connsiteX90" fmla="*/ 2676327 w 4103683"/>
                <a:gd name="connsiteY90" fmla="*/ 2040674 h 3100039"/>
                <a:gd name="connsiteX91" fmla="*/ 2687478 w 4103683"/>
                <a:gd name="connsiteY91" fmla="*/ 1996069 h 3100039"/>
                <a:gd name="connsiteX92" fmla="*/ 2698630 w 4103683"/>
                <a:gd name="connsiteY92" fmla="*/ 1940313 h 3100039"/>
                <a:gd name="connsiteX93" fmla="*/ 2720932 w 4103683"/>
                <a:gd name="connsiteY93" fmla="*/ 1884556 h 3100039"/>
                <a:gd name="connsiteX94" fmla="*/ 2732083 w 4103683"/>
                <a:gd name="connsiteY94" fmla="*/ 1828800 h 3100039"/>
                <a:gd name="connsiteX95" fmla="*/ 2776688 w 4103683"/>
                <a:gd name="connsiteY95" fmla="*/ 1728439 h 3100039"/>
                <a:gd name="connsiteX96" fmla="*/ 2798991 w 4103683"/>
                <a:gd name="connsiteY96" fmla="*/ 1661532 h 3100039"/>
                <a:gd name="connsiteX97" fmla="*/ 2821293 w 4103683"/>
                <a:gd name="connsiteY97" fmla="*/ 1628078 h 3100039"/>
                <a:gd name="connsiteX98" fmla="*/ 2832444 w 4103683"/>
                <a:gd name="connsiteY98" fmla="*/ 1594625 h 3100039"/>
                <a:gd name="connsiteX99" fmla="*/ 2854747 w 4103683"/>
                <a:gd name="connsiteY99" fmla="*/ 1505415 h 3100039"/>
                <a:gd name="connsiteX100" fmla="*/ 2877049 w 4103683"/>
                <a:gd name="connsiteY100" fmla="*/ 1438508 h 3100039"/>
                <a:gd name="connsiteX101" fmla="*/ 2888200 w 4103683"/>
                <a:gd name="connsiteY101" fmla="*/ 1405054 h 3100039"/>
                <a:gd name="connsiteX102" fmla="*/ 2899352 w 4103683"/>
                <a:gd name="connsiteY102" fmla="*/ 1382752 h 3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103683" h="3100039">
                  <a:moveTo>
                    <a:pt x="122698" y="1449659"/>
                  </a:moveTo>
                  <a:lnTo>
                    <a:pt x="122698" y="1449659"/>
                  </a:lnTo>
                  <a:cubicBezTo>
                    <a:pt x="111547" y="1490547"/>
                    <a:pt x="101202" y="1531663"/>
                    <a:pt x="89244" y="1572322"/>
                  </a:cubicBezTo>
                  <a:cubicBezTo>
                    <a:pt x="82611" y="1594876"/>
                    <a:pt x="74376" y="1616927"/>
                    <a:pt x="66942" y="1639230"/>
                  </a:cubicBezTo>
                  <a:lnTo>
                    <a:pt x="55791" y="1672683"/>
                  </a:lnTo>
                  <a:cubicBezTo>
                    <a:pt x="52074" y="1702420"/>
                    <a:pt x="49196" y="1732273"/>
                    <a:pt x="44639" y="1761893"/>
                  </a:cubicBezTo>
                  <a:cubicBezTo>
                    <a:pt x="31653" y="1846297"/>
                    <a:pt x="37138" y="1788249"/>
                    <a:pt x="22337" y="1862254"/>
                  </a:cubicBezTo>
                  <a:cubicBezTo>
                    <a:pt x="17903" y="1884425"/>
                    <a:pt x="14903" y="1906859"/>
                    <a:pt x="11186" y="1929161"/>
                  </a:cubicBezTo>
                  <a:cubicBezTo>
                    <a:pt x="7469" y="1973766"/>
                    <a:pt x="-604" y="2018221"/>
                    <a:pt x="35" y="2062976"/>
                  </a:cubicBezTo>
                  <a:cubicBezTo>
                    <a:pt x="3116" y="2278672"/>
                    <a:pt x="9287" y="2494424"/>
                    <a:pt x="22337" y="2709747"/>
                  </a:cubicBezTo>
                  <a:cubicBezTo>
                    <a:pt x="25576" y="2763193"/>
                    <a:pt x="48875" y="2806535"/>
                    <a:pt x="66942" y="2854713"/>
                  </a:cubicBezTo>
                  <a:cubicBezTo>
                    <a:pt x="71069" y="2865719"/>
                    <a:pt x="73463" y="2877362"/>
                    <a:pt x="78093" y="2888166"/>
                  </a:cubicBezTo>
                  <a:cubicBezTo>
                    <a:pt x="88927" y="2913445"/>
                    <a:pt x="98868" y="2939187"/>
                    <a:pt x="122698" y="2955074"/>
                  </a:cubicBezTo>
                  <a:cubicBezTo>
                    <a:pt x="172134" y="2988031"/>
                    <a:pt x="190421" y="2980266"/>
                    <a:pt x="256513" y="2988527"/>
                  </a:cubicBezTo>
                  <a:cubicBezTo>
                    <a:pt x="293000" y="2986095"/>
                    <a:pt x="409632" y="2988258"/>
                    <a:pt x="468386" y="2966225"/>
                  </a:cubicBezTo>
                  <a:cubicBezTo>
                    <a:pt x="530398" y="2942970"/>
                    <a:pt x="535557" y="2921356"/>
                    <a:pt x="591049" y="2865864"/>
                  </a:cubicBezTo>
                  <a:cubicBezTo>
                    <a:pt x="598483" y="2858430"/>
                    <a:pt x="607044" y="2851972"/>
                    <a:pt x="613352" y="2843561"/>
                  </a:cubicBezTo>
                  <a:cubicBezTo>
                    <a:pt x="653113" y="2790545"/>
                    <a:pt x="633663" y="2812097"/>
                    <a:pt x="669108" y="2776654"/>
                  </a:cubicBezTo>
                  <a:cubicBezTo>
                    <a:pt x="697134" y="2692572"/>
                    <a:pt x="659330" y="2796207"/>
                    <a:pt x="702561" y="2709747"/>
                  </a:cubicBezTo>
                  <a:cubicBezTo>
                    <a:pt x="707818" y="2699233"/>
                    <a:pt x="708456" y="2686807"/>
                    <a:pt x="713713" y="2676293"/>
                  </a:cubicBezTo>
                  <a:cubicBezTo>
                    <a:pt x="745725" y="2612270"/>
                    <a:pt x="765922" y="2608873"/>
                    <a:pt x="791771" y="2531327"/>
                  </a:cubicBezTo>
                  <a:cubicBezTo>
                    <a:pt x="804932" y="2491845"/>
                    <a:pt x="802257" y="2494611"/>
                    <a:pt x="825225" y="2453269"/>
                  </a:cubicBezTo>
                  <a:cubicBezTo>
                    <a:pt x="835751" y="2434323"/>
                    <a:pt x="848985" y="2416899"/>
                    <a:pt x="858678" y="2397513"/>
                  </a:cubicBezTo>
                  <a:cubicBezTo>
                    <a:pt x="863935" y="2386999"/>
                    <a:pt x="864573" y="2374573"/>
                    <a:pt x="869830" y="2364059"/>
                  </a:cubicBezTo>
                  <a:cubicBezTo>
                    <a:pt x="925822" y="2252075"/>
                    <a:pt x="855788" y="2422841"/>
                    <a:pt x="914435" y="2286000"/>
                  </a:cubicBezTo>
                  <a:cubicBezTo>
                    <a:pt x="919065" y="2275196"/>
                    <a:pt x="919754" y="2262753"/>
                    <a:pt x="925586" y="2252547"/>
                  </a:cubicBezTo>
                  <a:cubicBezTo>
                    <a:pt x="934807" y="2236410"/>
                    <a:pt x="949674" y="2223996"/>
                    <a:pt x="959039" y="2207942"/>
                  </a:cubicBezTo>
                  <a:cubicBezTo>
                    <a:pt x="1059747" y="2035298"/>
                    <a:pt x="962908" y="2189055"/>
                    <a:pt x="1025947" y="2062976"/>
                  </a:cubicBezTo>
                  <a:cubicBezTo>
                    <a:pt x="1035640" y="2043590"/>
                    <a:pt x="1049707" y="2026606"/>
                    <a:pt x="1059400" y="2007220"/>
                  </a:cubicBezTo>
                  <a:cubicBezTo>
                    <a:pt x="1151599" y="1822822"/>
                    <a:pt x="997219" y="2100776"/>
                    <a:pt x="1115156" y="1884556"/>
                  </a:cubicBezTo>
                  <a:cubicBezTo>
                    <a:pt x="1125535" y="1865528"/>
                    <a:pt x="1139332" y="1848388"/>
                    <a:pt x="1148610" y="1828800"/>
                  </a:cubicBezTo>
                  <a:cubicBezTo>
                    <a:pt x="1172847" y="1777633"/>
                    <a:pt x="1187760" y="1722029"/>
                    <a:pt x="1215517" y="1672683"/>
                  </a:cubicBezTo>
                  <a:cubicBezTo>
                    <a:pt x="1311332" y="1502346"/>
                    <a:pt x="1301891" y="1520944"/>
                    <a:pt x="1382786" y="1371600"/>
                  </a:cubicBezTo>
                  <a:cubicBezTo>
                    <a:pt x="1451212" y="1245275"/>
                    <a:pt x="1529552" y="1089284"/>
                    <a:pt x="1616961" y="981308"/>
                  </a:cubicBezTo>
                  <a:cubicBezTo>
                    <a:pt x="1866419" y="673154"/>
                    <a:pt x="1734913" y="810573"/>
                    <a:pt x="2029556" y="546410"/>
                  </a:cubicBezTo>
                  <a:lnTo>
                    <a:pt x="2129917" y="457200"/>
                  </a:lnTo>
                  <a:cubicBezTo>
                    <a:pt x="2200786" y="394669"/>
                    <a:pt x="2279710" y="320973"/>
                    <a:pt x="2364093" y="278781"/>
                  </a:cubicBezTo>
                  <a:cubicBezTo>
                    <a:pt x="2408098" y="256778"/>
                    <a:pt x="2502111" y="207456"/>
                    <a:pt x="2542513" y="200722"/>
                  </a:cubicBezTo>
                  <a:cubicBezTo>
                    <a:pt x="2564815" y="197005"/>
                    <a:pt x="2587485" y="195055"/>
                    <a:pt x="2609420" y="189571"/>
                  </a:cubicBezTo>
                  <a:cubicBezTo>
                    <a:pt x="2632227" y="183869"/>
                    <a:pt x="2653520" y="172971"/>
                    <a:pt x="2676327" y="167269"/>
                  </a:cubicBezTo>
                  <a:cubicBezTo>
                    <a:pt x="2698262" y="161785"/>
                    <a:pt x="2720989" y="160162"/>
                    <a:pt x="2743235" y="156117"/>
                  </a:cubicBezTo>
                  <a:cubicBezTo>
                    <a:pt x="2761883" y="152726"/>
                    <a:pt x="2780132" y="146852"/>
                    <a:pt x="2798991" y="144966"/>
                  </a:cubicBezTo>
                  <a:cubicBezTo>
                    <a:pt x="2973716" y="127494"/>
                    <a:pt x="2922848" y="143067"/>
                    <a:pt x="3055469" y="122664"/>
                  </a:cubicBezTo>
                  <a:cubicBezTo>
                    <a:pt x="3138928" y="109824"/>
                    <a:pt x="3083212" y="117125"/>
                    <a:pt x="3144678" y="100361"/>
                  </a:cubicBezTo>
                  <a:cubicBezTo>
                    <a:pt x="3174250" y="92296"/>
                    <a:pt x="3203831" y="84070"/>
                    <a:pt x="3233888" y="78059"/>
                  </a:cubicBezTo>
                  <a:cubicBezTo>
                    <a:pt x="3252473" y="74342"/>
                    <a:pt x="3271358" y="71895"/>
                    <a:pt x="3289644" y="66908"/>
                  </a:cubicBezTo>
                  <a:cubicBezTo>
                    <a:pt x="3312325" y="60722"/>
                    <a:pt x="3333745" y="50307"/>
                    <a:pt x="3356552" y="44605"/>
                  </a:cubicBezTo>
                  <a:cubicBezTo>
                    <a:pt x="3378487" y="39121"/>
                    <a:pt x="3401214" y="37499"/>
                    <a:pt x="3423459" y="33454"/>
                  </a:cubicBezTo>
                  <a:cubicBezTo>
                    <a:pt x="3442107" y="30064"/>
                    <a:pt x="3460713" y="26414"/>
                    <a:pt x="3479215" y="22303"/>
                  </a:cubicBezTo>
                  <a:cubicBezTo>
                    <a:pt x="3494176" y="18978"/>
                    <a:pt x="3508672" y="13482"/>
                    <a:pt x="3523820" y="11152"/>
                  </a:cubicBezTo>
                  <a:cubicBezTo>
                    <a:pt x="3557088" y="6034"/>
                    <a:pt x="3590727" y="3717"/>
                    <a:pt x="3624181" y="0"/>
                  </a:cubicBezTo>
                  <a:cubicBezTo>
                    <a:pt x="3720825" y="3717"/>
                    <a:pt x="3817820" y="2124"/>
                    <a:pt x="3914113" y="11152"/>
                  </a:cubicBezTo>
                  <a:cubicBezTo>
                    <a:pt x="3937519" y="13346"/>
                    <a:pt x="3961460" y="20414"/>
                    <a:pt x="3981020" y="33454"/>
                  </a:cubicBezTo>
                  <a:cubicBezTo>
                    <a:pt x="4003322" y="48322"/>
                    <a:pt x="4028973" y="59106"/>
                    <a:pt x="4047927" y="78059"/>
                  </a:cubicBezTo>
                  <a:cubicBezTo>
                    <a:pt x="4055361" y="85493"/>
                    <a:pt x="4063662" y="92151"/>
                    <a:pt x="4070230" y="100361"/>
                  </a:cubicBezTo>
                  <a:cubicBezTo>
                    <a:pt x="4094934" y="131241"/>
                    <a:pt x="4091906" y="131936"/>
                    <a:pt x="4103683" y="167269"/>
                  </a:cubicBezTo>
                  <a:cubicBezTo>
                    <a:pt x="4099966" y="185854"/>
                    <a:pt x="4102577" y="206953"/>
                    <a:pt x="4092532" y="223025"/>
                  </a:cubicBezTo>
                  <a:cubicBezTo>
                    <a:pt x="4076334" y="248942"/>
                    <a:pt x="4027247" y="263828"/>
                    <a:pt x="4003322" y="278781"/>
                  </a:cubicBezTo>
                  <a:cubicBezTo>
                    <a:pt x="3987562" y="288631"/>
                    <a:pt x="3975340" y="303922"/>
                    <a:pt x="3958717" y="312234"/>
                  </a:cubicBezTo>
                  <a:cubicBezTo>
                    <a:pt x="3937690" y="322747"/>
                    <a:pt x="3911370" y="321497"/>
                    <a:pt x="3891810" y="334537"/>
                  </a:cubicBezTo>
                  <a:cubicBezTo>
                    <a:pt x="3808248" y="390245"/>
                    <a:pt x="3849790" y="369187"/>
                    <a:pt x="3769147" y="401444"/>
                  </a:cubicBezTo>
                  <a:cubicBezTo>
                    <a:pt x="3673791" y="496800"/>
                    <a:pt x="3829198" y="348042"/>
                    <a:pt x="3713391" y="434898"/>
                  </a:cubicBezTo>
                  <a:cubicBezTo>
                    <a:pt x="3655450" y="478354"/>
                    <a:pt x="3668496" y="479889"/>
                    <a:pt x="3635332" y="524108"/>
                  </a:cubicBezTo>
                  <a:cubicBezTo>
                    <a:pt x="3555869" y="630057"/>
                    <a:pt x="3618843" y="537690"/>
                    <a:pt x="3568425" y="613317"/>
                  </a:cubicBezTo>
                  <a:cubicBezTo>
                    <a:pt x="3564708" y="624468"/>
                    <a:pt x="3562531" y="636257"/>
                    <a:pt x="3557274" y="646771"/>
                  </a:cubicBezTo>
                  <a:cubicBezTo>
                    <a:pt x="3521462" y="718394"/>
                    <a:pt x="3543540" y="635649"/>
                    <a:pt x="3512669" y="735981"/>
                  </a:cubicBezTo>
                  <a:cubicBezTo>
                    <a:pt x="3503655" y="765277"/>
                    <a:pt x="3490366" y="825191"/>
                    <a:pt x="3490366" y="825191"/>
                  </a:cubicBezTo>
                  <a:cubicBezTo>
                    <a:pt x="3486649" y="862362"/>
                    <a:pt x="3484152" y="899675"/>
                    <a:pt x="3479215" y="936703"/>
                  </a:cubicBezTo>
                  <a:cubicBezTo>
                    <a:pt x="3476710" y="955490"/>
                    <a:pt x="3470278" y="973635"/>
                    <a:pt x="3468064" y="992459"/>
                  </a:cubicBezTo>
                  <a:cubicBezTo>
                    <a:pt x="3462834" y="1036912"/>
                    <a:pt x="3460346" y="1081646"/>
                    <a:pt x="3456913" y="1126274"/>
                  </a:cubicBezTo>
                  <a:cubicBezTo>
                    <a:pt x="3435800" y="1400737"/>
                    <a:pt x="3456021" y="1169529"/>
                    <a:pt x="3434610" y="1405054"/>
                  </a:cubicBezTo>
                  <a:cubicBezTo>
                    <a:pt x="3429291" y="1532705"/>
                    <a:pt x="3406988" y="2083226"/>
                    <a:pt x="3401156" y="2129883"/>
                  </a:cubicBezTo>
                  <a:cubicBezTo>
                    <a:pt x="3397439" y="2159620"/>
                    <a:pt x="3392718" y="2189248"/>
                    <a:pt x="3390005" y="2219093"/>
                  </a:cubicBezTo>
                  <a:cubicBezTo>
                    <a:pt x="3385282" y="2271050"/>
                    <a:pt x="3388187" y="2323880"/>
                    <a:pt x="3378854" y="2375210"/>
                  </a:cubicBezTo>
                  <a:cubicBezTo>
                    <a:pt x="3345794" y="2557043"/>
                    <a:pt x="3327938" y="2561414"/>
                    <a:pt x="3278493" y="2709747"/>
                  </a:cubicBezTo>
                  <a:cubicBezTo>
                    <a:pt x="3266221" y="2746563"/>
                    <a:pt x="3257311" y="2784443"/>
                    <a:pt x="3245039" y="2821259"/>
                  </a:cubicBezTo>
                  <a:cubicBezTo>
                    <a:pt x="3234996" y="2851388"/>
                    <a:pt x="3221629" y="2880340"/>
                    <a:pt x="3211586" y="2910469"/>
                  </a:cubicBezTo>
                  <a:cubicBezTo>
                    <a:pt x="3203029" y="2936141"/>
                    <a:pt x="3200481" y="2963892"/>
                    <a:pt x="3189283" y="2988527"/>
                  </a:cubicBezTo>
                  <a:cubicBezTo>
                    <a:pt x="3181592" y="3005446"/>
                    <a:pt x="3167925" y="3019021"/>
                    <a:pt x="3155830" y="3033132"/>
                  </a:cubicBezTo>
                  <a:cubicBezTo>
                    <a:pt x="3137333" y="3054713"/>
                    <a:pt x="3114734" y="3075982"/>
                    <a:pt x="3088922" y="3088888"/>
                  </a:cubicBezTo>
                  <a:cubicBezTo>
                    <a:pt x="3078409" y="3094145"/>
                    <a:pt x="3066620" y="3096322"/>
                    <a:pt x="3055469" y="3100039"/>
                  </a:cubicBezTo>
                  <a:cubicBezTo>
                    <a:pt x="2981127" y="3096322"/>
                    <a:pt x="2906388" y="3097420"/>
                    <a:pt x="2832444" y="3088888"/>
                  </a:cubicBezTo>
                  <a:cubicBezTo>
                    <a:pt x="2809090" y="3086193"/>
                    <a:pt x="2765537" y="3066586"/>
                    <a:pt x="2765537" y="3066586"/>
                  </a:cubicBezTo>
                  <a:lnTo>
                    <a:pt x="2720932" y="3021981"/>
                  </a:lnTo>
                  <a:cubicBezTo>
                    <a:pt x="2694515" y="2995564"/>
                    <a:pt x="2666632" y="2970592"/>
                    <a:pt x="2654025" y="2932771"/>
                  </a:cubicBezTo>
                  <a:cubicBezTo>
                    <a:pt x="2650308" y="2921620"/>
                    <a:pt x="2645725" y="2910721"/>
                    <a:pt x="2642874" y="2899317"/>
                  </a:cubicBezTo>
                  <a:cubicBezTo>
                    <a:pt x="2635078" y="2868134"/>
                    <a:pt x="2625544" y="2806495"/>
                    <a:pt x="2620571" y="2776654"/>
                  </a:cubicBezTo>
                  <a:cubicBezTo>
                    <a:pt x="2602095" y="2536462"/>
                    <a:pt x="2601807" y="2599685"/>
                    <a:pt x="2620571" y="2252547"/>
                  </a:cubicBezTo>
                  <a:cubicBezTo>
                    <a:pt x="2621205" y="2240810"/>
                    <a:pt x="2629079" y="2230546"/>
                    <a:pt x="2631722" y="2219093"/>
                  </a:cubicBezTo>
                  <a:cubicBezTo>
                    <a:pt x="2640246" y="2182157"/>
                    <a:pt x="2642038" y="2143543"/>
                    <a:pt x="2654025" y="2107581"/>
                  </a:cubicBezTo>
                  <a:cubicBezTo>
                    <a:pt x="2661459" y="2085279"/>
                    <a:pt x="2670625" y="2063481"/>
                    <a:pt x="2676327" y="2040674"/>
                  </a:cubicBezTo>
                  <a:cubicBezTo>
                    <a:pt x="2680044" y="2025806"/>
                    <a:pt x="2684153" y="2011030"/>
                    <a:pt x="2687478" y="1996069"/>
                  </a:cubicBezTo>
                  <a:cubicBezTo>
                    <a:pt x="2691590" y="1977567"/>
                    <a:pt x="2693184" y="1958467"/>
                    <a:pt x="2698630" y="1940313"/>
                  </a:cubicBezTo>
                  <a:cubicBezTo>
                    <a:pt x="2704382" y="1921140"/>
                    <a:pt x="2715180" y="1903729"/>
                    <a:pt x="2720932" y="1884556"/>
                  </a:cubicBezTo>
                  <a:cubicBezTo>
                    <a:pt x="2726378" y="1866402"/>
                    <a:pt x="2726637" y="1846954"/>
                    <a:pt x="2732083" y="1828800"/>
                  </a:cubicBezTo>
                  <a:cubicBezTo>
                    <a:pt x="2754660" y="1753544"/>
                    <a:pt x="2750334" y="1794324"/>
                    <a:pt x="2776688" y="1728439"/>
                  </a:cubicBezTo>
                  <a:cubicBezTo>
                    <a:pt x="2785419" y="1706612"/>
                    <a:pt x="2785951" y="1681093"/>
                    <a:pt x="2798991" y="1661532"/>
                  </a:cubicBezTo>
                  <a:cubicBezTo>
                    <a:pt x="2806425" y="1650381"/>
                    <a:pt x="2815299" y="1640065"/>
                    <a:pt x="2821293" y="1628078"/>
                  </a:cubicBezTo>
                  <a:cubicBezTo>
                    <a:pt x="2826550" y="1617565"/>
                    <a:pt x="2829351" y="1605965"/>
                    <a:pt x="2832444" y="1594625"/>
                  </a:cubicBezTo>
                  <a:cubicBezTo>
                    <a:pt x="2840509" y="1565053"/>
                    <a:pt x="2845054" y="1534494"/>
                    <a:pt x="2854747" y="1505415"/>
                  </a:cubicBezTo>
                  <a:lnTo>
                    <a:pt x="2877049" y="1438508"/>
                  </a:lnTo>
                  <a:cubicBezTo>
                    <a:pt x="2880766" y="1427357"/>
                    <a:pt x="2882943" y="1415567"/>
                    <a:pt x="2888200" y="1405054"/>
                  </a:cubicBezTo>
                  <a:lnTo>
                    <a:pt x="2899352" y="1382752"/>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grpSp>
          <p:nvGrpSpPr>
            <p:cNvPr id="20" name="Group 19">
              <a:extLst>
                <a:ext uri="{FF2B5EF4-FFF2-40B4-BE49-F238E27FC236}">
                  <a16:creationId xmlns:a16="http://schemas.microsoft.com/office/drawing/2014/main" id="{6DC5CD0B-8E16-F4E9-45F2-C6D8B237F624}"/>
                </a:ext>
              </a:extLst>
            </p:cNvPr>
            <p:cNvGrpSpPr/>
            <p:nvPr/>
          </p:nvGrpSpPr>
          <p:grpSpPr>
            <a:xfrm>
              <a:off x="5351455" y="1489161"/>
              <a:ext cx="1872966" cy="864776"/>
              <a:chOff x="4873451" y="1886389"/>
              <a:chExt cx="2393830" cy="1095457"/>
            </a:xfrm>
          </p:grpSpPr>
          <p:grpSp>
            <p:nvGrpSpPr>
              <p:cNvPr id="21" name="Group 20">
                <a:extLst>
                  <a:ext uri="{FF2B5EF4-FFF2-40B4-BE49-F238E27FC236}">
                    <a16:creationId xmlns:a16="http://schemas.microsoft.com/office/drawing/2014/main" id="{F6936CEB-30B1-8F99-4F51-49028FDD2566}"/>
                  </a:ext>
                </a:extLst>
              </p:cNvPr>
              <p:cNvGrpSpPr/>
              <p:nvPr/>
            </p:nvGrpSpPr>
            <p:grpSpPr>
              <a:xfrm>
                <a:off x="4873451" y="1886389"/>
                <a:ext cx="2393830" cy="1095457"/>
                <a:chOff x="4215161" y="3070603"/>
                <a:chExt cx="2460772" cy="1030442"/>
              </a:xfrm>
              <a:solidFill>
                <a:srgbClr val="000000"/>
              </a:solidFill>
            </p:grpSpPr>
            <p:sp>
              <p:nvSpPr>
                <p:cNvPr id="23" name="Cube 22">
                  <a:extLst>
                    <a:ext uri="{FF2B5EF4-FFF2-40B4-BE49-F238E27FC236}">
                      <a16:creationId xmlns:a16="http://schemas.microsoft.com/office/drawing/2014/main" id="{C2B14FF9-05A7-D6E4-7C58-6449B69174B5}"/>
                    </a:ext>
                  </a:extLst>
                </p:cNvPr>
                <p:cNvSpPr/>
                <p:nvPr/>
              </p:nvSpPr>
              <p:spPr>
                <a:xfrm>
                  <a:off x="4215161" y="3070603"/>
                  <a:ext cx="2460772" cy="1030442"/>
                </a:xfrm>
                <a:prstGeom prst="cube">
                  <a:avLst>
                    <a:gd name="adj" fmla="val 48438"/>
                  </a:avLst>
                </a:prstGeom>
                <a:grpFill/>
                <a:ln w="25400">
                  <a:noFill/>
                  <a:miter lim="800000"/>
                </a:ln>
                <a:effectLst/>
                <a:scene3d>
                  <a:camera prst="perspectiveRelaxed" fov="3300000">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24" name="Rectangle 23">
                  <a:extLst>
                    <a:ext uri="{FF2B5EF4-FFF2-40B4-BE49-F238E27FC236}">
                      <a16:creationId xmlns:a16="http://schemas.microsoft.com/office/drawing/2014/main" id="{C0A2BBC3-1DA8-BED7-F409-F6731B40BEFC}"/>
                    </a:ext>
                  </a:extLst>
                </p:cNvPr>
                <p:cNvSpPr/>
                <p:nvPr/>
              </p:nvSpPr>
              <p:spPr>
                <a:xfrm>
                  <a:off x="4523749" y="3681016"/>
                  <a:ext cx="471998" cy="15239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25" name="Rectangle 24">
                  <a:extLst>
                    <a:ext uri="{FF2B5EF4-FFF2-40B4-BE49-F238E27FC236}">
                      <a16:creationId xmlns:a16="http://schemas.microsoft.com/office/drawing/2014/main" id="{F3BE9919-115B-4689-276F-9E4BA10AD1F2}"/>
                    </a:ext>
                  </a:extLst>
                </p:cNvPr>
                <p:cNvSpPr/>
                <p:nvPr/>
              </p:nvSpPr>
              <p:spPr>
                <a:xfrm>
                  <a:off x="5367520" y="36575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26" name="Rectangle 25">
                  <a:extLst>
                    <a:ext uri="{FF2B5EF4-FFF2-40B4-BE49-F238E27FC236}">
                      <a16:creationId xmlns:a16="http://schemas.microsoft.com/office/drawing/2014/main" id="{3B81E320-E312-D6F0-7CEF-6E3DE95FF09A}"/>
                    </a:ext>
                  </a:extLst>
                </p:cNvPr>
                <p:cNvSpPr/>
                <p:nvPr/>
              </p:nvSpPr>
              <p:spPr>
                <a:xfrm>
                  <a:off x="5363805" y="38099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22" name="TextBox 21">
                <a:extLst>
                  <a:ext uri="{FF2B5EF4-FFF2-40B4-BE49-F238E27FC236}">
                    <a16:creationId xmlns:a16="http://schemas.microsoft.com/office/drawing/2014/main" id="{E17D0E7E-9E19-6819-A589-D43881A4CAA3}"/>
                  </a:ext>
                </a:extLst>
              </p:cNvPr>
              <p:cNvSpPr txBox="1"/>
              <p:nvPr/>
            </p:nvSpPr>
            <p:spPr>
              <a:xfrm>
                <a:off x="5486873" y="2103856"/>
                <a:ext cx="1566018" cy="349696"/>
              </a:xfrm>
              <a:prstGeom prst="rect">
                <a:avLst/>
              </a:prstGeom>
            </p:spPr>
            <p:txBody>
              <a:bodyPr wrap="none" lIns="0" tIns="0" rIns="0" bIns="0" rtlCol="0">
                <a:spAutoFit/>
              </a:bodyPr>
              <a:lstStyle/>
              <a:p>
                <a:pPr>
                  <a:spcAft>
                    <a:spcPts val="600"/>
                  </a:spcAft>
                </a:pPr>
                <a:r>
                  <a:rPr lang="en-US" sz="1200" dirty="0">
                    <a:solidFill>
                      <a:schemeClr val="bg1"/>
                    </a:solidFill>
                    <a:latin typeface="Gill Sans MT" panose="020B0502020104020203" pitchFamily="34" charset="77"/>
                  </a:rPr>
                  <a:t>ToR Switch</a:t>
                </a:r>
              </a:p>
            </p:txBody>
          </p:sp>
        </p:grpSp>
        <p:grpSp>
          <p:nvGrpSpPr>
            <p:cNvPr id="27" name="Group 26">
              <a:extLst>
                <a:ext uri="{FF2B5EF4-FFF2-40B4-BE49-F238E27FC236}">
                  <a16:creationId xmlns:a16="http://schemas.microsoft.com/office/drawing/2014/main" id="{830CE628-90A2-8D4F-1236-CDD66F7A09A6}"/>
                </a:ext>
              </a:extLst>
            </p:cNvPr>
            <p:cNvGrpSpPr/>
            <p:nvPr/>
          </p:nvGrpSpPr>
          <p:grpSpPr>
            <a:xfrm>
              <a:off x="2040736" y="3370292"/>
              <a:ext cx="889450" cy="1368675"/>
              <a:chOff x="4865614" y="3066585"/>
              <a:chExt cx="1546337" cy="2453269"/>
            </a:xfrm>
            <a:solidFill>
              <a:srgbClr val="003834"/>
            </a:solidFill>
          </p:grpSpPr>
          <p:sp>
            <p:nvSpPr>
              <p:cNvPr id="28" name="Cube 27">
                <a:extLst>
                  <a:ext uri="{FF2B5EF4-FFF2-40B4-BE49-F238E27FC236}">
                    <a16:creationId xmlns:a16="http://schemas.microsoft.com/office/drawing/2014/main" id="{36122A14-6AC5-7EFD-650E-A08D4F88A124}"/>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29" name="Rectangle 28">
                <a:extLst>
                  <a:ext uri="{FF2B5EF4-FFF2-40B4-BE49-F238E27FC236}">
                    <a16:creationId xmlns:a16="http://schemas.microsoft.com/office/drawing/2014/main" id="{10318B56-2A7D-8B61-6A7B-68B08399BBA5}"/>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0" name="Rectangle 29">
                <a:extLst>
                  <a:ext uri="{FF2B5EF4-FFF2-40B4-BE49-F238E27FC236}">
                    <a16:creationId xmlns:a16="http://schemas.microsoft.com/office/drawing/2014/main" id="{22C0BD1D-F706-37BC-8380-A24E6E4B3816}"/>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1" name="Rectangle 30">
                <a:extLst>
                  <a:ext uri="{FF2B5EF4-FFF2-40B4-BE49-F238E27FC236}">
                    <a16:creationId xmlns:a16="http://schemas.microsoft.com/office/drawing/2014/main" id="{490F8B0D-52D8-B7F4-FA5F-8EFDF0728867}"/>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2" name="Rectangle 31">
                <a:extLst>
                  <a:ext uri="{FF2B5EF4-FFF2-40B4-BE49-F238E27FC236}">
                    <a16:creationId xmlns:a16="http://schemas.microsoft.com/office/drawing/2014/main" id="{3BBF2CB5-730F-27EE-494A-215134247FC4}"/>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3" name="Rectangle 32">
                <a:extLst>
                  <a:ext uri="{FF2B5EF4-FFF2-40B4-BE49-F238E27FC236}">
                    <a16:creationId xmlns:a16="http://schemas.microsoft.com/office/drawing/2014/main" id="{B845155E-CBD0-D030-30A7-5F8FDAEF73A5}"/>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4" name="Rectangle 33">
                <a:extLst>
                  <a:ext uri="{FF2B5EF4-FFF2-40B4-BE49-F238E27FC236}">
                    <a16:creationId xmlns:a16="http://schemas.microsoft.com/office/drawing/2014/main" id="{F654E80E-8085-2562-AF2A-95D36F3F9B5E}"/>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35" name="Cube 34">
              <a:extLst>
                <a:ext uri="{FF2B5EF4-FFF2-40B4-BE49-F238E27FC236}">
                  <a16:creationId xmlns:a16="http://schemas.microsoft.com/office/drawing/2014/main" id="{09B7155E-DD73-2E88-771B-253FD0C9477E}"/>
                </a:ext>
              </a:extLst>
            </p:cNvPr>
            <p:cNvSpPr/>
            <p:nvPr/>
          </p:nvSpPr>
          <p:spPr>
            <a:xfrm>
              <a:off x="1918135" y="3079164"/>
              <a:ext cx="368173" cy="255071"/>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36" name="Cube 35">
              <a:extLst>
                <a:ext uri="{FF2B5EF4-FFF2-40B4-BE49-F238E27FC236}">
                  <a16:creationId xmlns:a16="http://schemas.microsoft.com/office/drawing/2014/main" id="{76D7BFEE-B256-3860-5A56-E106F0819852}"/>
                </a:ext>
              </a:extLst>
            </p:cNvPr>
            <p:cNvSpPr/>
            <p:nvPr/>
          </p:nvSpPr>
          <p:spPr>
            <a:xfrm>
              <a:off x="2310123" y="3082900"/>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37" name="Cube 36">
              <a:extLst>
                <a:ext uri="{FF2B5EF4-FFF2-40B4-BE49-F238E27FC236}">
                  <a16:creationId xmlns:a16="http://schemas.microsoft.com/office/drawing/2014/main" id="{A981F41D-F82D-7F09-3C47-45159BAA68EE}"/>
                </a:ext>
              </a:extLst>
            </p:cNvPr>
            <p:cNvSpPr/>
            <p:nvPr/>
          </p:nvSpPr>
          <p:spPr>
            <a:xfrm>
              <a:off x="2716592" y="3079164"/>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38" name="Cube 37">
              <a:extLst>
                <a:ext uri="{FF2B5EF4-FFF2-40B4-BE49-F238E27FC236}">
                  <a16:creationId xmlns:a16="http://schemas.microsoft.com/office/drawing/2014/main" id="{84461DED-BC1D-F3D8-79EF-7F43C5E5D839}"/>
                </a:ext>
              </a:extLst>
            </p:cNvPr>
            <p:cNvSpPr/>
            <p:nvPr/>
          </p:nvSpPr>
          <p:spPr>
            <a:xfrm>
              <a:off x="1863078" y="3370293"/>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39" name="Cube 38">
              <a:extLst>
                <a:ext uri="{FF2B5EF4-FFF2-40B4-BE49-F238E27FC236}">
                  <a16:creationId xmlns:a16="http://schemas.microsoft.com/office/drawing/2014/main" id="{02F4B4BB-7920-04EF-ADED-A51B6AEF54CC}"/>
                </a:ext>
              </a:extLst>
            </p:cNvPr>
            <p:cNvSpPr/>
            <p:nvPr/>
          </p:nvSpPr>
          <p:spPr>
            <a:xfrm>
              <a:off x="2279914" y="3370292"/>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40" name="Cube 39">
              <a:extLst>
                <a:ext uri="{FF2B5EF4-FFF2-40B4-BE49-F238E27FC236}">
                  <a16:creationId xmlns:a16="http://schemas.microsoft.com/office/drawing/2014/main" id="{958D5A9E-9F90-A649-A4C2-D04FCB59F875}"/>
                </a:ext>
              </a:extLst>
            </p:cNvPr>
            <p:cNvSpPr/>
            <p:nvPr/>
          </p:nvSpPr>
          <p:spPr>
            <a:xfrm>
              <a:off x="2697504" y="3372994"/>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grpSp>
          <p:nvGrpSpPr>
            <p:cNvPr id="41" name="Group 40">
              <a:extLst>
                <a:ext uri="{FF2B5EF4-FFF2-40B4-BE49-F238E27FC236}">
                  <a16:creationId xmlns:a16="http://schemas.microsoft.com/office/drawing/2014/main" id="{0309DCDE-1A27-E9DA-CCA3-BC5471A17B55}"/>
                </a:ext>
              </a:extLst>
            </p:cNvPr>
            <p:cNvGrpSpPr/>
            <p:nvPr/>
          </p:nvGrpSpPr>
          <p:grpSpPr>
            <a:xfrm>
              <a:off x="4177743" y="3370290"/>
              <a:ext cx="889450" cy="1368675"/>
              <a:chOff x="4865614" y="3066585"/>
              <a:chExt cx="1546337" cy="2453269"/>
            </a:xfrm>
            <a:solidFill>
              <a:srgbClr val="003834"/>
            </a:solidFill>
          </p:grpSpPr>
          <p:sp>
            <p:nvSpPr>
              <p:cNvPr id="42" name="Cube 41">
                <a:extLst>
                  <a:ext uri="{FF2B5EF4-FFF2-40B4-BE49-F238E27FC236}">
                    <a16:creationId xmlns:a16="http://schemas.microsoft.com/office/drawing/2014/main" id="{10087594-B92A-7A8B-4048-E74961E019D6}"/>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43" name="Rectangle 42">
                <a:extLst>
                  <a:ext uri="{FF2B5EF4-FFF2-40B4-BE49-F238E27FC236}">
                    <a16:creationId xmlns:a16="http://schemas.microsoft.com/office/drawing/2014/main" id="{263DE1A9-33C0-B087-757D-1E0368E8C5EB}"/>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4" name="Rectangle 43">
                <a:extLst>
                  <a:ext uri="{FF2B5EF4-FFF2-40B4-BE49-F238E27FC236}">
                    <a16:creationId xmlns:a16="http://schemas.microsoft.com/office/drawing/2014/main" id="{D9EE90B7-3F73-8384-610A-6CA859EDDCAD}"/>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5" name="Rectangle 44">
                <a:extLst>
                  <a:ext uri="{FF2B5EF4-FFF2-40B4-BE49-F238E27FC236}">
                    <a16:creationId xmlns:a16="http://schemas.microsoft.com/office/drawing/2014/main" id="{574E816F-D5F4-FD1D-7CED-81A7523BA2CF}"/>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6" name="Rectangle 45">
                <a:extLst>
                  <a:ext uri="{FF2B5EF4-FFF2-40B4-BE49-F238E27FC236}">
                    <a16:creationId xmlns:a16="http://schemas.microsoft.com/office/drawing/2014/main" id="{B4A8A4EE-7DFC-79B7-DCAB-8DADEB4BD427}"/>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7" name="Rectangle 46">
                <a:extLst>
                  <a:ext uri="{FF2B5EF4-FFF2-40B4-BE49-F238E27FC236}">
                    <a16:creationId xmlns:a16="http://schemas.microsoft.com/office/drawing/2014/main" id="{43A013A9-5535-53FA-6AE6-0C9CDB4B3133}"/>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8" name="Rectangle 47">
                <a:extLst>
                  <a:ext uri="{FF2B5EF4-FFF2-40B4-BE49-F238E27FC236}">
                    <a16:creationId xmlns:a16="http://schemas.microsoft.com/office/drawing/2014/main" id="{00234830-8A41-98B3-1707-4D5C41B7976E}"/>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49" name="Cube 48">
              <a:extLst>
                <a:ext uri="{FF2B5EF4-FFF2-40B4-BE49-F238E27FC236}">
                  <a16:creationId xmlns:a16="http://schemas.microsoft.com/office/drawing/2014/main" id="{390494FE-0182-7AFD-9309-8331909963FA}"/>
                </a:ext>
              </a:extLst>
            </p:cNvPr>
            <p:cNvSpPr/>
            <p:nvPr/>
          </p:nvSpPr>
          <p:spPr>
            <a:xfrm>
              <a:off x="4055142" y="3079162"/>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50" name="Cube 49">
              <a:extLst>
                <a:ext uri="{FF2B5EF4-FFF2-40B4-BE49-F238E27FC236}">
                  <a16:creationId xmlns:a16="http://schemas.microsoft.com/office/drawing/2014/main" id="{392CE43A-3F01-9817-1DB0-966F227B600A}"/>
                </a:ext>
              </a:extLst>
            </p:cNvPr>
            <p:cNvSpPr/>
            <p:nvPr/>
          </p:nvSpPr>
          <p:spPr>
            <a:xfrm>
              <a:off x="4447130" y="3082898"/>
              <a:ext cx="368173" cy="255071"/>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51" name="Cube 50">
              <a:extLst>
                <a:ext uri="{FF2B5EF4-FFF2-40B4-BE49-F238E27FC236}">
                  <a16:creationId xmlns:a16="http://schemas.microsoft.com/office/drawing/2014/main" id="{06906FAE-F2DA-3AB6-3ECF-304DA9FE5DDF}"/>
                </a:ext>
              </a:extLst>
            </p:cNvPr>
            <p:cNvSpPr/>
            <p:nvPr/>
          </p:nvSpPr>
          <p:spPr>
            <a:xfrm>
              <a:off x="4853599" y="3079162"/>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52" name="Cube 51">
              <a:extLst>
                <a:ext uri="{FF2B5EF4-FFF2-40B4-BE49-F238E27FC236}">
                  <a16:creationId xmlns:a16="http://schemas.microsoft.com/office/drawing/2014/main" id="{21A50749-D2B0-E357-9FF5-3F26A1873A29}"/>
                </a:ext>
              </a:extLst>
            </p:cNvPr>
            <p:cNvSpPr/>
            <p:nvPr/>
          </p:nvSpPr>
          <p:spPr>
            <a:xfrm>
              <a:off x="4000085"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53" name="Cube 52">
              <a:extLst>
                <a:ext uri="{FF2B5EF4-FFF2-40B4-BE49-F238E27FC236}">
                  <a16:creationId xmlns:a16="http://schemas.microsoft.com/office/drawing/2014/main" id="{4265F0BD-D816-1853-6E6A-6CBFF23A5663}"/>
                </a:ext>
              </a:extLst>
            </p:cNvPr>
            <p:cNvSpPr/>
            <p:nvPr/>
          </p:nvSpPr>
          <p:spPr>
            <a:xfrm>
              <a:off x="4416921" y="3370290"/>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54" name="Cube 53">
              <a:extLst>
                <a:ext uri="{FF2B5EF4-FFF2-40B4-BE49-F238E27FC236}">
                  <a16:creationId xmlns:a16="http://schemas.microsoft.com/office/drawing/2014/main" id="{0EF9A43A-C61F-9646-F304-D809795155FC}"/>
                </a:ext>
              </a:extLst>
            </p:cNvPr>
            <p:cNvSpPr/>
            <p:nvPr/>
          </p:nvSpPr>
          <p:spPr>
            <a:xfrm>
              <a:off x="4834511" y="3372992"/>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grpSp>
          <p:nvGrpSpPr>
            <p:cNvPr id="55" name="Group 54">
              <a:extLst>
                <a:ext uri="{FF2B5EF4-FFF2-40B4-BE49-F238E27FC236}">
                  <a16:creationId xmlns:a16="http://schemas.microsoft.com/office/drawing/2014/main" id="{CC6EAB36-41C5-ACDA-C756-BADD9B80BE6E}"/>
                </a:ext>
              </a:extLst>
            </p:cNvPr>
            <p:cNvGrpSpPr/>
            <p:nvPr/>
          </p:nvGrpSpPr>
          <p:grpSpPr>
            <a:xfrm>
              <a:off x="7764231" y="3370291"/>
              <a:ext cx="889450" cy="1368675"/>
              <a:chOff x="4865614" y="3066585"/>
              <a:chExt cx="1546337" cy="2453269"/>
            </a:xfrm>
            <a:solidFill>
              <a:srgbClr val="003834"/>
            </a:solidFill>
          </p:grpSpPr>
          <p:sp>
            <p:nvSpPr>
              <p:cNvPr id="56" name="Cube 55">
                <a:extLst>
                  <a:ext uri="{FF2B5EF4-FFF2-40B4-BE49-F238E27FC236}">
                    <a16:creationId xmlns:a16="http://schemas.microsoft.com/office/drawing/2014/main" id="{F410B899-AFD9-BBF5-30D4-B5B62360D595}"/>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57" name="Rectangle 56">
                <a:extLst>
                  <a:ext uri="{FF2B5EF4-FFF2-40B4-BE49-F238E27FC236}">
                    <a16:creationId xmlns:a16="http://schemas.microsoft.com/office/drawing/2014/main" id="{17695D5B-32F4-83AF-CEF9-AED42A48E28F}"/>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58" name="Rectangle 57">
                <a:extLst>
                  <a:ext uri="{FF2B5EF4-FFF2-40B4-BE49-F238E27FC236}">
                    <a16:creationId xmlns:a16="http://schemas.microsoft.com/office/drawing/2014/main" id="{E83B7496-E002-7566-8739-6A8810E0BD01}"/>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59" name="Rectangle 58">
                <a:extLst>
                  <a:ext uri="{FF2B5EF4-FFF2-40B4-BE49-F238E27FC236}">
                    <a16:creationId xmlns:a16="http://schemas.microsoft.com/office/drawing/2014/main" id="{DFD57F94-52B8-912A-3814-7C26ACC62529}"/>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60" name="Rectangle 59">
                <a:extLst>
                  <a:ext uri="{FF2B5EF4-FFF2-40B4-BE49-F238E27FC236}">
                    <a16:creationId xmlns:a16="http://schemas.microsoft.com/office/drawing/2014/main" id="{712E9FF1-E56E-359D-771F-E62B32DCEEF1}"/>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61" name="Rectangle 60">
                <a:extLst>
                  <a:ext uri="{FF2B5EF4-FFF2-40B4-BE49-F238E27FC236}">
                    <a16:creationId xmlns:a16="http://schemas.microsoft.com/office/drawing/2014/main" id="{B70FC869-4F79-CBD3-C0D6-6E76B5497DB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62" name="Rectangle 61">
                <a:extLst>
                  <a:ext uri="{FF2B5EF4-FFF2-40B4-BE49-F238E27FC236}">
                    <a16:creationId xmlns:a16="http://schemas.microsoft.com/office/drawing/2014/main" id="{E09FE6E5-090D-EF3E-5FF5-0053988143DA}"/>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63" name="Cube 62">
              <a:extLst>
                <a:ext uri="{FF2B5EF4-FFF2-40B4-BE49-F238E27FC236}">
                  <a16:creationId xmlns:a16="http://schemas.microsoft.com/office/drawing/2014/main" id="{B0C87708-F177-ADFC-E5FF-EB9FAED263B4}"/>
                </a:ext>
              </a:extLst>
            </p:cNvPr>
            <p:cNvSpPr/>
            <p:nvPr/>
          </p:nvSpPr>
          <p:spPr>
            <a:xfrm>
              <a:off x="7641630" y="3079163"/>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64" name="Cube 63">
              <a:extLst>
                <a:ext uri="{FF2B5EF4-FFF2-40B4-BE49-F238E27FC236}">
                  <a16:creationId xmlns:a16="http://schemas.microsoft.com/office/drawing/2014/main" id="{BC607E12-FA51-23B4-C0B5-2E4764764257}"/>
                </a:ext>
              </a:extLst>
            </p:cNvPr>
            <p:cNvSpPr/>
            <p:nvPr/>
          </p:nvSpPr>
          <p:spPr>
            <a:xfrm>
              <a:off x="8033619" y="3082899"/>
              <a:ext cx="368173" cy="255071"/>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65" name="Cube 64">
              <a:extLst>
                <a:ext uri="{FF2B5EF4-FFF2-40B4-BE49-F238E27FC236}">
                  <a16:creationId xmlns:a16="http://schemas.microsoft.com/office/drawing/2014/main" id="{9835F9A9-2302-33C8-14A0-5455069738D7}"/>
                </a:ext>
              </a:extLst>
            </p:cNvPr>
            <p:cNvSpPr/>
            <p:nvPr/>
          </p:nvSpPr>
          <p:spPr>
            <a:xfrm>
              <a:off x="8440087" y="3079163"/>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66" name="Cube 65">
              <a:extLst>
                <a:ext uri="{FF2B5EF4-FFF2-40B4-BE49-F238E27FC236}">
                  <a16:creationId xmlns:a16="http://schemas.microsoft.com/office/drawing/2014/main" id="{46B77466-29CA-A013-0D6B-95C37636E3D4}"/>
                </a:ext>
              </a:extLst>
            </p:cNvPr>
            <p:cNvSpPr/>
            <p:nvPr/>
          </p:nvSpPr>
          <p:spPr>
            <a:xfrm>
              <a:off x="7586573"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67" name="Cube 66">
              <a:extLst>
                <a:ext uri="{FF2B5EF4-FFF2-40B4-BE49-F238E27FC236}">
                  <a16:creationId xmlns:a16="http://schemas.microsoft.com/office/drawing/2014/main" id="{B89A53BA-5ED8-D3CB-6CC4-B691E7F9BB73}"/>
                </a:ext>
              </a:extLst>
            </p:cNvPr>
            <p:cNvSpPr/>
            <p:nvPr/>
          </p:nvSpPr>
          <p:spPr>
            <a:xfrm>
              <a:off x="8003410"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68" name="Cube 67">
              <a:extLst>
                <a:ext uri="{FF2B5EF4-FFF2-40B4-BE49-F238E27FC236}">
                  <a16:creationId xmlns:a16="http://schemas.microsoft.com/office/drawing/2014/main" id="{C5DAF336-E46C-DD26-F2C6-AA0066849319}"/>
                </a:ext>
              </a:extLst>
            </p:cNvPr>
            <p:cNvSpPr/>
            <p:nvPr/>
          </p:nvSpPr>
          <p:spPr>
            <a:xfrm>
              <a:off x="8420999" y="3372993"/>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grpSp>
          <p:nvGrpSpPr>
            <p:cNvPr id="69" name="Group 68">
              <a:extLst>
                <a:ext uri="{FF2B5EF4-FFF2-40B4-BE49-F238E27FC236}">
                  <a16:creationId xmlns:a16="http://schemas.microsoft.com/office/drawing/2014/main" id="{4A0A84A6-8899-5183-B4FB-45F772CFE0EA}"/>
                </a:ext>
              </a:extLst>
            </p:cNvPr>
            <p:cNvGrpSpPr/>
            <p:nvPr/>
          </p:nvGrpSpPr>
          <p:grpSpPr>
            <a:xfrm>
              <a:off x="9393302" y="3370291"/>
              <a:ext cx="889450" cy="1368675"/>
              <a:chOff x="4865614" y="3066585"/>
              <a:chExt cx="1546337" cy="2453269"/>
            </a:xfrm>
            <a:solidFill>
              <a:srgbClr val="003834"/>
            </a:solidFill>
          </p:grpSpPr>
          <p:sp>
            <p:nvSpPr>
              <p:cNvPr id="70" name="Cube 69">
                <a:extLst>
                  <a:ext uri="{FF2B5EF4-FFF2-40B4-BE49-F238E27FC236}">
                    <a16:creationId xmlns:a16="http://schemas.microsoft.com/office/drawing/2014/main" id="{5322957D-3C2E-5C4C-8C6A-A71B22A711D9}"/>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71" name="Rectangle 70">
                <a:extLst>
                  <a:ext uri="{FF2B5EF4-FFF2-40B4-BE49-F238E27FC236}">
                    <a16:creationId xmlns:a16="http://schemas.microsoft.com/office/drawing/2014/main" id="{1E51A1E7-1C24-4637-37E4-519887F3732E}"/>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2" name="Rectangle 71">
                <a:extLst>
                  <a:ext uri="{FF2B5EF4-FFF2-40B4-BE49-F238E27FC236}">
                    <a16:creationId xmlns:a16="http://schemas.microsoft.com/office/drawing/2014/main" id="{3ACC062A-BA49-5AC8-A0EE-3C66DF562465}"/>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3" name="Rectangle 72">
                <a:extLst>
                  <a:ext uri="{FF2B5EF4-FFF2-40B4-BE49-F238E27FC236}">
                    <a16:creationId xmlns:a16="http://schemas.microsoft.com/office/drawing/2014/main" id="{EA8C22FA-659D-AB49-0B45-0569FD656F83}"/>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4" name="Rectangle 73">
                <a:extLst>
                  <a:ext uri="{FF2B5EF4-FFF2-40B4-BE49-F238E27FC236}">
                    <a16:creationId xmlns:a16="http://schemas.microsoft.com/office/drawing/2014/main" id="{AEB77CF7-91F4-13BF-DE30-F4899571AD4C}"/>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5" name="Rectangle 74">
                <a:extLst>
                  <a:ext uri="{FF2B5EF4-FFF2-40B4-BE49-F238E27FC236}">
                    <a16:creationId xmlns:a16="http://schemas.microsoft.com/office/drawing/2014/main" id="{05DA32E5-7246-A4FB-0AA8-8744EC0FF116}"/>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6" name="Rectangle 75">
                <a:extLst>
                  <a:ext uri="{FF2B5EF4-FFF2-40B4-BE49-F238E27FC236}">
                    <a16:creationId xmlns:a16="http://schemas.microsoft.com/office/drawing/2014/main" id="{25D6A730-5829-7448-F67C-ADA3C31E4E52}"/>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77" name="Cube 76">
              <a:extLst>
                <a:ext uri="{FF2B5EF4-FFF2-40B4-BE49-F238E27FC236}">
                  <a16:creationId xmlns:a16="http://schemas.microsoft.com/office/drawing/2014/main" id="{14ED49DA-0C56-F56C-5A0A-8A91D273DFA6}"/>
                </a:ext>
              </a:extLst>
            </p:cNvPr>
            <p:cNvSpPr/>
            <p:nvPr/>
          </p:nvSpPr>
          <p:spPr>
            <a:xfrm>
              <a:off x="9270701" y="3079163"/>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78" name="Cube 77">
              <a:extLst>
                <a:ext uri="{FF2B5EF4-FFF2-40B4-BE49-F238E27FC236}">
                  <a16:creationId xmlns:a16="http://schemas.microsoft.com/office/drawing/2014/main" id="{E95434A4-ADCC-5B75-D46A-430E0F41F972}"/>
                </a:ext>
              </a:extLst>
            </p:cNvPr>
            <p:cNvSpPr/>
            <p:nvPr/>
          </p:nvSpPr>
          <p:spPr>
            <a:xfrm>
              <a:off x="9662689" y="3082899"/>
              <a:ext cx="368173" cy="255071"/>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79" name="Cube 78">
              <a:extLst>
                <a:ext uri="{FF2B5EF4-FFF2-40B4-BE49-F238E27FC236}">
                  <a16:creationId xmlns:a16="http://schemas.microsoft.com/office/drawing/2014/main" id="{D5CB07E0-8BC1-FF1A-D957-57F7CF31F753}"/>
                </a:ext>
              </a:extLst>
            </p:cNvPr>
            <p:cNvSpPr/>
            <p:nvPr/>
          </p:nvSpPr>
          <p:spPr>
            <a:xfrm>
              <a:off x="10069158" y="3079163"/>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80" name="Cube 79">
              <a:extLst>
                <a:ext uri="{FF2B5EF4-FFF2-40B4-BE49-F238E27FC236}">
                  <a16:creationId xmlns:a16="http://schemas.microsoft.com/office/drawing/2014/main" id="{DD5D3706-E88A-24C6-7D88-FA6A4529CAC4}"/>
                </a:ext>
              </a:extLst>
            </p:cNvPr>
            <p:cNvSpPr/>
            <p:nvPr/>
          </p:nvSpPr>
          <p:spPr>
            <a:xfrm>
              <a:off x="9215644"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81" name="Cube 80">
              <a:extLst>
                <a:ext uri="{FF2B5EF4-FFF2-40B4-BE49-F238E27FC236}">
                  <a16:creationId xmlns:a16="http://schemas.microsoft.com/office/drawing/2014/main" id="{9B6B29D3-F0AD-9DE1-54BC-5FB26DC5EFE6}"/>
                </a:ext>
              </a:extLst>
            </p:cNvPr>
            <p:cNvSpPr/>
            <p:nvPr/>
          </p:nvSpPr>
          <p:spPr>
            <a:xfrm>
              <a:off x="9632480"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82" name="Cube 81">
              <a:extLst>
                <a:ext uri="{FF2B5EF4-FFF2-40B4-BE49-F238E27FC236}">
                  <a16:creationId xmlns:a16="http://schemas.microsoft.com/office/drawing/2014/main" id="{F8F71C29-5707-BB0A-A73A-8B9AE92F6644}"/>
                </a:ext>
              </a:extLst>
            </p:cNvPr>
            <p:cNvSpPr/>
            <p:nvPr/>
          </p:nvSpPr>
          <p:spPr>
            <a:xfrm>
              <a:off x="10050070" y="3372993"/>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83" name="Freeform 82">
              <a:extLst>
                <a:ext uri="{FF2B5EF4-FFF2-40B4-BE49-F238E27FC236}">
                  <a16:creationId xmlns:a16="http://schemas.microsoft.com/office/drawing/2014/main" id="{A6369A8A-7506-FB14-DCCB-DDC0D3940E23}"/>
                </a:ext>
              </a:extLst>
            </p:cNvPr>
            <p:cNvSpPr/>
            <p:nvPr/>
          </p:nvSpPr>
          <p:spPr>
            <a:xfrm>
              <a:off x="2118333" y="2055727"/>
              <a:ext cx="3231909" cy="1049816"/>
            </a:xfrm>
            <a:custGeom>
              <a:avLst/>
              <a:gdLst>
                <a:gd name="connsiteX0" fmla="*/ 0 w 5242207"/>
                <a:gd name="connsiteY0" fmla="*/ 1318925 h 1376075"/>
                <a:gd name="connsiteX1" fmla="*/ 1985962 w 5242207"/>
                <a:gd name="connsiteY1" fmla="*/ 633125 h 1376075"/>
                <a:gd name="connsiteX2" fmla="*/ 5229225 w 5242207"/>
                <a:gd name="connsiteY2" fmla="*/ 18762 h 1376075"/>
                <a:gd name="connsiteX3" fmla="*/ 3200400 w 5242207"/>
                <a:gd name="connsiteY3" fmla="*/ 1376075 h 1376075"/>
                <a:gd name="connsiteX0" fmla="*/ 0 w 5250265"/>
                <a:gd name="connsiteY0" fmla="*/ 1318925 h 1399749"/>
                <a:gd name="connsiteX1" fmla="*/ 1985962 w 5250265"/>
                <a:gd name="connsiteY1" fmla="*/ 633125 h 1399749"/>
                <a:gd name="connsiteX2" fmla="*/ 5229225 w 5250265"/>
                <a:gd name="connsiteY2" fmla="*/ 18762 h 1399749"/>
                <a:gd name="connsiteX3" fmla="*/ 4107077 w 5250265"/>
                <a:gd name="connsiteY3" fmla="*/ 1399749 h 1399749"/>
                <a:gd name="connsiteX0" fmla="*/ 0 w 5247750"/>
                <a:gd name="connsiteY0" fmla="*/ 1318925 h 1411585"/>
                <a:gd name="connsiteX1" fmla="*/ 1985962 w 5247750"/>
                <a:gd name="connsiteY1" fmla="*/ 633125 h 1411585"/>
                <a:gd name="connsiteX2" fmla="*/ 5229225 w 5247750"/>
                <a:gd name="connsiteY2" fmla="*/ 18762 h 1411585"/>
                <a:gd name="connsiteX3" fmla="*/ 3908741 w 5247750"/>
                <a:gd name="connsiteY3" fmla="*/ 1411585 h 1411585"/>
              </a:gdLst>
              <a:ahLst/>
              <a:cxnLst>
                <a:cxn ang="0">
                  <a:pos x="connsiteX0" y="connsiteY0"/>
                </a:cxn>
                <a:cxn ang="0">
                  <a:pos x="connsiteX1" y="connsiteY1"/>
                </a:cxn>
                <a:cxn ang="0">
                  <a:pos x="connsiteX2" y="connsiteY2"/>
                </a:cxn>
                <a:cxn ang="0">
                  <a:pos x="connsiteX3" y="connsiteY3"/>
                </a:cxn>
              </a:cxnLst>
              <a:rect l="l" t="t" r="r" b="b"/>
              <a:pathLst>
                <a:path w="5247750" h="1411585">
                  <a:moveTo>
                    <a:pt x="0" y="1318925"/>
                  </a:moveTo>
                  <a:cubicBezTo>
                    <a:pt x="557212" y="1084372"/>
                    <a:pt x="1114425" y="849819"/>
                    <a:pt x="1985962" y="633125"/>
                  </a:cubicBezTo>
                  <a:cubicBezTo>
                    <a:pt x="2857500" y="416431"/>
                    <a:pt x="5026819" y="-105063"/>
                    <a:pt x="5229225" y="18762"/>
                  </a:cubicBezTo>
                  <a:cubicBezTo>
                    <a:pt x="5431631" y="142587"/>
                    <a:pt x="3908741" y="1411585"/>
                    <a:pt x="3908741" y="1411585"/>
                  </a:cubicBezTo>
                </a:path>
              </a:pathLst>
            </a:custGeom>
            <a:noFill/>
            <a:ln w="127000">
              <a:solidFill>
                <a:srgbClr val="FF0000">
                  <a:alpha val="69346"/>
                </a:srgb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84" name="Freeform 83">
              <a:extLst>
                <a:ext uri="{FF2B5EF4-FFF2-40B4-BE49-F238E27FC236}">
                  <a16:creationId xmlns:a16="http://schemas.microsoft.com/office/drawing/2014/main" id="{C5AC8A44-D5F6-5E06-B0F2-756306033E62}"/>
                </a:ext>
              </a:extLst>
            </p:cNvPr>
            <p:cNvSpPr/>
            <p:nvPr/>
          </p:nvSpPr>
          <p:spPr>
            <a:xfrm>
              <a:off x="4731701" y="2145483"/>
              <a:ext cx="3463772" cy="953180"/>
            </a:xfrm>
            <a:custGeom>
              <a:avLst/>
              <a:gdLst>
                <a:gd name="connsiteX0" fmla="*/ 0 w 4427034"/>
                <a:gd name="connsiteY0" fmla="*/ 1204333 h 1204333"/>
                <a:gd name="connsiteX1" fmla="*/ 1873405 w 4427034"/>
                <a:gd name="connsiteY1" fmla="*/ 2 h 1204333"/>
                <a:gd name="connsiteX2" fmla="*/ 4427034 w 4427034"/>
                <a:gd name="connsiteY2" fmla="*/ 1193182 h 1204333"/>
                <a:gd name="connsiteX0" fmla="*/ 0 w 4427034"/>
                <a:gd name="connsiteY0" fmla="*/ 1287572 h 1287572"/>
                <a:gd name="connsiteX1" fmla="*/ 2330605 w 4427034"/>
                <a:gd name="connsiteY1" fmla="*/ 2 h 1287572"/>
                <a:gd name="connsiteX2" fmla="*/ 4427034 w 4427034"/>
                <a:gd name="connsiteY2" fmla="*/ 1276421 h 1287572"/>
              </a:gdLst>
              <a:ahLst/>
              <a:cxnLst>
                <a:cxn ang="0">
                  <a:pos x="connsiteX0" y="connsiteY0"/>
                </a:cxn>
                <a:cxn ang="0">
                  <a:pos x="connsiteX1" y="connsiteY1"/>
                </a:cxn>
                <a:cxn ang="0">
                  <a:pos x="connsiteX2" y="connsiteY2"/>
                </a:cxn>
              </a:cxnLst>
              <a:rect l="l" t="t" r="r" b="b"/>
              <a:pathLst>
                <a:path w="4427034" h="1287572">
                  <a:moveTo>
                    <a:pt x="0" y="1287572"/>
                  </a:moveTo>
                  <a:cubicBezTo>
                    <a:pt x="567783" y="686335"/>
                    <a:pt x="1592766" y="1860"/>
                    <a:pt x="2330605" y="2"/>
                  </a:cubicBezTo>
                  <a:cubicBezTo>
                    <a:pt x="3068444" y="-1857"/>
                    <a:pt x="4427034" y="1276421"/>
                    <a:pt x="4427034" y="1276421"/>
                  </a:cubicBezTo>
                </a:path>
              </a:pathLst>
            </a:custGeom>
            <a:noFill/>
            <a:ln w="127000">
              <a:solidFill>
                <a:schemeClr val="accent5">
                  <a:lumMod val="75000"/>
                  <a:alpha val="69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85" name="Freeform 84">
              <a:extLst>
                <a:ext uri="{FF2B5EF4-FFF2-40B4-BE49-F238E27FC236}">
                  <a16:creationId xmlns:a16="http://schemas.microsoft.com/office/drawing/2014/main" id="{AC18018D-9004-8CFF-AE4D-93085F251B80}"/>
                </a:ext>
              </a:extLst>
            </p:cNvPr>
            <p:cNvSpPr/>
            <p:nvPr/>
          </p:nvSpPr>
          <p:spPr>
            <a:xfrm>
              <a:off x="4731701" y="1986540"/>
              <a:ext cx="5130222" cy="1165294"/>
            </a:xfrm>
            <a:custGeom>
              <a:avLst/>
              <a:gdLst>
                <a:gd name="connsiteX0" fmla="*/ 0 w 6478858"/>
                <a:gd name="connsiteY0" fmla="*/ 1170947 h 1215552"/>
                <a:gd name="connsiteX1" fmla="*/ 2375210 w 6478858"/>
                <a:gd name="connsiteY1" fmla="*/ 69 h 1215552"/>
                <a:gd name="connsiteX2" fmla="*/ 6478858 w 6478858"/>
                <a:gd name="connsiteY2" fmla="*/ 1215552 h 1215552"/>
              </a:gdLst>
              <a:ahLst/>
              <a:cxnLst>
                <a:cxn ang="0">
                  <a:pos x="connsiteX0" y="connsiteY0"/>
                </a:cxn>
                <a:cxn ang="0">
                  <a:pos x="connsiteX1" y="connsiteY1"/>
                </a:cxn>
                <a:cxn ang="0">
                  <a:pos x="connsiteX2" y="connsiteY2"/>
                </a:cxn>
              </a:cxnLst>
              <a:rect l="l" t="t" r="r" b="b"/>
              <a:pathLst>
                <a:path w="6478858" h="1215552">
                  <a:moveTo>
                    <a:pt x="0" y="1170947"/>
                  </a:moveTo>
                  <a:cubicBezTo>
                    <a:pt x="647700" y="581791"/>
                    <a:pt x="1295400" y="-7365"/>
                    <a:pt x="2375210" y="69"/>
                  </a:cubicBezTo>
                  <a:cubicBezTo>
                    <a:pt x="3455020" y="7503"/>
                    <a:pt x="5794917" y="1011113"/>
                    <a:pt x="6478858" y="1215552"/>
                  </a:cubicBezTo>
                </a:path>
              </a:pathLst>
            </a:custGeom>
            <a:noFill/>
            <a:ln w="127000">
              <a:solidFill>
                <a:schemeClr val="accent2">
                  <a:alpha val="69346"/>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86" name="TextBox 85">
              <a:extLst>
                <a:ext uri="{FF2B5EF4-FFF2-40B4-BE49-F238E27FC236}">
                  <a16:creationId xmlns:a16="http://schemas.microsoft.com/office/drawing/2014/main" id="{B7B35762-5374-13DB-8820-69DADEFC0D15}"/>
                </a:ext>
              </a:extLst>
            </p:cNvPr>
            <p:cNvSpPr txBox="1"/>
            <p:nvPr/>
          </p:nvSpPr>
          <p:spPr>
            <a:xfrm rot="20689034">
              <a:off x="2889828" y="2209965"/>
              <a:ext cx="733820" cy="276057"/>
            </a:xfrm>
            <a:prstGeom prst="rect">
              <a:avLst/>
            </a:prstGeom>
          </p:spPr>
          <p:txBody>
            <a:bodyPr wrap="none" lIns="0" tIns="0" rIns="0" bIns="0" rtlCol="0">
              <a:spAutoFit/>
            </a:bodyPr>
            <a:lstStyle/>
            <a:p>
              <a:pPr algn="l">
                <a:spcAft>
                  <a:spcPts val="600"/>
                </a:spcAft>
              </a:pPr>
              <a:r>
                <a:rPr lang="en-US" sz="1200" dirty="0">
                  <a:solidFill>
                    <a:srgbClr val="FF0000"/>
                  </a:solidFill>
                  <a:latin typeface="Gill Sans MT" panose="020B0502020104020203" pitchFamily="34" charset="77"/>
                </a:rPr>
                <a:t>Flow 1</a:t>
              </a:r>
            </a:p>
          </p:txBody>
        </p:sp>
        <p:sp>
          <p:nvSpPr>
            <p:cNvPr id="87" name="TextBox 86">
              <a:extLst>
                <a:ext uri="{FF2B5EF4-FFF2-40B4-BE49-F238E27FC236}">
                  <a16:creationId xmlns:a16="http://schemas.microsoft.com/office/drawing/2014/main" id="{BA6FFAE6-576B-BBE0-19FE-2370D87DF4CB}"/>
                </a:ext>
              </a:extLst>
            </p:cNvPr>
            <p:cNvSpPr txBox="1"/>
            <p:nvPr/>
          </p:nvSpPr>
          <p:spPr>
            <a:xfrm rot="1960697">
              <a:off x="7031027" y="2572189"/>
              <a:ext cx="733820" cy="276057"/>
            </a:xfrm>
            <a:prstGeom prst="rect">
              <a:avLst/>
            </a:prstGeom>
          </p:spPr>
          <p:txBody>
            <a:bodyPr wrap="none" lIns="0" tIns="0" rIns="0" bIns="0" rtlCol="0">
              <a:spAutoFit/>
            </a:bodyPr>
            <a:lstStyle/>
            <a:p>
              <a:pPr algn="l">
                <a:spcAft>
                  <a:spcPts val="600"/>
                </a:spcAft>
              </a:pPr>
              <a:r>
                <a:rPr lang="en-US" sz="1200" dirty="0">
                  <a:solidFill>
                    <a:schemeClr val="tx1">
                      <a:lumMod val="50000"/>
                      <a:lumOff val="50000"/>
                    </a:schemeClr>
                  </a:solidFill>
                  <a:latin typeface="Gill Sans MT" panose="020B0502020104020203" pitchFamily="34" charset="77"/>
                </a:rPr>
                <a:t>Flow 2</a:t>
              </a:r>
            </a:p>
          </p:txBody>
        </p:sp>
        <p:sp>
          <p:nvSpPr>
            <p:cNvPr id="88" name="TextBox 87">
              <a:extLst>
                <a:ext uri="{FF2B5EF4-FFF2-40B4-BE49-F238E27FC236}">
                  <a16:creationId xmlns:a16="http://schemas.microsoft.com/office/drawing/2014/main" id="{DF8F77F1-14EC-64FD-2B80-13462678B717}"/>
                </a:ext>
              </a:extLst>
            </p:cNvPr>
            <p:cNvSpPr txBox="1"/>
            <p:nvPr/>
          </p:nvSpPr>
          <p:spPr>
            <a:xfrm rot="1309174">
              <a:off x="7674373" y="2393963"/>
              <a:ext cx="733820" cy="276057"/>
            </a:xfrm>
            <a:prstGeom prst="rect">
              <a:avLst/>
            </a:prstGeom>
          </p:spPr>
          <p:txBody>
            <a:bodyPr wrap="none" lIns="0" tIns="0" rIns="0" bIns="0" rtlCol="0">
              <a:spAutoFit/>
            </a:bodyPr>
            <a:lstStyle/>
            <a:p>
              <a:pPr algn="l">
                <a:spcAft>
                  <a:spcPts val="600"/>
                </a:spcAft>
              </a:pPr>
              <a:r>
                <a:rPr lang="en-US" sz="1200" dirty="0">
                  <a:solidFill>
                    <a:schemeClr val="accent2"/>
                  </a:solidFill>
                  <a:latin typeface="Gill Sans MT" panose="020B0502020104020203" pitchFamily="34" charset="77"/>
                </a:rPr>
                <a:t>Flow 3</a:t>
              </a:r>
            </a:p>
          </p:txBody>
        </p:sp>
        <p:cxnSp>
          <p:nvCxnSpPr>
            <p:cNvPr id="89" name="Straight Connector 88">
              <a:extLst>
                <a:ext uri="{FF2B5EF4-FFF2-40B4-BE49-F238E27FC236}">
                  <a16:creationId xmlns:a16="http://schemas.microsoft.com/office/drawing/2014/main" id="{5F5838AF-30EF-F9F9-040A-DE8258E2DC38}"/>
                </a:ext>
              </a:extLst>
            </p:cNvPr>
            <p:cNvCxnSpPr>
              <a:cxnSpLocks/>
            </p:cNvCxnSpPr>
            <p:nvPr/>
          </p:nvCxnSpPr>
          <p:spPr bwMode="gray">
            <a:xfrm>
              <a:off x="5287974" y="1481698"/>
              <a:ext cx="365503" cy="24117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E3E979-4476-31BC-A9EA-E0401DD138F7}"/>
                </a:ext>
              </a:extLst>
            </p:cNvPr>
            <p:cNvCxnSpPr>
              <a:cxnSpLocks/>
            </p:cNvCxnSpPr>
            <p:nvPr/>
          </p:nvCxnSpPr>
          <p:spPr bwMode="gray">
            <a:xfrm>
              <a:off x="5761560" y="1195844"/>
              <a:ext cx="218313" cy="475555"/>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7358951-9BFE-E1BE-0190-BCF6630767E2}"/>
                </a:ext>
              </a:extLst>
            </p:cNvPr>
            <p:cNvCxnSpPr>
              <a:cxnSpLocks/>
            </p:cNvCxnSpPr>
            <p:nvPr/>
          </p:nvCxnSpPr>
          <p:spPr bwMode="gray">
            <a:xfrm>
              <a:off x="6421294" y="1036679"/>
              <a:ext cx="0" cy="62936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470F72C-0A22-F715-D162-C5EA448CACD7}"/>
                </a:ext>
              </a:extLst>
            </p:cNvPr>
            <p:cNvCxnSpPr>
              <a:cxnSpLocks/>
            </p:cNvCxnSpPr>
            <p:nvPr/>
          </p:nvCxnSpPr>
          <p:spPr bwMode="gray">
            <a:xfrm flipH="1">
              <a:off x="6901244" y="1262285"/>
              <a:ext cx="295098" cy="390383"/>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684C083-A67D-5A0F-CDC5-E29EBA366354}"/>
                </a:ext>
              </a:extLst>
            </p:cNvPr>
            <p:cNvCxnSpPr>
              <a:cxnSpLocks/>
            </p:cNvCxnSpPr>
            <p:nvPr/>
          </p:nvCxnSpPr>
          <p:spPr bwMode="gray">
            <a:xfrm flipH="1">
              <a:off x="7224420" y="1532262"/>
              <a:ext cx="434348" cy="287170"/>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63" name="Rounded Rectangle 262">
            <a:extLst>
              <a:ext uri="{FF2B5EF4-FFF2-40B4-BE49-F238E27FC236}">
                <a16:creationId xmlns:a16="http://schemas.microsoft.com/office/drawing/2014/main" id="{DC4B80A7-5EAE-2CE2-0BC8-D87FD210E7F9}"/>
              </a:ext>
            </a:extLst>
          </p:cNvPr>
          <p:cNvSpPr/>
          <p:nvPr/>
        </p:nvSpPr>
        <p:spPr>
          <a:xfrm>
            <a:off x="10202535" y="1726107"/>
            <a:ext cx="1125533" cy="1312512"/>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cxnSp>
        <p:nvCxnSpPr>
          <p:cNvPr id="275" name="Straight Arrow Connector 274">
            <a:extLst>
              <a:ext uri="{FF2B5EF4-FFF2-40B4-BE49-F238E27FC236}">
                <a16:creationId xmlns:a16="http://schemas.microsoft.com/office/drawing/2014/main" id="{6FAF64B0-D363-DAD6-5245-D7927D09E9F2}"/>
              </a:ext>
            </a:extLst>
          </p:cNvPr>
          <p:cNvCxnSpPr>
            <a:cxnSpLocks/>
          </p:cNvCxnSpPr>
          <p:nvPr/>
        </p:nvCxnSpPr>
        <p:spPr bwMode="gray">
          <a:xfrm>
            <a:off x="6301505" y="3036645"/>
            <a:ext cx="427150" cy="351892"/>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96BB3865-A73D-889D-2BDF-8B1C6D258A7F}"/>
              </a:ext>
            </a:extLst>
          </p:cNvPr>
          <p:cNvCxnSpPr>
            <a:cxnSpLocks/>
            <a:stCxn id="323" idx="1"/>
          </p:cNvCxnSpPr>
          <p:nvPr/>
        </p:nvCxnSpPr>
        <p:spPr bwMode="gray">
          <a:xfrm flipH="1" flipV="1">
            <a:off x="6999757" y="3376543"/>
            <a:ext cx="549541" cy="10357"/>
          </a:xfrm>
          <a:prstGeom prst="straightConnector1">
            <a:avLst/>
          </a:prstGeom>
          <a:ln w="50800">
            <a:solidFill>
              <a:schemeClr val="bg2">
                <a:lumMod val="75000"/>
                <a:alpha val="78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62CB772-5437-8756-D1B8-370096683A17}"/>
              </a:ext>
            </a:extLst>
          </p:cNvPr>
          <p:cNvCxnSpPr>
            <a:cxnSpLocks/>
          </p:cNvCxnSpPr>
          <p:nvPr/>
        </p:nvCxnSpPr>
        <p:spPr bwMode="gray">
          <a:xfrm>
            <a:off x="7864013" y="3378369"/>
            <a:ext cx="445495" cy="4009"/>
          </a:xfrm>
          <a:prstGeom prst="straightConnector1">
            <a:avLst/>
          </a:prstGeom>
          <a:ln w="50800">
            <a:solidFill>
              <a:schemeClr val="bg2">
                <a:lumMod val="75000"/>
                <a:alpha val="78000"/>
              </a:schemeClr>
            </a:solidFill>
            <a:miter lim="800000"/>
            <a:headEnd type="none" w="sm" len="sm"/>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8B5290CA-F65C-8623-B8D6-13A6AD81F765}"/>
              </a:ext>
            </a:extLst>
          </p:cNvPr>
          <p:cNvCxnSpPr>
            <a:cxnSpLocks/>
            <a:endCxn id="270" idx="2"/>
          </p:cNvCxnSpPr>
          <p:nvPr/>
        </p:nvCxnSpPr>
        <p:spPr bwMode="gray">
          <a:xfrm>
            <a:off x="9677136" y="3378369"/>
            <a:ext cx="681173" cy="2078"/>
          </a:xfrm>
          <a:prstGeom prst="straightConnector1">
            <a:avLst/>
          </a:prstGeom>
          <a:ln w="5080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342D19BA-981F-70B3-4176-5DB5422BA15A}"/>
              </a:ext>
            </a:extLst>
          </p:cNvPr>
          <p:cNvCxnSpPr>
            <a:cxnSpLocks/>
            <a:stCxn id="271" idx="0"/>
            <a:endCxn id="270" idx="4"/>
          </p:cNvCxnSpPr>
          <p:nvPr/>
        </p:nvCxnSpPr>
        <p:spPr bwMode="gray">
          <a:xfrm flipH="1" flipV="1">
            <a:off x="10609557" y="3640462"/>
            <a:ext cx="3303" cy="353819"/>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CDE8C52D-17F5-F9AB-0999-41988C53AD1E}"/>
              </a:ext>
            </a:extLst>
          </p:cNvPr>
          <p:cNvCxnSpPr>
            <a:cxnSpLocks/>
          </p:cNvCxnSpPr>
          <p:nvPr/>
        </p:nvCxnSpPr>
        <p:spPr bwMode="gray">
          <a:xfrm flipV="1">
            <a:off x="8834844" y="3378369"/>
            <a:ext cx="385477" cy="4009"/>
          </a:xfrm>
          <a:prstGeom prst="straightConnector1">
            <a:avLst/>
          </a:prstGeom>
          <a:ln w="5080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49099D0F-4CD9-6C40-51BD-C831C73D2321}"/>
              </a:ext>
            </a:extLst>
          </p:cNvPr>
          <p:cNvCxnSpPr>
            <a:cxnSpLocks/>
            <a:endCxn id="272" idx="2"/>
          </p:cNvCxnSpPr>
          <p:nvPr/>
        </p:nvCxnSpPr>
        <p:spPr bwMode="gray">
          <a:xfrm>
            <a:off x="9650183" y="2742652"/>
            <a:ext cx="682462" cy="22959"/>
          </a:xfrm>
          <a:prstGeom prst="straightConnector1">
            <a:avLst/>
          </a:prstGeom>
          <a:ln w="5080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FBF8AF0D-5774-F402-8664-9519BE37A0D8}"/>
              </a:ext>
            </a:extLst>
          </p:cNvPr>
          <p:cNvCxnSpPr>
            <a:cxnSpLocks/>
            <a:endCxn id="315" idx="2"/>
          </p:cNvCxnSpPr>
          <p:nvPr/>
        </p:nvCxnSpPr>
        <p:spPr bwMode="gray">
          <a:xfrm>
            <a:off x="8816195" y="4201044"/>
            <a:ext cx="184717" cy="53716"/>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DA1253C-CA53-3F5A-9E07-F694859967C0}"/>
              </a:ext>
            </a:extLst>
          </p:cNvPr>
          <p:cNvCxnSpPr>
            <a:cxnSpLocks/>
          </p:cNvCxnSpPr>
          <p:nvPr/>
        </p:nvCxnSpPr>
        <p:spPr bwMode="gray">
          <a:xfrm flipH="1">
            <a:off x="8572176" y="2756521"/>
            <a:ext cx="842619" cy="632017"/>
          </a:xfrm>
          <a:prstGeom prst="straightConnector1">
            <a:avLst/>
          </a:prstGeom>
          <a:ln w="5080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AC2FD66-5B64-DDE0-48DC-0DED55C564E2}"/>
              </a:ext>
            </a:extLst>
          </p:cNvPr>
          <p:cNvCxnSpPr>
            <a:cxnSpLocks/>
            <a:endCxn id="269" idx="7"/>
          </p:cNvCxnSpPr>
          <p:nvPr/>
        </p:nvCxnSpPr>
        <p:spPr bwMode="gray">
          <a:xfrm flipH="1" flipV="1">
            <a:off x="8337811" y="4001634"/>
            <a:ext cx="89980" cy="28534"/>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A0825FD5-0FBB-E649-3C04-7D54AB7CA40B}"/>
              </a:ext>
            </a:extLst>
          </p:cNvPr>
          <p:cNvCxnSpPr>
            <a:cxnSpLocks/>
          </p:cNvCxnSpPr>
          <p:nvPr/>
        </p:nvCxnSpPr>
        <p:spPr bwMode="gray">
          <a:xfrm flipH="1" flipV="1">
            <a:off x="8572176" y="3654214"/>
            <a:ext cx="17737" cy="308273"/>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3F548BB-2D3B-9186-3E24-EE9D7468A289}"/>
              </a:ext>
            </a:extLst>
          </p:cNvPr>
          <p:cNvCxnSpPr>
            <a:cxnSpLocks/>
            <a:stCxn id="272" idx="0"/>
            <a:endCxn id="302" idx="4"/>
          </p:cNvCxnSpPr>
          <p:nvPr/>
        </p:nvCxnSpPr>
        <p:spPr bwMode="gray">
          <a:xfrm flipH="1" flipV="1">
            <a:off x="10580455" y="2233232"/>
            <a:ext cx="3439" cy="272363"/>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315" name="Oval 314">
            <a:extLst>
              <a:ext uri="{FF2B5EF4-FFF2-40B4-BE49-F238E27FC236}">
                <a16:creationId xmlns:a16="http://schemas.microsoft.com/office/drawing/2014/main" id="{0B2BBD1D-D807-CA64-647C-DF49B3F291AB}"/>
              </a:ext>
            </a:extLst>
          </p:cNvPr>
          <p:cNvSpPr>
            <a:spLocks noChangeAspect="1"/>
          </p:cNvSpPr>
          <p:nvPr/>
        </p:nvSpPr>
        <p:spPr>
          <a:xfrm>
            <a:off x="9000912" y="3994744"/>
            <a:ext cx="502496" cy="520033"/>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2">
                  <a:lumMod val="10000"/>
                </a:schemeClr>
              </a:solidFill>
            </a:endParaRPr>
          </a:p>
        </p:txBody>
      </p:sp>
      <p:sp>
        <p:nvSpPr>
          <p:cNvPr id="318" name="Oval 317">
            <a:extLst>
              <a:ext uri="{FF2B5EF4-FFF2-40B4-BE49-F238E27FC236}">
                <a16:creationId xmlns:a16="http://schemas.microsoft.com/office/drawing/2014/main" id="{76848C33-2D2C-77DD-EA20-24744798BFCC}"/>
              </a:ext>
            </a:extLst>
          </p:cNvPr>
          <p:cNvSpPr>
            <a:spLocks noChangeAspect="1"/>
          </p:cNvSpPr>
          <p:nvPr/>
        </p:nvSpPr>
        <p:spPr>
          <a:xfrm rot="18931841">
            <a:off x="8359390" y="3962475"/>
            <a:ext cx="456814" cy="472757"/>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320" name="Oval 319">
            <a:extLst>
              <a:ext uri="{FF2B5EF4-FFF2-40B4-BE49-F238E27FC236}">
                <a16:creationId xmlns:a16="http://schemas.microsoft.com/office/drawing/2014/main" id="{9785E0A6-4E46-EF62-F6A8-B55E5D1AAA5C}"/>
              </a:ext>
            </a:extLst>
          </p:cNvPr>
          <p:cNvSpPr>
            <a:spLocks noChangeAspect="1"/>
          </p:cNvSpPr>
          <p:nvPr/>
        </p:nvSpPr>
        <p:spPr>
          <a:xfrm>
            <a:off x="7461662" y="3149980"/>
            <a:ext cx="478755" cy="472757"/>
          </a:xfrm>
          <a:prstGeom prst="ellipse">
            <a:avLst/>
          </a:prstGeom>
          <a:solidFill>
            <a:schemeClr val="bg1"/>
          </a:solidFill>
          <a:ln w="57150">
            <a:solidFill>
              <a:srgbClr val="FF00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800" dirty="0">
              <a:solidFill>
                <a:schemeClr val="bg1"/>
              </a:solidFill>
            </a:endParaRPr>
          </a:p>
        </p:txBody>
      </p:sp>
      <p:sp>
        <p:nvSpPr>
          <p:cNvPr id="326" name="Oval 325">
            <a:extLst>
              <a:ext uri="{FF2B5EF4-FFF2-40B4-BE49-F238E27FC236}">
                <a16:creationId xmlns:a16="http://schemas.microsoft.com/office/drawing/2014/main" id="{C5ABDA6E-3149-8DFB-B3EA-E3E34E310432}"/>
              </a:ext>
            </a:extLst>
          </p:cNvPr>
          <p:cNvSpPr>
            <a:spLocks noChangeAspect="1"/>
          </p:cNvSpPr>
          <p:nvPr/>
        </p:nvSpPr>
        <p:spPr>
          <a:xfrm>
            <a:off x="6514849" y="3129929"/>
            <a:ext cx="526630" cy="520033"/>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800" dirty="0">
              <a:solidFill>
                <a:schemeClr val="bg2">
                  <a:lumMod val="10000"/>
                </a:schemeClr>
              </a:solidFill>
              <a:latin typeface="Gill Sans MT" panose="020B0502020104020203" pitchFamily="34" charset="77"/>
            </a:endParaRPr>
          </a:p>
        </p:txBody>
      </p:sp>
      <p:sp>
        <p:nvSpPr>
          <p:cNvPr id="324" name="Oval 323">
            <a:extLst>
              <a:ext uri="{FF2B5EF4-FFF2-40B4-BE49-F238E27FC236}">
                <a16:creationId xmlns:a16="http://schemas.microsoft.com/office/drawing/2014/main" id="{15FB1296-DC21-BF34-D9AF-90760761F03E}"/>
              </a:ext>
            </a:extLst>
          </p:cNvPr>
          <p:cNvSpPr>
            <a:spLocks noChangeAspect="1"/>
          </p:cNvSpPr>
          <p:nvPr/>
        </p:nvSpPr>
        <p:spPr>
          <a:xfrm>
            <a:off x="8309508" y="3110542"/>
            <a:ext cx="525337" cy="54367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800" dirty="0">
              <a:solidFill>
                <a:schemeClr val="bg1"/>
              </a:solidFill>
            </a:endParaRPr>
          </a:p>
        </p:txBody>
      </p:sp>
      <p:sp>
        <p:nvSpPr>
          <p:cNvPr id="255" name="Oval 254">
            <a:extLst>
              <a:ext uri="{FF2B5EF4-FFF2-40B4-BE49-F238E27FC236}">
                <a16:creationId xmlns:a16="http://schemas.microsoft.com/office/drawing/2014/main" id="{645626EE-BE37-3700-A677-28BDD4F889CA}"/>
              </a:ext>
            </a:extLst>
          </p:cNvPr>
          <p:cNvSpPr>
            <a:spLocks noChangeAspect="1"/>
          </p:cNvSpPr>
          <p:nvPr/>
        </p:nvSpPr>
        <p:spPr>
          <a:xfrm>
            <a:off x="9220322" y="3141989"/>
            <a:ext cx="456814" cy="472757"/>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800" dirty="0">
              <a:solidFill>
                <a:schemeClr val="bg1"/>
              </a:solidFill>
            </a:endParaRPr>
          </a:p>
        </p:txBody>
      </p:sp>
      <p:sp>
        <p:nvSpPr>
          <p:cNvPr id="270" name="Oval 269">
            <a:extLst>
              <a:ext uri="{FF2B5EF4-FFF2-40B4-BE49-F238E27FC236}">
                <a16:creationId xmlns:a16="http://schemas.microsoft.com/office/drawing/2014/main" id="{90DB4697-87BC-F112-A3A0-FF99E704CB19}"/>
              </a:ext>
            </a:extLst>
          </p:cNvPr>
          <p:cNvSpPr>
            <a:spLocks noChangeAspect="1"/>
          </p:cNvSpPr>
          <p:nvPr/>
        </p:nvSpPr>
        <p:spPr>
          <a:xfrm>
            <a:off x="10358309" y="3120430"/>
            <a:ext cx="502496" cy="520033"/>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72" name="Oval 271">
            <a:extLst>
              <a:ext uri="{FF2B5EF4-FFF2-40B4-BE49-F238E27FC236}">
                <a16:creationId xmlns:a16="http://schemas.microsoft.com/office/drawing/2014/main" id="{965E063F-1A74-FA54-D9FE-52A81899A2FA}"/>
              </a:ext>
            </a:extLst>
          </p:cNvPr>
          <p:cNvSpPr>
            <a:spLocks noChangeAspect="1"/>
          </p:cNvSpPr>
          <p:nvPr/>
        </p:nvSpPr>
        <p:spPr>
          <a:xfrm>
            <a:off x="10332645" y="2505594"/>
            <a:ext cx="502496" cy="520033"/>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59" name="Oval 258">
            <a:extLst>
              <a:ext uri="{FF2B5EF4-FFF2-40B4-BE49-F238E27FC236}">
                <a16:creationId xmlns:a16="http://schemas.microsoft.com/office/drawing/2014/main" id="{22F64C9F-7239-E8C3-1F50-49CCB03289DC}"/>
              </a:ext>
            </a:extLst>
          </p:cNvPr>
          <p:cNvSpPr>
            <a:spLocks noChangeAspect="1"/>
          </p:cNvSpPr>
          <p:nvPr/>
        </p:nvSpPr>
        <p:spPr>
          <a:xfrm>
            <a:off x="9150199" y="1728121"/>
            <a:ext cx="456814" cy="472757"/>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300" name="TextBox 299">
            <a:extLst>
              <a:ext uri="{FF2B5EF4-FFF2-40B4-BE49-F238E27FC236}">
                <a16:creationId xmlns:a16="http://schemas.microsoft.com/office/drawing/2014/main" id="{16E43D81-95BC-960E-22E4-E36E3FCE1067}"/>
              </a:ext>
            </a:extLst>
          </p:cNvPr>
          <p:cNvSpPr txBox="1"/>
          <p:nvPr/>
        </p:nvSpPr>
        <p:spPr>
          <a:xfrm>
            <a:off x="10396574" y="2652876"/>
            <a:ext cx="392735" cy="276999"/>
          </a:xfrm>
          <a:prstGeom prst="rect">
            <a:avLst/>
          </a:prstGeom>
        </p:spPr>
        <p:txBody>
          <a:bodyPr wrap="none" lIns="0" tIns="0" rIns="0" bIns="0" rtlCol="0">
            <a:spAutoFit/>
          </a:bodyPr>
          <a:lstStyle/>
          <a:p>
            <a:pPr algn="ctr">
              <a:spcAft>
                <a:spcPts val="600"/>
              </a:spcAft>
            </a:pPr>
            <a:r>
              <a:rPr lang="en-US" sz="900" dirty="0">
                <a:solidFill>
                  <a:schemeClr val="bg1"/>
                </a:solidFill>
                <a:latin typeface="Gill Sans MT" panose="020B0502020104020203" pitchFamily="34" charset="77"/>
              </a:rPr>
              <a:t>Backend</a:t>
            </a:r>
            <a:br>
              <a:rPr lang="en-US" sz="900" dirty="0">
                <a:solidFill>
                  <a:schemeClr val="bg1"/>
                </a:solidFill>
                <a:latin typeface="Gill Sans MT" panose="020B0502020104020203" pitchFamily="34" charset="77"/>
              </a:rPr>
            </a:br>
            <a:r>
              <a:rPr lang="en-US" sz="900" dirty="0">
                <a:solidFill>
                  <a:schemeClr val="bg1"/>
                </a:solidFill>
                <a:latin typeface="Gill Sans MT" panose="020B0502020104020203" pitchFamily="34" charset="77"/>
              </a:rPr>
              <a:t>VM</a:t>
            </a:r>
          </a:p>
        </p:txBody>
      </p:sp>
      <p:sp>
        <p:nvSpPr>
          <p:cNvPr id="299" name="TextBox 298">
            <a:extLst>
              <a:ext uri="{FF2B5EF4-FFF2-40B4-BE49-F238E27FC236}">
                <a16:creationId xmlns:a16="http://schemas.microsoft.com/office/drawing/2014/main" id="{EC95735D-DAC4-1CCA-859A-D08044D82700}"/>
              </a:ext>
            </a:extLst>
          </p:cNvPr>
          <p:cNvSpPr txBox="1"/>
          <p:nvPr/>
        </p:nvSpPr>
        <p:spPr>
          <a:xfrm>
            <a:off x="10416290" y="3250285"/>
            <a:ext cx="392735" cy="276999"/>
          </a:xfrm>
          <a:prstGeom prst="rect">
            <a:avLst/>
          </a:prstGeom>
        </p:spPr>
        <p:txBody>
          <a:bodyPr wrap="none" lIns="0" tIns="0" rIns="0" bIns="0" rtlCol="0">
            <a:spAutoFit/>
          </a:bodyPr>
          <a:lstStyle/>
          <a:p>
            <a:pPr algn="ctr">
              <a:spcAft>
                <a:spcPts val="600"/>
              </a:spcAft>
            </a:pPr>
            <a:r>
              <a:rPr lang="en-US" sz="900" dirty="0">
                <a:solidFill>
                  <a:schemeClr val="bg1"/>
                </a:solidFill>
                <a:latin typeface="Gill Sans MT" panose="020B0502020104020203" pitchFamily="34" charset="77"/>
              </a:rPr>
              <a:t>Backend</a:t>
            </a:r>
            <a:br>
              <a:rPr lang="en-US" sz="900" dirty="0">
                <a:solidFill>
                  <a:schemeClr val="bg1"/>
                </a:solidFill>
                <a:latin typeface="Gill Sans MT" panose="020B0502020104020203" pitchFamily="34" charset="77"/>
              </a:rPr>
            </a:br>
            <a:r>
              <a:rPr lang="en-US" sz="900" dirty="0">
                <a:solidFill>
                  <a:schemeClr val="bg1"/>
                </a:solidFill>
                <a:latin typeface="Gill Sans MT" panose="020B0502020104020203" pitchFamily="34" charset="77"/>
              </a:rPr>
              <a:t>VM</a:t>
            </a:r>
          </a:p>
        </p:txBody>
      </p:sp>
      <p:sp>
        <p:nvSpPr>
          <p:cNvPr id="305" name="Oval 304">
            <a:extLst>
              <a:ext uri="{FF2B5EF4-FFF2-40B4-BE49-F238E27FC236}">
                <a16:creationId xmlns:a16="http://schemas.microsoft.com/office/drawing/2014/main" id="{EF66DE27-AF8F-ACDA-A16C-EDBA2B275A3B}"/>
              </a:ext>
            </a:extLst>
          </p:cNvPr>
          <p:cNvSpPr>
            <a:spLocks noChangeAspect="1"/>
          </p:cNvSpPr>
          <p:nvPr/>
        </p:nvSpPr>
        <p:spPr>
          <a:xfrm rot="18931841">
            <a:off x="6075278" y="2814971"/>
            <a:ext cx="456814" cy="472757"/>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84" name="Oval 283">
            <a:extLst>
              <a:ext uri="{FF2B5EF4-FFF2-40B4-BE49-F238E27FC236}">
                <a16:creationId xmlns:a16="http://schemas.microsoft.com/office/drawing/2014/main" id="{24CE2F79-2515-75E8-1C46-B871BCA6EABF}"/>
              </a:ext>
            </a:extLst>
          </p:cNvPr>
          <p:cNvSpPr>
            <a:spLocks noChangeAspect="1"/>
          </p:cNvSpPr>
          <p:nvPr/>
        </p:nvSpPr>
        <p:spPr>
          <a:xfrm rot="5880619">
            <a:off x="6045481" y="3579986"/>
            <a:ext cx="472757" cy="456814"/>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57" name="Oval 256">
            <a:extLst>
              <a:ext uri="{FF2B5EF4-FFF2-40B4-BE49-F238E27FC236}">
                <a16:creationId xmlns:a16="http://schemas.microsoft.com/office/drawing/2014/main" id="{901F9181-66E1-C4D3-8712-0A10C057545E}"/>
              </a:ext>
            </a:extLst>
          </p:cNvPr>
          <p:cNvSpPr>
            <a:spLocks noChangeAspect="1"/>
          </p:cNvSpPr>
          <p:nvPr/>
        </p:nvSpPr>
        <p:spPr>
          <a:xfrm>
            <a:off x="9193367" y="2506273"/>
            <a:ext cx="456814" cy="472757"/>
          </a:xfrm>
          <a:prstGeom prst="ellipse">
            <a:avLst/>
          </a:prstGeom>
          <a:solidFill>
            <a:schemeClr val="bg1"/>
          </a:solidFill>
          <a:ln w="57150">
            <a:solidFill>
              <a:srgbClr val="00206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800" dirty="0">
              <a:solidFill>
                <a:schemeClr val="bg1"/>
              </a:solidFill>
            </a:endParaRPr>
          </a:p>
        </p:txBody>
      </p:sp>
      <p:sp>
        <p:nvSpPr>
          <p:cNvPr id="268" name="Oval 267">
            <a:extLst>
              <a:ext uri="{FF2B5EF4-FFF2-40B4-BE49-F238E27FC236}">
                <a16:creationId xmlns:a16="http://schemas.microsoft.com/office/drawing/2014/main" id="{B71D8047-C6DB-3D6D-94DC-B4826495E031}"/>
              </a:ext>
            </a:extLst>
          </p:cNvPr>
          <p:cNvSpPr>
            <a:spLocks noChangeAspect="1"/>
          </p:cNvSpPr>
          <p:nvPr/>
        </p:nvSpPr>
        <p:spPr>
          <a:xfrm>
            <a:off x="10872082" y="3592314"/>
            <a:ext cx="456814" cy="472757"/>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73" name="Oval 272">
            <a:extLst>
              <a:ext uri="{FF2B5EF4-FFF2-40B4-BE49-F238E27FC236}">
                <a16:creationId xmlns:a16="http://schemas.microsoft.com/office/drawing/2014/main" id="{C457CB86-E9E5-9679-E8BA-EAB3AC90D0EA}"/>
              </a:ext>
            </a:extLst>
          </p:cNvPr>
          <p:cNvSpPr>
            <a:spLocks noChangeAspect="1"/>
          </p:cNvSpPr>
          <p:nvPr/>
        </p:nvSpPr>
        <p:spPr>
          <a:xfrm rot="4002393">
            <a:off x="10860860" y="2066504"/>
            <a:ext cx="472757" cy="456814"/>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69" name="Oval 268">
            <a:extLst>
              <a:ext uri="{FF2B5EF4-FFF2-40B4-BE49-F238E27FC236}">
                <a16:creationId xmlns:a16="http://schemas.microsoft.com/office/drawing/2014/main" id="{37F02D53-DB99-6C42-817E-8ECB1DFF3657}"/>
              </a:ext>
            </a:extLst>
          </p:cNvPr>
          <p:cNvSpPr>
            <a:spLocks noChangeAspect="1"/>
          </p:cNvSpPr>
          <p:nvPr/>
        </p:nvSpPr>
        <p:spPr>
          <a:xfrm rot="4899634">
            <a:off x="7918207" y="3632091"/>
            <a:ext cx="472757" cy="456814"/>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71" name="Oval 270">
            <a:extLst>
              <a:ext uri="{FF2B5EF4-FFF2-40B4-BE49-F238E27FC236}">
                <a16:creationId xmlns:a16="http://schemas.microsoft.com/office/drawing/2014/main" id="{B2EFB80C-35AB-A915-E9C0-515532AD42BE}"/>
              </a:ext>
            </a:extLst>
          </p:cNvPr>
          <p:cNvSpPr>
            <a:spLocks noChangeAspect="1"/>
          </p:cNvSpPr>
          <p:nvPr/>
        </p:nvSpPr>
        <p:spPr>
          <a:xfrm>
            <a:off x="10384453" y="3994281"/>
            <a:ext cx="456814" cy="472757"/>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302" name="Oval 301">
            <a:extLst>
              <a:ext uri="{FF2B5EF4-FFF2-40B4-BE49-F238E27FC236}">
                <a16:creationId xmlns:a16="http://schemas.microsoft.com/office/drawing/2014/main" id="{DCBACD78-BF5C-5A23-9B06-64B74C5089B6}"/>
              </a:ext>
            </a:extLst>
          </p:cNvPr>
          <p:cNvSpPr>
            <a:spLocks noChangeAspect="1"/>
          </p:cNvSpPr>
          <p:nvPr/>
        </p:nvSpPr>
        <p:spPr>
          <a:xfrm>
            <a:off x="10352047" y="1760474"/>
            <a:ext cx="456814" cy="472757"/>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94" name="TextBox 293">
            <a:extLst>
              <a:ext uri="{FF2B5EF4-FFF2-40B4-BE49-F238E27FC236}">
                <a16:creationId xmlns:a16="http://schemas.microsoft.com/office/drawing/2014/main" id="{31004AE1-69A3-D333-1D85-2440031A08F7}"/>
              </a:ext>
            </a:extLst>
          </p:cNvPr>
          <p:cNvSpPr txBox="1"/>
          <p:nvPr/>
        </p:nvSpPr>
        <p:spPr>
          <a:xfrm>
            <a:off x="6130171" y="3726682"/>
            <a:ext cx="293350" cy="161583"/>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vNIC</a:t>
            </a:r>
          </a:p>
        </p:txBody>
      </p:sp>
      <p:sp>
        <p:nvSpPr>
          <p:cNvPr id="296" name="TextBox 295">
            <a:extLst>
              <a:ext uri="{FF2B5EF4-FFF2-40B4-BE49-F238E27FC236}">
                <a16:creationId xmlns:a16="http://schemas.microsoft.com/office/drawing/2014/main" id="{AB040335-38A7-BEC7-B4A5-A6924DCB0AA1}"/>
              </a:ext>
            </a:extLst>
          </p:cNvPr>
          <p:cNvSpPr txBox="1"/>
          <p:nvPr/>
        </p:nvSpPr>
        <p:spPr>
          <a:xfrm>
            <a:off x="8015243" y="3776919"/>
            <a:ext cx="293350" cy="161583"/>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vNIC</a:t>
            </a:r>
          </a:p>
        </p:txBody>
      </p:sp>
      <p:sp>
        <p:nvSpPr>
          <p:cNvPr id="306" name="TextBox 305">
            <a:extLst>
              <a:ext uri="{FF2B5EF4-FFF2-40B4-BE49-F238E27FC236}">
                <a16:creationId xmlns:a16="http://schemas.microsoft.com/office/drawing/2014/main" id="{179514B0-F5FD-B6F8-7117-AD00295EF8B5}"/>
              </a:ext>
            </a:extLst>
          </p:cNvPr>
          <p:cNvSpPr txBox="1"/>
          <p:nvPr/>
        </p:nvSpPr>
        <p:spPr>
          <a:xfrm>
            <a:off x="6134546" y="2946741"/>
            <a:ext cx="280606" cy="174119"/>
          </a:xfrm>
          <a:prstGeom prst="rect">
            <a:avLst/>
          </a:prstGeom>
        </p:spPr>
        <p:txBody>
          <a:bodyPr wrap="none" lIns="0" tIns="0" rIns="0" bIns="0" rtlCol="0">
            <a:spAutoFit/>
          </a:bodyPr>
          <a:lstStyle/>
          <a:p>
            <a:pPr algn="l">
              <a:spcAft>
                <a:spcPts val="600"/>
              </a:spcAft>
            </a:pPr>
            <a:r>
              <a:rPr lang="en-US" sz="1100" dirty="0">
                <a:solidFill>
                  <a:schemeClr val="bg2">
                    <a:lumMod val="10000"/>
                  </a:schemeClr>
                </a:solidFill>
                <a:latin typeface="Gill Sans MT" panose="020B0502020104020203" pitchFamily="34" charset="77"/>
              </a:rPr>
              <a:t>Host</a:t>
            </a:r>
          </a:p>
        </p:txBody>
      </p:sp>
      <p:sp>
        <p:nvSpPr>
          <p:cNvPr id="260" name="TextBox 259">
            <a:extLst>
              <a:ext uri="{FF2B5EF4-FFF2-40B4-BE49-F238E27FC236}">
                <a16:creationId xmlns:a16="http://schemas.microsoft.com/office/drawing/2014/main" id="{0446BC6F-0CC5-984A-BB7D-77E5BECC9F37}"/>
              </a:ext>
            </a:extLst>
          </p:cNvPr>
          <p:cNvSpPr txBox="1"/>
          <p:nvPr/>
        </p:nvSpPr>
        <p:spPr>
          <a:xfrm>
            <a:off x="9200293" y="1815025"/>
            <a:ext cx="357470" cy="323165"/>
          </a:xfrm>
          <a:prstGeom prst="rect">
            <a:avLst/>
          </a:prstGeom>
        </p:spPr>
        <p:txBody>
          <a:bodyPr wrap="none" lIns="0" tIns="0" rIns="0" bIns="0" rtlCol="0">
            <a:spAutoFit/>
          </a:bodyPr>
          <a:lstStyle/>
          <a:p>
            <a:pPr algn="ctr"/>
            <a:r>
              <a:rPr lang="en-US" sz="1050" dirty="0">
                <a:solidFill>
                  <a:schemeClr val="bg2">
                    <a:lumMod val="10000"/>
                  </a:schemeClr>
                </a:solidFill>
                <a:latin typeface="Gill Sans MT" panose="020B0502020104020203" pitchFamily="34" charset="77"/>
              </a:rPr>
              <a:t>ToR</a:t>
            </a:r>
          </a:p>
          <a:p>
            <a:pPr algn="ctr"/>
            <a:r>
              <a:rPr lang="en-US" sz="1050" dirty="0">
                <a:solidFill>
                  <a:schemeClr val="bg2">
                    <a:lumMod val="10000"/>
                  </a:schemeClr>
                </a:solidFill>
                <a:latin typeface="Gill Sans MT" panose="020B0502020104020203" pitchFamily="34" charset="77"/>
              </a:rPr>
              <a:t>Switch</a:t>
            </a:r>
          </a:p>
        </p:txBody>
      </p:sp>
      <p:sp>
        <p:nvSpPr>
          <p:cNvPr id="298" name="TextBox 297">
            <a:extLst>
              <a:ext uri="{FF2B5EF4-FFF2-40B4-BE49-F238E27FC236}">
                <a16:creationId xmlns:a16="http://schemas.microsoft.com/office/drawing/2014/main" id="{5591FD2C-921C-C04D-4DB5-8F0BCB00CB2A}"/>
              </a:ext>
            </a:extLst>
          </p:cNvPr>
          <p:cNvSpPr txBox="1"/>
          <p:nvPr/>
        </p:nvSpPr>
        <p:spPr>
          <a:xfrm>
            <a:off x="10957894" y="2223881"/>
            <a:ext cx="293350" cy="161583"/>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vNIC</a:t>
            </a:r>
          </a:p>
        </p:txBody>
      </p:sp>
      <p:sp>
        <p:nvSpPr>
          <p:cNvPr id="256" name="TextBox 255">
            <a:extLst>
              <a:ext uri="{FF2B5EF4-FFF2-40B4-BE49-F238E27FC236}">
                <a16:creationId xmlns:a16="http://schemas.microsoft.com/office/drawing/2014/main" id="{8EC2AD1B-1DA8-5219-E450-7FEFE75E177B}"/>
              </a:ext>
            </a:extLst>
          </p:cNvPr>
          <p:cNvSpPr txBox="1"/>
          <p:nvPr/>
        </p:nvSpPr>
        <p:spPr>
          <a:xfrm>
            <a:off x="9285255" y="3313410"/>
            <a:ext cx="365485" cy="161583"/>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Flow 2</a:t>
            </a:r>
          </a:p>
        </p:txBody>
      </p:sp>
      <p:sp>
        <p:nvSpPr>
          <p:cNvPr id="258" name="TextBox 257">
            <a:extLst>
              <a:ext uri="{FF2B5EF4-FFF2-40B4-BE49-F238E27FC236}">
                <a16:creationId xmlns:a16="http://schemas.microsoft.com/office/drawing/2014/main" id="{D4A3E96F-BEAC-BACF-8FEB-FEFB4B409681}"/>
              </a:ext>
            </a:extLst>
          </p:cNvPr>
          <p:cNvSpPr txBox="1"/>
          <p:nvPr/>
        </p:nvSpPr>
        <p:spPr>
          <a:xfrm>
            <a:off x="9257188" y="2662411"/>
            <a:ext cx="365485" cy="161583"/>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Flow 3</a:t>
            </a:r>
          </a:p>
        </p:txBody>
      </p:sp>
      <p:sp>
        <p:nvSpPr>
          <p:cNvPr id="301" name="TextBox 300">
            <a:extLst>
              <a:ext uri="{FF2B5EF4-FFF2-40B4-BE49-F238E27FC236}">
                <a16:creationId xmlns:a16="http://schemas.microsoft.com/office/drawing/2014/main" id="{CB7F5442-297E-B614-11E9-9CB583610BE6}"/>
              </a:ext>
            </a:extLst>
          </p:cNvPr>
          <p:cNvSpPr txBox="1"/>
          <p:nvPr/>
        </p:nvSpPr>
        <p:spPr>
          <a:xfrm>
            <a:off x="10466851" y="4129591"/>
            <a:ext cx="280606" cy="174119"/>
          </a:xfrm>
          <a:prstGeom prst="rect">
            <a:avLst/>
          </a:prstGeom>
        </p:spPr>
        <p:txBody>
          <a:bodyPr wrap="none" lIns="0" tIns="0" rIns="0" bIns="0" rtlCol="0">
            <a:spAutoFit/>
          </a:bodyPr>
          <a:lstStyle/>
          <a:p>
            <a:pPr algn="l">
              <a:spcAft>
                <a:spcPts val="600"/>
              </a:spcAft>
            </a:pPr>
            <a:r>
              <a:rPr lang="en-US" sz="1100" dirty="0">
                <a:solidFill>
                  <a:schemeClr val="bg2">
                    <a:lumMod val="10000"/>
                  </a:schemeClr>
                </a:solidFill>
                <a:latin typeface="Gill Sans MT" panose="020B0502020104020203" pitchFamily="34" charset="77"/>
              </a:rPr>
              <a:t>Host</a:t>
            </a:r>
          </a:p>
        </p:txBody>
      </p:sp>
      <p:sp>
        <p:nvSpPr>
          <p:cNvPr id="304" name="TextBox 303">
            <a:extLst>
              <a:ext uri="{FF2B5EF4-FFF2-40B4-BE49-F238E27FC236}">
                <a16:creationId xmlns:a16="http://schemas.microsoft.com/office/drawing/2014/main" id="{9A0024E6-5395-6B4C-4EBF-54197094283A}"/>
              </a:ext>
            </a:extLst>
          </p:cNvPr>
          <p:cNvSpPr txBox="1"/>
          <p:nvPr/>
        </p:nvSpPr>
        <p:spPr>
          <a:xfrm>
            <a:off x="10422570" y="1893257"/>
            <a:ext cx="280606" cy="174119"/>
          </a:xfrm>
          <a:prstGeom prst="rect">
            <a:avLst/>
          </a:prstGeom>
        </p:spPr>
        <p:txBody>
          <a:bodyPr wrap="none" lIns="0" tIns="0" rIns="0" bIns="0" rtlCol="0">
            <a:spAutoFit/>
          </a:bodyPr>
          <a:lstStyle/>
          <a:p>
            <a:pPr algn="l">
              <a:spcAft>
                <a:spcPts val="600"/>
              </a:spcAft>
            </a:pPr>
            <a:r>
              <a:rPr lang="en-US" sz="1100" dirty="0">
                <a:solidFill>
                  <a:schemeClr val="bg2">
                    <a:lumMod val="10000"/>
                  </a:schemeClr>
                </a:solidFill>
                <a:latin typeface="Gill Sans MT" panose="020B0502020104020203" pitchFamily="34" charset="77"/>
              </a:rPr>
              <a:t>Host</a:t>
            </a:r>
          </a:p>
        </p:txBody>
      </p:sp>
      <p:sp>
        <p:nvSpPr>
          <p:cNvPr id="319" name="TextBox 318">
            <a:extLst>
              <a:ext uri="{FF2B5EF4-FFF2-40B4-BE49-F238E27FC236}">
                <a16:creationId xmlns:a16="http://schemas.microsoft.com/office/drawing/2014/main" id="{DF6CE895-A92E-4418-ED06-7EDFDCDDD00B}"/>
              </a:ext>
            </a:extLst>
          </p:cNvPr>
          <p:cNvSpPr txBox="1"/>
          <p:nvPr/>
        </p:nvSpPr>
        <p:spPr>
          <a:xfrm>
            <a:off x="8430502" y="4102293"/>
            <a:ext cx="280606" cy="174119"/>
          </a:xfrm>
          <a:prstGeom prst="rect">
            <a:avLst/>
          </a:prstGeom>
        </p:spPr>
        <p:txBody>
          <a:bodyPr wrap="none" lIns="0" tIns="0" rIns="0" bIns="0" rtlCol="0">
            <a:spAutoFit/>
          </a:bodyPr>
          <a:lstStyle/>
          <a:p>
            <a:pPr algn="l">
              <a:spcAft>
                <a:spcPts val="600"/>
              </a:spcAft>
            </a:pPr>
            <a:r>
              <a:rPr lang="en-US" sz="1100" dirty="0">
                <a:solidFill>
                  <a:schemeClr val="bg2">
                    <a:lumMod val="10000"/>
                  </a:schemeClr>
                </a:solidFill>
                <a:latin typeface="Gill Sans MT" panose="020B0502020104020203" pitchFamily="34" charset="77"/>
              </a:rPr>
              <a:t>Host</a:t>
            </a:r>
          </a:p>
        </p:txBody>
      </p:sp>
      <p:sp>
        <p:nvSpPr>
          <p:cNvPr id="327" name="TextBox 326">
            <a:extLst>
              <a:ext uri="{FF2B5EF4-FFF2-40B4-BE49-F238E27FC236}">
                <a16:creationId xmlns:a16="http://schemas.microsoft.com/office/drawing/2014/main" id="{1FB9616D-CCD0-9BA0-A2A2-0688BBFC9239}"/>
              </a:ext>
            </a:extLst>
          </p:cNvPr>
          <p:cNvSpPr txBox="1"/>
          <p:nvPr/>
        </p:nvSpPr>
        <p:spPr>
          <a:xfrm>
            <a:off x="6543504" y="3252942"/>
            <a:ext cx="471283" cy="338554"/>
          </a:xfrm>
          <a:prstGeom prst="rect">
            <a:avLst/>
          </a:prstGeom>
        </p:spPr>
        <p:txBody>
          <a:bodyPr wrap="none" lIns="0" tIns="0" rIns="0" bIns="0" rtlCol="0">
            <a:spAutoFit/>
          </a:bodyPr>
          <a:lstStyle/>
          <a:p>
            <a:pPr algn="ctr">
              <a:spcAft>
                <a:spcPts val="600"/>
              </a:spcAft>
            </a:pPr>
            <a:r>
              <a:rPr lang="en-US" sz="1100" dirty="0">
                <a:solidFill>
                  <a:schemeClr val="bg2">
                    <a:lumMod val="10000"/>
                  </a:schemeClr>
                </a:solidFill>
                <a:latin typeface="Gill Sans MT" panose="020B0502020104020203" pitchFamily="34" charset="77"/>
              </a:rPr>
              <a:t>Crawler</a:t>
            </a:r>
            <a:br>
              <a:rPr lang="en-US" sz="1100" dirty="0">
                <a:solidFill>
                  <a:schemeClr val="bg2">
                    <a:lumMod val="10000"/>
                  </a:schemeClr>
                </a:solidFill>
                <a:latin typeface="Gill Sans MT" panose="020B0502020104020203" pitchFamily="34" charset="77"/>
              </a:rPr>
            </a:br>
            <a:r>
              <a:rPr lang="en-US" sz="1100" dirty="0">
                <a:solidFill>
                  <a:schemeClr val="bg2">
                    <a:lumMod val="10000"/>
                  </a:schemeClr>
                </a:solidFill>
                <a:latin typeface="Gill Sans MT" panose="020B0502020104020203" pitchFamily="34" charset="77"/>
              </a:rPr>
              <a:t>VM</a:t>
            </a:r>
          </a:p>
        </p:txBody>
      </p:sp>
      <p:sp>
        <p:nvSpPr>
          <p:cNvPr id="325" name="TextBox 324">
            <a:extLst>
              <a:ext uri="{FF2B5EF4-FFF2-40B4-BE49-F238E27FC236}">
                <a16:creationId xmlns:a16="http://schemas.microsoft.com/office/drawing/2014/main" id="{4CCAC4BF-9903-225D-B7CA-FEED605F105E}"/>
              </a:ext>
            </a:extLst>
          </p:cNvPr>
          <p:cNvSpPr txBox="1"/>
          <p:nvPr/>
        </p:nvSpPr>
        <p:spPr>
          <a:xfrm>
            <a:off x="8360373" y="3262000"/>
            <a:ext cx="432811" cy="276999"/>
          </a:xfrm>
          <a:prstGeom prst="rect">
            <a:avLst/>
          </a:prstGeom>
        </p:spPr>
        <p:txBody>
          <a:bodyPr wrap="none" lIns="0" tIns="0" rIns="0" bIns="0" rtlCol="0">
            <a:spAutoFit/>
          </a:bodyPr>
          <a:lstStyle/>
          <a:p>
            <a:pPr algn="ctr">
              <a:spcAft>
                <a:spcPts val="600"/>
              </a:spcAft>
            </a:pPr>
            <a:r>
              <a:rPr lang="en-US" sz="900" dirty="0">
                <a:solidFill>
                  <a:schemeClr val="bg2">
                    <a:lumMod val="10000"/>
                  </a:schemeClr>
                </a:solidFill>
                <a:latin typeface="Gill Sans MT" panose="020B0502020104020203" pitchFamily="34" charset="77"/>
              </a:rPr>
              <a:t>Frontend</a:t>
            </a:r>
            <a:br>
              <a:rPr lang="en-US" sz="900" dirty="0">
                <a:solidFill>
                  <a:schemeClr val="bg2">
                    <a:lumMod val="10000"/>
                  </a:schemeClr>
                </a:solidFill>
                <a:latin typeface="Gill Sans MT" panose="020B0502020104020203" pitchFamily="34" charset="77"/>
              </a:rPr>
            </a:br>
            <a:r>
              <a:rPr lang="en-US" sz="900" dirty="0">
                <a:solidFill>
                  <a:schemeClr val="bg2">
                    <a:lumMod val="10000"/>
                  </a:schemeClr>
                </a:solidFill>
                <a:latin typeface="Gill Sans MT" panose="020B0502020104020203" pitchFamily="34" charset="77"/>
              </a:rPr>
              <a:t>VM</a:t>
            </a:r>
          </a:p>
        </p:txBody>
      </p:sp>
      <p:sp>
        <p:nvSpPr>
          <p:cNvPr id="323" name="TextBox 322">
            <a:extLst>
              <a:ext uri="{FF2B5EF4-FFF2-40B4-BE49-F238E27FC236}">
                <a16:creationId xmlns:a16="http://schemas.microsoft.com/office/drawing/2014/main" id="{AE409317-8261-921D-52BC-26237D789166}"/>
              </a:ext>
            </a:extLst>
          </p:cNvPr>
          <p:cNvSpPr txBox="1"/>
          <p:nvPr/>
        </p:nvSpPr>
        <p:spPr>
          <a:xfrm>
            <a:off x="7549298" y="3306108"/>
            <a:ext cx="365485" cy="161583"/>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Flow 1</a:t>
            </a:r>
          </a:p>
        </p:txBody>
      </p:sp>
      <p:sp>
        <p:nvSpPr>
          <p:cNvPr id="317" name="TextBox 316">
            <a:extLst>
              <a:ext uri="{FF2B5EF4-FFF2-40B4-BE49-F238E27FC236}">
                <a16:creationId xmlns:a16="http://schemas.microsoft.com/office/drawing/2014/main" id="{1BCE5762-9226-6595-2F91-BFA291C1FE60}"/>
              </a:ext>
            </a:extLst>
          </p:cNvPr>
          <p:cNvSpPr txBox="1"/>
          <p:nvPr/>
        </p:nvSpPr>
        <p:spPr>
          <a:xfrm>
            <a:off x="9160016" y="4177766"/>
            <a:ext cx="187552" cy="161583"/>
          </a:xfrm>
          <a:prstGeom prst="rect">
            <a:avLst/>
          </a:prstGeom>
        </p:spPr>
        <p:txBody>
          <a:bodyPr wrap="none" lIns="0" tIns="0" rIns="0" bIns="0" rtlCol="0">
            <a:spAutoFit/>
          </a:bodyPr>
          <a:lstStyle/>
          <a:p>
            <a:pPr algn="ctr">
              <a:spcAft>
                <a:spcPts val="600"/>
              </a:spcAft>
            </a:pPr>
            <a:r>
              <a:rPr lang="en-US" sz="1050" dirty="0">
                <a:solidFill>
                  <a:schemeClr val="bg2">
                    <a:lumMod val="10000"/>
                  </a:schemeClr>
                </a:solidFill>
                <a:latin typeface="Gill Sans MT" panose="020B0502020104020203" pitchFamily="34" charset="77"/>
              </a:rPr>
              <a:t>VM</a:t>
            </a:r>
          </a:p>
        </p:txBody>
      </p:sp>
      <p:sp>
        <p:nvSpPr>
          <p:cNvPr id="111" name="TextBox 110">
            <a:extLst>
              <a:ext uri="{FF2B5EF4-FFF2-40B4-BE49-F238E27FC236}">
                <a16:creationId xmlns:a16="http://schemas.microsoft.com/office/drawing/2014/main" id="{3B1DA610-9D9D-37D0-69D0-05D778295EC8}"/>
              </a:ext>
            </a:extLst>
          </p:cNvPr>
          <p:cNvSpPr txBox="1"/>
          <p:nvPr/>
        </p:nvSpPr>
        <p:spPr>
          <a:xfrm>
            <a:off x="10956808" y="3727835"/>
            <a:ext cx="293350" cy="161583"/>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vNIC</a:t>
            </a:r>
          </a:p>
        </p:txBody>
      </p:sp>
      <p:cxnSp>
        <p:nvCxnSpPr>
          <p:cNvPr id="120" name="Straight Connector 119">
            <a:extLst>
              <a:ext uri="{FF2B5EF4-FFF2-40B4-BE49-F238E27FC236}">
                <a16:creationId xmlns:a16="http://schemas.microsoft.com/office/drawing/2014/main" id="{D50C2F3F-7173-C1DC-742F-1B1513BB05A2}"/>
              </a:ext>
            </a:extLst>
          </p:cNvPr>
          <p:cNvCxnSpPr>
            <a:cxnSpLocks/>
          </p:cNvCxnSpPr>
          <p:nvPr/>
        </p:nvCxnSpPr>
        <p:spPr>
          <a:xfrm>
            <a:off x="5760354" y="1588599"/>
            <a:ext cx="0" cy="3319304"/>
          </a:xfrm>
          <a:prstGeom prst="line">
            <a:avLst/>
          </a:prstGeom>
          <a:ln w="38100" cap="rnd">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95CEE81-FE6A-62F7-C7BC-8522C00660EB}"/>
              </a:ext>
            </a:extLst>
          </p:cNvPr>
          <p:cNvSpPr txBox="1"/>
          <p:nvPr/>
        </p:nvSpPr>
        <p:spPr>
          <a:xfrm>
            <a:off x="379549" y="1242979"/>
            <a:ext cx="1582017" cy="340519"/>
          </a:xfrm>
          <a:prstGeom prst="roundRect">
            <a:avLst/>
          </a:prstGeom>
          <a:solidFill>
            <a:schemeClr val="bg1"/>
          </a:solidFill>
          <a:ln w="38100">
            <a:noFill/>
          </a:ln>
        </p:spPr>
        <p:txBody>
          <a:bodyPr wrap="square" lIns="0" tIns="0" rIns="0" bIns="0" rtlCol="0">
            <a:spAutoFit/>
          </a:bodyPr>
          <a:lstStyle/>
          <a:p>
            <a:pPr algn="ctr"/>
            <a:r>
              <a:rPr lang="en-US" sz="2000" dirty="0">
                <a:solidFill>
                  <a:schemeClr val="bg2">
                    <a:lumMod val="10000"/>
                  </a:schemeClr>
                </a:solidFill>
                <a:latin typeface="Gill Sans MT" panose="020B0502020104020203" pitchFamily="34" charset="77"/>
              </a:rPr>
              <a:t>Actual system</a:t>
            </a:r>
          </a:p>
        </p:txBody>
      </p:sp>
      <p:sp>
        <p:nvSpPr>
          <p:cNvPr id="123" name="TextBox 122">
            <a:extLst>
              <a:ext uri="{FF2B5EF4-FFF2-40B4-BE49-F238E27FC236}">
                <a16:creationId xmlns:a16="http://schemas.microsoft.com/office/drawing/2014/main" id="{ABEF9D0B-2610-FAD8-28C5-50D6F044CDA3}"/>
              </a:ext>
            </a:extLst>
          </p:cNvPr>
          <p:cNvSpPr txBox="1"/>
          <p:nvPr/>
        </p:nvSpPr>
        <p:spPr>
          <a:xfrm>
            <a:off x="6232858" y="1448357"/>
            <a:ext cx="2436317" cy="340519"/>
          </a:xfrm>
          <a:prstGeom prst="roundRect">
            <a:avLst/>
          </a:prstGeom>
          <a:solidFill>
            <a:schemeClr val="bg1"/>
          </a:solidFill>
          <a:ln w="38100">
            <a:noFill/>
          </a:ln>
        </p:spPr>
        <p:txBody>
          <a:bodyPr wrap="square" lIns="0" tIns="0" rIns="0" bIns="0" rtlCol="0">
            <a:spAutoFit/>
          </a:bodyPr>
          <a:lstStyle/>
          <a:p>
            <a:pPr algn="ctr"/>
            <a:r>
              <a:rPr lang="en-US" sz="2000" dirty="0">
                <a:solidFill>
                  <a:schemeClr val="bg2">
                    <a:lumMod val="10000"/>
                  </a:schemeClr>
                </a:solidFill>
                <a:latin typeface="Gill Sans MT" panose="020B0502020104020203" pitchFamily="34" charset="77"/>
              </a:rPr>
              <a:t>Relationship graph</a:t>
            </a:r>
          </a:p>
        </p:txBody>
      </p:sp>
      <p:sp>
        <p:nvSpPr>
          <p:cNvPr id="125" name="Slide Number Placeholder 124">
            <a:extLst>
              <a:ext uri="{FF2B5EF4-FFF2-40B4-BE49-F238E27FC236}">
                <a16:creationId xmlns:a16="http://schemas.microsoft.com/office/drawing/2014/main" id="{D9E4C217-18DF-992B-C519-3BDD54D340ED}"/>
              </a:ext>
            </a:extLst>
          </p:cNvPr>
          <p:cNvSpPr>
            <a:spLocks noGrp="1"/>
          </p:cNvSpPr>
          <p:nvPr>
            <p:ph type="sldNum" sz="quarter" idx="12"/>
          </p:nvPr>
        </p:nvSpPr>
        <p:spPr/>
        <p:txBody>
          <a:bodyPr/>
          <a:lstStyle/>
          <a:p>
            <a:fld id="{078ED684-E1A4-0343-8670-8594C227EEC7}" type="slidenum">
              <a:rPr lang="en-US" smtClean="0"/>
              <a:t>10</a:t>
            </a:fld>
            <a:endParaRPr lang="en-US"/>
          </a:p>
        </p:txBody>
      </p:sp>
      <p:sp>
        <p:nvSpPr>
          <p:cNvPr id="126" name="TextBox 125">
            <a:extLst>
              <a:ext uri="{FF2B5EF4-FFF2-40B4-BE49-F238E27FC236}">
                <a16:creationId xmlns:a16="http://schemas.microsoft.com/office/drawing/2014/main" id="{AA0A6557-3F02-B3BF-9720-8DEE32B44940}"/>
              </a:ext>
            </a:extLst>
          </p:cNvPr>
          <p:cNvSpPr txBox="1"/>
          <p:nvPr/>
        </p:nvSpPr>
        <p:spPr>
          <a:xfrm>
            <a:off x="6399780" y="1751293"/>
            <a:ext cx="225919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lumMod val="50000"/>
                  </a:schemeClr>
                </a:solidFill>
                <a:cs typeface="Calibri"/>
              </a:rPr>
              <a:t>(thousands of entities)</a:t>
            </a:r>
          </a:p>
        </p:txBody>
      </p:sp>
    </p:spTree>
    <p:extLst>
      <p:ext uri="{BB962C8B-B14F-4D97-AF65-F5344CB8AC3E}">
        <p14:creationId xmlns:p14="http://schemas.microsoft.com/office/powerpoint/2010/main" val="139892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ontent Placeholder 2">
            <a:extLst>
              <a:ext uri="{FF2B5EF4-FFF2-40B4-BE49-F238E27FC236}">
                <a16:creationId xmlns:a16="http://schemas.microsoft.com/office/drawing/2014/main" id="{AFCB4859-FFCA-9006-8767-4415C5E84827}"/>
              </a:ext>
            </a:extLst>
          </p:cNvPr>
          <p:cNvSpPr txBox="1">
            <a:spLocks/>
          </p:cNvSpPr>
          <p:nvPr/>
        </p:nvSpPr>
        <p:spPr>
          <a:xfrm>
            <a:off x="1992790" y="5192825"/>
            <a:ext cx="8557881" cy="1398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Edges based on loosely defined “</a:t>
            </a:r>
            <a:r>
              <a:rPr lang="en-US" sz="2400" i="1" dirty="0"/>
              <a:t>neighborhood” </a:t>
            </a:r>
            <a:r>
              <a:rPr lang="en-US" sz="2400" dirty="0"/>
              <a:t>relationship</a:t>
            </a:r>
          </a:p>
          <a:p>
            <a:pPr lvl="1"/>
            <a:r>
              <a:rPr lang="en-US" sz="1600" dirty="0">
                <a:solidFill>
                  <a:schemeClr val="tx1">
                    <a:lumMod val="50000"/>
                    <a:lumOff val="50000"/>
                  </a:schemeClr>
                </a:solidFill>
              </a:rPr>
              <a:t>e.g.  VM and its host,  flow and its src, dst</a:t>
            </a:r>
          </a:p>
          <a:p>
            <a:r>
              <a:rPr lang="en-US" sz="2400" dirty="0"/>
              <a:t>Captures topological structure, while allowing cycles</a:t>
            </a:r>
          </a:p>
          <a:p>
            <a:pPr marL="0" indent="0">
              <a:buNone/>
            </a:pPr>
            <a:endParaRPr lang="en-US" sz="2400" dirty="0"/>
          </a:p>
        </p:txBody>
      </p:sp>
      <p:sp>
        <p:nvSpPr>
          <p:cNvPr id="2" name="Title 1">
            <a:extLst>
              <a:ext uri="{FF2B5EF4-FFF2-40B4-BE49-F238E27FC236}">
                <a16:creationId xmlns:a16="http://schemas.microsoft.com/office/drawing/2014/main" id="{BCE6DCF9-AB5D-7919-F213-03051B984D1E}"/>
              </a:ext>
            </a:extLst>
          </p:cNvPr>
          <p:cNvSpPr>
            <a:spLocks noGrp="1"/>
          </p:cNvSpPr>
          <p:nvPr>
            <p:ph type="title"/>
          </p:nvPr>
        </p:nvSpPr>
        <p:spPr>
          <a:xfrm>
            <a:off x="138626" y="451187"/>
            <a:ext cx="11967125" cy="530421"/>
          </a:xfrm>
        </p:spPr>
        <p:txBody>
          <a:bodyPr>
            <a:normAutofit fontScale="90000"/>
          </a:bodyPr>
          <a:lstStyle/>
          <a:p>
            <a:pPr algn="ctr"/>
            <a:r>
              <a:rPr lang="en-US" dirty="0"/>
              <a:t>Construct model: Use “</a:t>
            </a:r>
            <a:r>
              <a:rPr lang="en-US" i="1" dirty="0"/>
              <a:t>relationship graph</a:t>
            </a:r>
            <a:r>
              <a:rPr lang="en-US" dirty="0"/>
              <a:t>” instead of causal DAG</a:t>
            </a:r>
          </a:p>
        </p:txBody>
      </p:sp>
      <p:grpSp>
        <p:nvGrpSpPr>
          <p:cNvPr id="95" name="Group 94">
            <a:extLst>
              <a:ext uri="{FF2B5EF4-FFF2-40B4-BE49-F238E27FC236}">
                <a16:creationId xmlns:a16="http://schemas.microsoft.com/office/drawing/2014/main" id="{C56418D8-FF4D-8D5C-9D86-C70F721CFDF5}"/>
              </a:ext>
            </a:extLst>
          </p:cNvPr>
          <p:cNvGrpSpPr/>
          <p:nvPr/>
        </p:nvGrpSpPr>
        <p:grpSpPr>
          <a:xfrm>
            <a:off x="127413" y="1770066"/>
            <a:ext cx="5058731" cy="2533931"/>
            <a:chOff x="1677924" y="1036679"/>
            <a:chExt cx="8836152" cy="3787965"/>
          </a:xfrm>
        </p:grpSpPr>
        <p:cxnSp>
          <p:nvCxnSpPr>
            <p:cNvPr id="4" name="Straight Connector 3">
              <a:extLst>
                <a:ext uri="{FF2B5EF4-FFF2-40B4-BE49-F238E27FC236}">
                  <a16:creationId xmlns:a16="http://schemas.microsoft.com/office/drawing/2014/main" id="{77203213-1553-8490-E831-4FC98EAAA26A}"/>
                </a:ext>
              </a:extLst>
            </p:cNvPr>
            <p:cNvCxnSpPr>
              <a:cxnSpLocks/>
              <a:stCxn id="10" idx="3"/>
            </p:cNvCxnSpPr>
            <p:nvPr/>
          </p:nvCxnSpPr>
          <p:spPr bwMode="gray">
            <a:xfrm flipV="1">
              <a:off x="3161510" y="2022562"/>
              <a:ext cx="3057116" cy="1788666"/>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E1382E-E93E-EEB6-353A-162D4A8C58AC}"/>
                </a:ext>
              </a:extLst>
            </p:cNvPr>
            <p:cNvCxnSpPr>
              <a:cxnSpLocks/>
              <a:stCxn id="11" idx="3"/>
            </p:cNvCxnSpPr>
            <p:nvPr/>
          </p:nvCxnSpPr>
          <p:spPr bwMode="gray">
            <a:xfrm flipV="1">
              <a:off x="5298517" y="2165392"/>
              <a:ext cx="926088" cy="1645833"/>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39A465-F909-6B9A-89BD-16680BEE8A66}"/>
                </a:ext>
              </a:extLst>
            </p:cNvPr>
            <p:cNvCxnSpPr>
              <a:cxnSpLocks/>
              <a:stCxn id="9" idx="1"/>
            </p:cNvCxnSpPr>
            <p:nvPr/>
          </p:nvCxnSpPr>
          <p:spPr bwMode="gray">
            <a:xfrm flipH="1" flipV="1">
              <a:off x="6711103" y="2148053"/>
              <a:ext cx="796976" cy="1663173"/>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8FE794-9956-88A4-85D2-E60B6C0CB312}"/>
                </a:ext>
              </a:extLst>
            </p:cNvPr>
            <p:cNvCxnSpPr>
              <a:cxnSpLocks/>
              <a:stCxn id="8" idx="1"/>
              <a:endCxn id="25" idx="3"/>
            </p:cNvCxnSpPr>
            <p:nvPr/>
          </p:nvCxnSpPr>
          <p:spPr bwMode="gray">
            <a:xfrm flipH="1" flipV="1">
              <a:off x="6734919" y="2000970"/>
              <a:ext cx="2402231" cy="181025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2AE77C1-CF7A-6F70-D733-FA8FF7C24D06}"/>
                </a:ext>
              </a:extLst>
            </p:cNvPr>
            <p:cNvSpPr/>
            <p:nvPr/>
          </p:nvSpPr>
          <p:spPr>
            <a:xfrm>
              <a:off x="9137150" y="2797809"/>
              <a:ext cx="1376926" cy="202683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9" name="Rectangle 8">
              <a:extLst>
                <a:ext uri="{FF2B5EF4-FFF2-40B4-BE49-F238E27FC236}">
                  <a16:creationId xmlns:a16="http://schemas.microsoft.com/office/drawing/2014/main" id="{1AEC4773-781B-8189-45D6-CE8C51EB6A51}"/>
                </a:ext>
              </a:extLst>
            </p:cNvPr>
            <p:cNvSpPr/>
            <p:nvPr/>
          </p:nvSpPr>
          <p:spPr>
            <a:xfrm>
              <a:off x="7508079" y="2797809"/>
              <a:ext cx="1376926" cy="202683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 name="Rectangle 9">
              <a:extLst>
                <a:ext uri="{FF2B5EF4-FFF2-40B4-BE49-F238E27FC236}">
                  <a16:creationId xmlns:a16="http://schemas.microsoft.com/office/drawing/2014/main" id="{3B523F4D-C7E4-2124-5429-A4AEBD686B44}"/>
                </a:ext>
              </a:extLst>
            </p:cNvPr>
            <p:cNvSpPr/>
            <p:nvPr/>
          </p:nvSpPr>
          <p:spPr>
            <a:xfrm>
              <a:off x="1784584" y="2797811"/>
              <a:ext cx="1376926" cy="2026833"/>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1" name="Rectangle 10">
              <a:extLst>
                <a:ext uri="{FF2B5EF4-FFF2-40B4-BE49-F238E27FC236}">
                  <a16:creationId xmlns:a16="http://schemas.microsoft.com/office/drawing/2014/main" id="{598DF158-8F74-A8D6-0B25-ED38E936BA6E}"/>
                </a:ext>
              </a:extLst>
            </p:cNvPr>
            <p:cNvSpPr/>
            <p:nvPr/>
          </p:nvSpPr>
          <p:spPr>
            <a:xfrm>
              <a:off x="3921591" y="2797808"/>
              <a:ext cx="1376926" cy="2026833"/>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2" name="TextBox 11">
              <a:extLst>
                <a:ext uri="{FF2B5EF4-FFF2-40B4-BE49-F238E27FC236}">
                  <a16:creationId xmlns:a16="http://schemas.microsoft.com/office/drawing/2014/main" id="{F00E3C22-F11B-51D7-ED75-5D2AEE28E2AD}"/>
                </a:ext>
              </a:extLst>
            </p:cNvPr>
            <p:cNvSpPr txBox="1"/>
            <p:nvPr/>
          </p:nvSpPr>
          <p:spPr>
            <a:xfrm>
              <a:off x="1677924" y="1921549"/>
              <a:ext cx="1000783" cy="610849"/>
            </a:xfrm>
            <a:prstGeom prst="roundRect">
              <a:avLst/>
            </a:prstGeom>
            <a:solidFill>
              <a:srgbClr val="C00000"/>
            </a:solidFill>
            <a:ln w="38100">
              <a:noFill/>
            </a:ln>
          </p:spPr>
          <p:txBody>
            <a:bodyPr wrap="square" lIns="0" tIns="0" rIns="0" bIns="0" rtlCol="0">
              <a:spAutoFit/>
            </a:bodyPr>
            <a:lstStyle/>
            <a:p>
              <a:pPr algn="ctr"/>
              <a:r>
                <a:rPr lang="en-US" sz="1200" dirty="0">
                  <a:solidFill>
                    <a:schemeClr val="bg1"/>
                  </a:solidFill>
                  <a:latin typeface="Gill Sans MT" panose="020B0502020104020203" pitchFamily="34" charset="77"/>
                </a:rPr>
                <a:t>Crawler</a:t>
              </a:r>
            </a:p>
            <a:p>
              <a:pPr algn="ctr"/>
              <a:r>
                <a:rPr lang="en-US" sz="1200" dirty="0">
                  <a:solidFill>
                    <a:schemeClr val="bg1"/>
                  </a:solidFill>
                  <a:latin typeface="Gill Sans MT" panose="020B0502020104020203" pitchFamily="34" charset="77"/>
                </a:rPr>
                <a:t>Machine</a:t>
              </a:r>
            </a:p>
          </p:txBody>
        </p:sp>
        <p:cxnSp>
          <p:nvCxnSpPr>
            <p:cNvPr id="13" name="Straight Arrow Connector 12">
              <a:extLst>
                <a:ext uri="{FF2B5EF4-FFF2-40B4-BE49-F238E27FC236}">
                  <a16:creationId xmlns:a16="http://schemas.microsoft.com/office/drawing/2014/main" id="{90C87A92-0A8C-C00F-39B6-2DEF0DC3F62E}"/>
                </a:ext>
              </a:extLst>
            </p:cNvPr>
            <p:cNvCxnSpPr>
              <a:cxnSpLocks/>
              <a:stCxn id="12" idx="2"/>
              <a:endCxn id="35" idx="0"/>
            </p:cNvCxnSpPr>
            <p:nvPr/>
          </p:nvCxnSpPr>
          <p:spPr bwMode="gray">
            <a:xfrm flipH="1">
              <a:off x="2139477" y="2532398"/>
              <a:ext cx="38838" cy="546766"/>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A592FF-B74D-BF15-AD0B-045EFED1D41E}"/>
                </a:ext>
              </a:extLst>
            </p:cNvPr>
            <p:cNvSpPr txBox="1"/>
            <p:nvPr/>
          </p:nvSpPr>
          <p:spPr>
            <a:xfrm>
              <a:off x="3731306" y="1301349"/>
              <a:ext cx="1270971" cy="610849"/>
            </a:xfrm>
            <a:prstGeom prst="roundRect">
              <a:avLst/>
            </a:prstGeom>
            <a:solidFill>
              <a:schemeClr val="bg1"/>
            </a:solidFill>
            <a:ln w="38100">
              <a:solidFill>
                <a:schemeClr val="bg2">
                  <a:lumMod val="50000"/>
                </a:schemeClr>
              </a:solidFill>
            </a:ln>
          </p:spPr>
          <p:txBody>
            <a:bodyPr wrap="square" lIns="0" tIns="0" rIns="0" bIns="0" rtlCol="0">
              <a:spAutoFit/>
            </a:bodyPr>
            <a:lstStyle/>
            <a:p>
              <a:pPr algn="ctr"/>
              <a:r>
                <a:rPr lang="en-US" sz="1200" dirty="0">
                  <a:solidFill>
                    <a:schemeClr val="bg2">
                      <a:lumMod val="10000"/>
                    </a:schemeClr>
                  </a:solidFill>
                  <a:latin typeface="Gill Sans MT" panose="020B0502020104020203" pitchFamily="34" charset="77"/>
                </a:rPr>
                <a:t>Frontend</a:t>
              </a:r>
            </a:p>
            <a:p>
              <a:pPr algn="ctr"/>
              <a:r>
                <a:rPr lang="en-US" sz="1200" dirty="0">
                  <a:solidFill>
                    <a:schemeClr val="bg2">
                      <a:lumMod val="10000"/>
                    </a:schemeClr>
                  </a:solidFill>
                  <a:latin typeface="Gill Sans MT" panose="020B0502020104020203" pitchFamily="34" charset="77"/>
                </a:rPr>
                <a:t>Server</a:t>
              </a:r>
            </a:p>
          </p:txBody>
        </p:sp>
        <p:cxnSp>
          <p:nvCxnSpPr>
            <p:cNvPr id="15" name="Straight Arrow Connector 14">
              <a:extLst>
                <a:ext uri="{FF2B5EF4-FFF2-40B4-BE49-F238E27FC236}">
                  <a16:creationId xmlns:a16="http://schemas.microsoft.com/office/drawing/2014/main" id="{A1F02960-BC9F-2A16-DCC4-F0ADA051EC43}"/>
                </a:ext>
              </a:extLst>
            </p:cNvPr>
            <p:cNvCxnSpPr>
              <a:cxnSpLocks/>
              <a:stCxn id="14" idx="2"/>
              <a:endCxn id="50" idx="1"/>
            </p:cNvCxnSpPr>
            <p:nvPr/>
          </p:nvCxnSpPr>
          <p:spPr bwMode="gray">
            <a:xfrm>
              <a:off x="4366791" y="1912198"/>
              <a:ext cx="227171" cy="1234468"/>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CB7FC07-7212-549F-9A18-44CA80E4FBB3}"/>
                </a:ext>
              </a:extLst>
            </p:cNvPr>
            <p:cNvSpPr txBox="1"/>
            <p:nvPr/>
          </p:nvSpPr>
          <p:spPr>
            <a:xfrm>
              <a:off x="8490077" y="1169771"/>
              <a:ext cx="1427697" cy="610849"/>
            </a:xfrm>
            <a:prstGeom prst="roundRect">
              <a:avLst/>
            </a:prstGeom>
            <a:solidFill>
              <a:schemeClr val="bg1"/>
            </a:solidFill>
            <a:ln w="38100">
              <a:solidFill>
                <a:schemeClr val="bg2">
                  <a:lumMod val="50000"/>
                </a:schemeClr>
              </a:solidFill>
            </a:ln>
          </p:spPr>
          <p:txBody>
            <a:bodyPr wrap="square" lIns="0" tIns="0" rIns="0" bIns="0" rtlCol="0">
              <a:spAutoFit/>
            </a:bodyPr>
            <a:lstStyle/>
            <a:p>
              <a:pPr algn="ctr">
                <a:spcAft>
                  <a:spcPts val="600"/>
                </a:spcAft>
              </a:pPr>
              <a:r>
                <a:rPr lang="en-US" sz="1200" dirty="0">
                  <a:solidFill>
                    <a:schemeClr val="bg2">
                      <a:lumMod val="10000"/>
                    </a:schemeClr>
                  </a:solidFill>
                  <a:latin typeface="Gill Sans MT" panose="020B0502020104020203" pitchFamily="34" charset="77"/>
                </a:rPr>
                <a:t>Backend Servers</a:t>
              </a:r>
            </a:p>
          </p:txBody>
        </p:sp>
        <p:cxnSp>
          <p:nvCxnSpPr>
            <p:cNvPr id="17" name="Straight Arrow Connector 16">
              <a:extLst>
                <a:ext uri="{FF2B5EF4-FFF2-40B4-BE49-F238E27FC236}">
                  <a16:creationId xmlns:a16="http://schemas.microsoft.com/office/drawing/2014/main" id="{048D57BD-553D-02BC-6BCD-B548F03CD57B}"/>
                </a:ext>
              </a:extLst>
            </p:cNvPr>
            <p:cNvCxnSpPr>
              <a:cxnSpLocks/>
              <a:stCxn id="16" idx="2"/>
              <a:endCxn id="64" idx="0"/>
            </p:cNvCxnSpPr>
            <p:nvPr/>
          </p:nvCxnSpPr>
          <p:spPr bwMode="gray">
            <a:xfrm flipH="1">
              <a:off x="8254961" y="1780620"/>
              <a:ext cx="948965" cy="1302279"/>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7F8F67-BA45-F82C-3C9B-1500F4BAD309}"/>
                </a:ext>
              </a:extLst>
            </p:cNvPr>
            <p:cNvCxnSpPr>
              <a:cxnSpLocks/>
              <a:stCxn id="16" idx="2"/>
              <a:endCxn id="78" idx="0"/>
            </p:cNvCxnSpPr>
            <p:nvPr/>
          </p:nvCxnSpPr>
          <p:spPr bwMode="gray">
            <a:xfrm>
              <a:off x="9203926" y="1780620"/>
              <a:ext cx="680105" cy="1302279"/>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 name="Freeform 18">
              <a:extLst>
                <a:ext uri="{FF2B5EF4-FFF2-40B4-BE49-F238E27FC236}">
                  <a16:creationId xmlns:a16="http://schemas.microsoft.com/office/drawing/2014/main" id="{0214643A-6F3C-4AC1-75D2-C01F1924EE6E}"/>
                </a:ext>
              </a:extLst>
            </p:cNvPr>
            <p:cNvSpPr/>
            <p:nvPr/>
          </p:nvSpPr>
          <p:spPr>
            <a:xfrm>
              <a:off x="2393410" y="2139136"/>
              <a:ext cx="3210778" cy="2447234"/>
            </a:xfrm>
            <a:custGeom>
              <a:avLst/>
              <a:gdLst>
                <a:gd name="connsiteX0" fmla="*/ 122698 w 4103683"/>
                <a:gd name="connsiteY0" fmla="*/ 1449659 h 3100039"/>
                <a:gd name="connsiteX1" fmla="*/ 122698 w 4103683"/>
                <a:gd name="connsiteY1" fmla="*/ 1449659 h 3100039"/>
                <a:gd name="connsiteX2" fmla="*/ 89244 w 4103683"/>
                <a:gd name="connsiteY2" fmla="*/ 1572322 h 3100039"/>
                <a:gd name="connsiteX3" fmla="*/ 66942 w 4103683"/>
                <a:gd name="connsiteY3" fmla="*/ 1639230 h 3100039"/>
                <a:gd name="connsiteX4" fmla="*/ 55791 w 4103683"/>
                <a:gd name="connsiteY4" fmla="*/ 1672683 h 3100039"/>
                <a:gd name="connsiteX5" fmla="*/ 44639 w 4103683"/>
                <a:gd name="connsiteY5" fmla="*/ 1761893 h 3100039"/>
                <a:gd name="connsiteX6" fmla="*/ 22337 w 4103683"/>
                <a:gd name="connsiteY6" fmla="*/ 1862254 h 3100039"/>
                <a:gd name="connsiteX7" fmla="*/ 11186 w 4103683"/>
                <a:gd name="connsiteY7" fmla="*/ 1929161 h 3100039"/>
                <a:gd name="connsiteX8" fmla="*/ 35 w 4103683"/>
                <a:gd name="connsiteY8" fmla="*/ 2062976 h 3100039"/>
                <a:gd name="connsiteX9" fmla="*/ 22337 w 4103683"/>
                <a:gd name="connsiteY9" fmla="*/ 2709747 h 3100039"/>
                <a:gd name="connsiteX10" fmla="*/ 66942 w 4103683"/>
                <a:gd name="connsiteY10" fmla="*/ 2854713 h 3100039"/>
                <a:gd name="connsiteX11" fmla="*/ 78093 w 4103683"/>
                <a:gd name="connsiteY11" fmla="*/ 2888166 h 3100039"/>
                <a:gd name="connsiteX12" fmla="*/ 122698 w 4103683"/>
                <a:gd name="connsiteY12" fmla="*/ 2955074 h 3100039"/>
                <a:gd name="connsiteX13" fmla="*/ 256513 w 4103683"/>
                <a:gd name="connsiteY13" fmla="*/ 2988527 h 3100039"/>
                <a:gd name="connsiteX14" fmla="*/ 468386 w 4103683"/>
                <a:gd name="connsiteY14" fmla="*/ 2966225 h 3100039"/>
                <a:gd name="connsiteX15" fmla="*/ 591049 w 4103683"/>
                <a:gd name="connsiteY15" fmla="*/ 2865864 h 3100039"/>
                <a:gd name="connsiteX16" fmla="*/ 613352 w 4103683"/>
                <a:gd name="connsiteY16" fmla="*/ 2843561 h 3100039"/>
                <a:gd name="connsiteX17" fmla="*/ 669108 w 4103683"/>
                <a:gd name="connsiteY17" fmla="*/ 2776654 h 3100039"/>
                <a:gd name="connsiteX18" fmla="*/ 702561 w 4103683"/>
                <a:gd name="connsiteY18" fmla="*/ 2709747 h 3100039"/>
                <a:gd name="connsiteX19" fmla="*/ 713713 w 4103683"/>
                <a:gd name="connsiteY19" fmla="*/ 2676293 h 3100039"/>
                <a:gd name="connsiteX20" fmla="*/ 791771 w 4103683"/>
                <a:gd name="connsiteY20" fmla="*/ 2531327 h 3100039"/>
                <a:gd name="connsiteX21" fmla="*/ 825225 w 4103683"/>
                <a:gd name="connsiteY21" fmla="*/ 2453269 h 3100039"/>
                <a:gd name="connsiteX22" fmla="*/ 858678 w 4103683"/>
                <a:gd name="connsiteY22" fmla="*/ 2397513 h 3100039"/>
                <a:gd name="connsiteX23" fmla="*/ 869830 w 4103683"/>
                <a:gd name="connsiteY23" fmla="*/ 2364059 h 3100039"/>
                <a:gd name="connsiteX24" fmla="*/ 914435 w 4103683"/>
                <a:gd name="connsiteY24" fmla="*/ 2286000 h 3100039"/>
                <a:gd name="connsiteX25" fmla="*/ 925586 w 4103683"/>
                <a:gd name="connsiteY25" fmla="*/ 2252547 h 3100039"/>
                <a:gd name="connsiteX26" fmla="*/ 959039 w 4103683"/>
                <a:gd name="connsiteY26" fmla="*/ 2207942 h 3100039"/>
                <a:gd name="connsiteX27" fmla="*/ 1025947 w 4103683"/>
                <a:gd name="connsiteY27" fmla="*/ 2062976 h 3100039"/>
                <a:gd name="connsiteX28" fmla="*/ 1059400 w 4103683"/>
                <a:gd name="connsiteY28" fmla="*/ 2007220 h 3100039"/>
                <a:gd name="connsiteX29" fmla="*/ 1115156 w 4103683"/>
                <a:gd name="connsiteY29" fmla="*/ 1884556 h 3100039"/>
                <a:gd name="connsiteX30" fmla="*/ 1148610 w 4103683"/>
                <a:gd name="connsiteY30" fmla="*/ 1828800 h 3100039"/>
                <a:gd name="connsiteX31" fmla="*/ 1215517 w 4103683"/>
                <a:gd name="connsiteY31" fmla="*/ 1672683 h 3100039"/>
                <a:gd name="connsiteX32" fmla="*/ 1382786 w 4103683"/>
                <a:gd name="connsiteY32" fmla="*/ 1371600 h 3100039"/>
                <a:gd name="connsiteX33" fmla="*/ 1616961 w 4103683"/>
                <a:gd name="connsiteY33" fmla="*/ 981308 h 3100039"/>
                <a:gd name="connsiteX34" fmla="*/ 2029556 w 4103683"/>
                <a:gd name="connsiteY34" fmla="*/ 546410 h 3100039"/>
                <a:gd name="connsiteX35" fmla="*/ 2129917 w 4103683"/>
                <a:gd name="connsiteY35" fmla="*/ 457200 h 3100039"/>
                <a:gd name="connsiteX36" fmla="*/ 2364093 w 4103683"/>
                <a:gd name="connsiteY36" fmla="*/ 278781 h 3100039"/>
                <a:gd name="connsiteX37" fmla="*/ 2542513 w 4103683"/>
                <a:gd name="connsiteY37" fmla="*/ 200722 h 3100039"/>
                <a:gd name="connsiteX38" fmla="*/ 2609420 w 4103683"/>
                <a:gd name="connsiteY38" fmla="*/ 189571 h 3100039"/>
                <a:gd name="connsiteX39" fmla="*/ 2676327 w 4103683"/>
                <a:gd name="connsiteY39" fmla="*/ 167269 h 3100039"/>
                <a:gd name="connsiteX40" fmla="*/ 2743235 w 4103683"/>
                <a:gd name="connsiteY40" fmla="*/ 156117 h 3100039"/>
                <a:gd name="connsiteX41" fmla="*/ 2798991 w 4103683"/>
                <a:gd name="connsiteY41" fmla="*/ 144966 h 3100039"/>
                <a:gd name="connsiteX42" fmla="*/ 3055469 w 4103683"/>
                <a:gd name="connsiteY42" fmla="*/ 122664 h 3100039"/>
                <a:gd name="connsiteX43" fmla="*/ 3144678 w 4103683"/>
                <a:gd name="connsiteY43" fmla="*/ 100361 h 3100039"/>
                <a:gd name="connsiteX44" fmla="*/ 3233888 w 4103683"/>
                <a:gd name="connsiteY44" fmla="*/ 78059 h 3100039"/>
                <a:gd name="connsiteX45" fmla="*/ 3289644 w 4103683"/>
                <a:gd name="connsiteY45" fmla="*/ 66908 h 3100039"/>
                <a:gd name="connsiteX46" fmla="*/ 3356552 w 4103683"/>
                <a:gd name="connsiteY46" fmla="*/ 44605 h 3100039"/>
                <a:gd name="connsiteX47" fmla="*/ 3423459 w 4103683"/>
                <a:gd name="connsiteY47" fmla="*/ 33454 h 3100039"/>
                <a:gd name="connsiteX48" fmla="*/ 3479215 w 4103683"/>
                <a:gd name="connsiteY48" fmla="*/ 22303 h 3100039"/>
                <a:gd name="connsiteX49" fmla="*/ 3523820 w 4103683"/>
                <a:gd name="connsiteY49" fmla="*/ 11152 h 3100039"/>
                <a:gd name="connsiteX50" fmla="*/ 3624181 w 4103683"/>
                <a:gd name="connsiteY50" fmla="*/ 0 h 3100039"/>
                <a:gd name="connsiteX51" fmla="*/ 3914113 w 4103683"/>
                <a:gd name="connsiteY51" fmla="*/ 11152 h 3100039"/>
                <a:gd name="connsiteX52" fmla="*/ 3981020 w 4103683"/>
                <a:gd name="connsiteY52" fmla="*/ 33454 h 3100039"/>
                <a:gd name="connsiteX53" fmla="*/ 4047927 w 4103683"/>
                <a:gd name="connsiteY53" fmla="*/ 78059 h 3100039"/>
                <a:gd name="connsiteX54" fmla="*/ 4070230 w 4103683"/>
                <a:gd name="connsiteY54" fmla="*/ 100361 h 3100039"/>
                <a:gd name="connsiteX55" fmla="*/ 4103683 w 4103683"/>
                <a:gd name="connsiteY55" fmla="*/ 167269 h 3100039"/>
                <a:gd name="connsiteX56" fmla="*/ 4092532 w 4103683"/>
                <a:gd name="connsiteY56" fmla="*/ 223025 h 3100039"/>
                <a:gd name="connsiteX57" fmla="*/ 4003322 w 4103683"/>
                <a:gd name="connsiteY57" fmla="*/ 278781 h 3100039"/>
                <a:gd name="connsiteX58" fmla="*/ 3958717 w 4103683"/>
                <a:gd name="connsiteY58" fmla="*/ 312234 h 3100039"/>
                <a:gd name="connsiteX59" fmla="*/ 3891810 w 4103683"/>
                <a:gd name="connsiteY59" fmla="*/ 334537 h 3100039"/>
                <a:gd name="connsiteX60" fmla="*/ 3769147 w 4103683"/>
                <a:gd name="connsiteY60" fmla="*/ 401444 h 3100039"/>
                <a:gd name="connsiteX61" fmla="*/ 3713391 w 4103683"/>
                <a:gd name="connsiteY61" fmla="*/ 434898 h 3100039"/>
                <a:gd name="connsiteX62" fmla="*/ 3635332 w 4103683"/>
                <a:gd name="connsiteY62" fmla="*/ 524108 h 3100039"/>
                <a:gd name="connsiteX63" fmla="*/ 3568425 w 4103683"/>
                <a:gd name="connsiteY63" fmla="*/ 613317 h 3100039"/>
                <a:gd name="connsiteX64" fmla="*/ 3557274 w 4103683"/>
                <a:gd name="connsiteY64" fmla="*/ 646771 h 3100039"/>
                <a:gd name="connsiteX65" fmla="*/ 3512669 w 4103683"/>
                <a:gd name="connsiteY65" fmla="*/ 735981 h 3100039"/>
                <a:gd name="connsiteX66" fmla="*/ 3490366 w 4103683"/>
                <a:gd name="connsiteY66" fmla="*/ 825191 h 3100039"/>
                <a:gd name="connsiteX67" fmla="*/ 3479215 w 4103683"/>
                <a:gd name="connsiteY67" fmla="*/ 936703 h 3100039"/>
                <a:gd name="connsiteX68" fmla="*/ 3468064 w 4103683"/>
                <a:gd name="connsiteY68" fmla="*/ 992459 h 3100039"/>
                <a:gd name="connsiteX69" fmla="*/ 3456913 w 4103683"/>
                <a:gd name="connsiteY69" fmla="*/ 1126274 h 3100039"/>
                <a:gd name="connsiteX70" fmla="*/ 3434610 w 4103683"/>
                <a:gd name="connsiteY70" fmla="*/ 1405054 h 3100039"/>
                <a:gd name="connsiteX71" fmla="*/ 3401156 w 4103683"/>
                <a:gd name="connsiteY71" fmla="*/ 2129883 h 3100039"/>
                <a:gd name="connsiteX72" fmla="*/ 3390005 w 4103683"/>
                <a:gd name="connsiteY72" fmla="*/ 2219093 h 3100039"/>
                <a:gd name="connsiteX73" fmla="*/ 3378854 w 4103683"/>
                <a:gd name="connsiteY73" fmla="*/ 2375210 h 3100039"/>
                <a:gd name="connsiteX74" fmla="*/ 3278493 w 4103683"/>
                <a:gd name="connsiteY74" fmla="*/ 2709747 h 3100039"/>
                <a:gd name="connsiteX75" fmla="*/ 3245039 w 4103683"/>
                <a:gd name="connsiteY75" fmla="*/ 2821259 h 3100039"/>
                <a:gd name="connsiteX76" fmla="*/ 3211586 w 4103683"/>
                <a:gd name="connsiteY76" fmla="*/ 2910469 h 3100039"/>
                <a:gd name="connsiteX77" fmla="*/ 3189283 w 4103683"/>
                <a:gd name="connsiteY77" fmla="*/ 2988527 h 3100039"/>
                <a:gd name="connsiteX78" fmla="*/ 3155830 w 4103683"/>
                <a:gd name="connsiteY78" fmla="*/ 3033132 h 3100039"/>
                <a:gd name="connsiteX79" fmla="*/ 3088922 w 4103683"/>
                <a:gd name="connsiteY79" fmla="*/ 3088888 h 3100039"/>
                <a:gd name="connsiteX80" fmla="*/ 3055469 w 4103683"/>
                <a:gd name="connsiteY80" fmla="*/ 3100039 h 3100039"/>
                <a:gd name="connsiteX81" fmla="*/ 2832444 w 4103683"/>
                <a:gd name="connsiteY81" fmla="*/ 3088888 h 3100039"/>
                <a:gd name="connsiteX82" fmla="*/ 2765537 w 4103683"/>
                <a:gd name="connsiteY82" fmla="*/ 3066586 h 3100039"/>
                <a:gd name="connsiteX83" fmla="*/ 2720932 w 4103683"/>
                <a:gd name="connsiteY83" fmla="*/ 3021981 h 3100039"/>
                <a:gd name="connsiteX84" fmla="*/ 2654025 w 4103683"/>
                <a:gd name="connsiteY84" fmla="*/ 2932771 h 3100039"/>
                <a:gd name="connsiteX85" fmla="*/ 2642874 w 4103683"/>
                <a:gd name="connsiteY85" fmla="*/ 2899317 h 3100039"/>
                <a:gd name="connsiteX86" fmla="*/ 2620571 w 4103683"/>
                <a:gd name="connsiteY86" fmla="*/ 2776654 h 3100039"/>
                <a:gd name="connsiteX87" fmla="*/ 2620571 w 4103683"/>
                <a:gd name="connsiteY87" fmla="*/ 2252547 h 3100039"/>
                <a:gd name="connsiteX88" fmla="*/ 2631722 w 4103683"/>
                <a:gd name="connsiteY88" fmla="*/ 2219093 h 3100039"/>
                <a:gd name="connsiteX89" fmla="*/ 2654025 w 4103683"/>
                <a:gd name="connsiteY89" fmla="*/ 2107581 h 3100039"/>
                <a:gd name="connsiteX90" fmla="*/ 2676327 w 4103683"/>
                <a:gd name="connsiteY90" fmla="*/ 2040674 h 3100039"/>
                <a:gd name="connsiteX91" fmla="*/ 2687478 w 4103683"/>
                <a:gd name="connsiteY91" fmla="*/ 1996069 h 3100039"/>
                <a:gd name="connsiteX92" fmla="*/ 2698630 w 4103683"/>
                <a:gd name="connsiteY92" fmla="*/ 1940313 h 3100039"/>
                <a:gd name="connsiteX93" fmla="*/ 2720932 w 4103683"/>
                <a:gd name="connsiteY93" fmla="*/ 1884556 h 3100039"/>
                <a:gd name="connsiteX94" fmla="*/ 2732083 w 4103683"/>
                <a:gd name="connsiteY94" fmla="*/ 1828800 h 3100039"/>
                <a:gd name="connsiteX95" fmla="*/ 2776688 w 4103683"/>
                <a:gd name="connsiteY95" fmla="*/ 1728439 h 3100039"/>
                <a:gd name="connsiteX96" fmla="*/ 2798991 w 4103683"/>
                <a:gd name="connsiteY96" fmla="*/ 1661532 h 3100039"/>
                <a:gd name="connsiteX97" fmla="*/ 2821293 w 4103683"/>
                <a:gd name="connsiteY97" fmla="*/ 1628078 h 3100039"/>
                <a:gd name="connsiteX98" fmla="*/ 2832444 w 4103683"/>
                <a:gd name="connsiteY98" fmla="*/ 1594625 h 3100039"/>
                <a:gd name="connsiteX99" fmla="*/ 2854747 w 4103683"/>
                <a:gd name="connsiteY99" fmla="*/ 1505415 h 3100039"/>
                <a:gd name="connsiteX100" fmla="*/ 2877049 w 4103683"/>
                <a:gd name="connsiteY100" fmla="*/ 1438508 h 3100039"/>
                <a:gd name="connsiteX101" fmla="*/ 2888200 w 4103683"/>
                <a:gd name="connsiteY101" fmla="*/ 1405054 h 3100039"/>
                <a:gd name="connsiteX102" fmla="*/ 2899352 w 4103683"/>
                <a:gd name="connsiteY102" fmla="*/ 1382752 h 3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103683" h="3100039">
                  <a:moveTo>
                    <a:pt x="122698" y="1449659"/>
                  </a:moveTo>
                  <a:lnTo>
                    <a:pt x="122698" y="1449659"/>
                  </a:lnTo>
                  <a:cubicBezTo>
                    <a:pt x="111547" y="1490547"/>
                    <a:pt x="101202" y="1531663"/>
                    <a:pt x="89244" y="1572322"/>
                  </a:cubicBezTo>
                  <a:cubicBezTo>
                    <a:pt x="82611" y="1594876"/>
                    <a:pt x="74376" y="1616927"/>
                    <a:pt x="66942" y="1639230"/>
                  </a:cubicBezTo>
                  <a:lnTo>
                    <a:pt x="55791" y="1672683"/>
                  </a:lnTo>
                  <a:cubicBezTo>
                    <a:pt x="52074" y="1702420"/>
                    <a:pt x="49196" y="1732273"/>
                    <a:pt x="44639" y="1761893"/>
                  </a:cubicBezTo>
                  <a:cubicBezTo>
                    <a:pt x="31653" y="1846297"/>
                    <a:pt x="37138" y="1788249"/>
                    <a:pt x="22337" y="1862254"/>
                  </a:cubicBezTo>
                  <a:cubicBezTo>
                    <a:pt x="17903" y="1884425"/>
                    <a:pt x="14903" y="1906859"/>
                    <a:pt x="11186" y="1929161"/>
                  </a:cubicBezTo>
                  <a:cubicBezTo>
                    <a:pt x="7469" y="1973766"/>
                    <a:pt x="-604" y="2018221"/>
                    <a:pt x="35" y="2062976"/>
                  </a:cubicBezTo>
                  <a:cubicBezTo>
                    <a:pt x="3116" y="2278672"/>
                    <a:pt x="9287" y="2494424"/>
                    <a:pt x="22337" y="2709747"/>
                  </a:cubicBezTo>
                  <a:cubicBezTo>
                    <a:pt x="25576" y="2763193"/>
                    <a:pt x="48875" y="2806535"/>
                    <a:pt x="66942" y="2854713"/>
                  </a:cubicBezTo>
                  <a:cubicBezTo>
                    <a:pt x="71069" y="2865719"/>
                    <a:pt x="73463" y="2877362"/>
                    <a:pt x="78093" y="2888166"/>
                  </a:cubicBezTo>
                  <a:cubicBezTo>
                    <a:pt x="88927" y="2913445"/>
                    <a:pt x="98868" y="2939187"/>
                    <a:pt x="122698" y="2955074"/>
                  </a:cubicBezTo>
                  <a:cubicBezTo>
                    <a:pt x="172134" y="2988031"/>
                    <a:pt x="190421" y="2980266"/>
                    <a:pt x="256513" y="2988527"/>
                  </a:cubicBezTo>
                  <a:cubicBezTo>
                    <a:pt x="293000" y="2986095"/>
                    <a:pt x="409632" y="2988258"/>
                    <a:pt x="468386" y="2966225"/>
                  </a:cubicBezTo>
                  <a:cubicBezTo>
                    <a:pt x="530398" y="2942970"/>
                    <a:pt x="535557" y="2921356"/>
                    <a:pt x="591049" y="2865864"/>
                  </a:cubicBezTo>
                  <a:cubicBezTo>
                    <a:pt x="598483" y="2858430"/>
                    <a:pt x="607044" y="2851972"/>
                    <a:pt x="613352" y="2843561"/>
                  </a:cubicBezTo>
                  <a:cubicBezTo>
                    <a:pt x="653113" y="2790545"/>
                    <a:pt x="633663" y="2812097"/>
                    <a:pt x="669108" y="2776654"/>
                  </a:cubicBezTo>
                  <a:cubicBezTo>
                    <a:pt x="697134" y="2692572"/>
                    <a:pt x="659330" y="2796207"/>
                    <a:pt x="702561" y="2709747"/>
                  </a:cubicBezTo>
                  <a:cubicBezTo>
                    <a:pt x="707818" y="2699233"/>
                    <a:pt x="708456" y="2686807"/>
                    <a:pt x="713713" y="2676293"/>
                  </a:cubicBezTo>
                  <a:cubicBezTo>
                    <a:pt x="745725" y="2612270"/>
                    <a:pt x="765922" y="2608873"/>
                    <a:pt x="791771" y="2531327"/>
                  </a:cubicBezTo>
                  <a:cubicBezTo>
                    <a:pt x="804932" y="2491845"/>
                    <a:pt x="802257" y="2494611"/>
                    <a:pt x="825225" y="2453269"/>
                  </a:cubicBezTo>
                  <a:cubicBezTo>
                    <a:pt x="835751" y="2434323"/>
                    <a:pt x="848985" y="2416899"/>
                    <a:pt x="858678" y="2397513"/>
                  </a:cubicBezTo>
                  <a:cubicBezTo>
                    <a:pt x="863935" y="2386999"/>
                    <a:pt x="864573" y="2374573"/>
                    <a:pt x="869830" y="2364059"/>
                  </a:cubicBezTo>
                  <a:cubicBezTo>
                    <a:pt x="925822" y="2252075"/>
                    <a:pt x="855788" y="2422841"/>
                    <a:pt x="914435" y="2286000"/>
                  </a:cubicBezTo>
                  <a:cubicBezTo>
                    <a:pt x="919065" y="2275196"/>
                    <a:pt x="919754" y="2262753"/>
                    <a:pt x="925586" y="2252547"/>
                  </a:cubicBezTo>
                  <a:cubicBezTo>
                    <a:pt x="934807" y="2236410"/>
                    <a:pt x="949674" y="2223996"/>
                    <a:pt x="959039" y="2207942"/>
                  </a:cubicBezTo>
                  <a:cubicBezTo>
                    <a:pt x="1059747" y="2035298"/>
                    <a:pt x="962908" y="2189055"/>
                    <a:pt x="1025947" y="2062976"/>
                  </a:cubicBezTo>
                  <a:cubicBezTo>
                    <a:pt x="1035640" y="2043590"/>
                    <a:pt x="1049707" y="2026606"/>
                    <a:pt x="1059400" y="2007220"/>
                  </a:cubicBezTo>
                  <a:cubicBezTo>
                    <a:pt x="1151599" y="1822822"/>
                    <a:pt x="997219" y="2100776"/>
                    <a:pt x="1115156" y="1884556"/>
                  </a:cubicBezTo>
                  <a:cubicBezTo>
                    <a:pt x="1125535" y="1865528"/>
                    <a:pt x="1139332" y="1848388"/>
                    <a:pt x="1148610" y="1828800"/>
                  </a:cubicBezTo>
                  <a:cubicBezTo>
                    <a:pt x="1172847" y="1777633"/>
                    <a:pt x="1187760" y="1722029"/>
                    <a:pt x="1215517" y="1672683"/>
                  </a:cubicBezTo>
                  <a:cubicBezTo>
                    <a:pt x="1311332" y="1502346"/>
                    <a:pt x="1301891" y="1520944"/>
                    <a:pt x="1382786" y="1371600"/>
                  </a:cubicBezTo>
                  <a:cubicBezTo>
                    <a:pt x="1451212" y="1245275"/>
                    <a:pt x="1529552" y="1089284"/>
                    <a:pt x="1616961" y="981308"/>
                  </a:cubicBezTo>
                  <a:cubicBezTo>
                    <a:pt x="1866419" y="673154"/>
                    <a:pt x="1734913" y="810573"/>
                    <a:pt x="2029556" y="546410"/>
                  </a:cubicBezTo>
                  <a:lnTo>
                    <a:pt x="2129917" y="457200"/>
                  </a:lnTo>
                  <a:cubicBezTo>
                    <a:pt x="2200786" y="394669"/>
                    <a:pt x="2279710" y="320973"/>
                    <a:pt x="2364093" y="278781"/>
                  </a:cubicBezTo>
                  <a:cubicBezTo>
                    <a:pt x="2408098" y="256778"/>
                    <a:pt x="2502111" y="207456"/>
                    <a:pt x="2542513" y="200722"/>
                  </a:cubicBezTo>
                  <a:cubicBezTo>
                    <a:pt x="2564815" y="197005"/>
                    <a:pt x="2587485" y="195055"/>
                    <a:pt x="2609420" y="189571"/>
                  </a:cubicBezTo>
                  <a:cubicBezTo>
                    <a:pt x="2632227" y="183869"/>
                    <a:pt x="2653520" y="172971"/>
                    <a:pt x="2676327" y="167269"/>
                  </a:cubicBezTo>
                  <a:cubicBezTo>
                    <a:pt x="2698262" y="161785"/>
                    <a:pt x="2720989" y="160162"/>
                    <a:pt x="2743235" y="156117"/>
                  </a:cubicBezTo>
                  <a:cubicBezTo>
                    <a:pt x="2761883" y="152726"/>
                    <a:pt x="2780132" y="146852"/>
                    <a:pt x="2798991" y="144966"/>
                  </a:cubicBezTo>
                  <a:cubicBezTo>
                    <a:pt x="2973716" y="127494"/>
                    <a:pt x="2922848" y="143067"/>
                    <a:pt x="3055469" y="122664"/>
                  </a:cubicBezTo>
                  <a:cubicBezTo>
                    <a:pt x="3138928" y="109824"/>
                    <a:pt x="3083212" y="117125"/>
                    <a:pt x="3144678" y="100361"/>
                  </a:cubicBezTo>
                  <a:cubicBezTo>
                    <a:pt x="3174250" y="92296"/>
                    <a:pt x="3203831" y="84070"/>
                    <a:pt x="3233888" y="78059"/>
                  </a:cubicBezTo>
                  <a:cubicBezTo>
                    <a:pt x="3252473" y="74342"/>
                    <a:pt x="3271358" y="71895"/>
                    <a:pt x="3289644" y="66908"/>
                  </a:cubicBezTo>
                  <a:cubicBezTo>
                    <a:pt x="3312325" y="60722"/>
                    <a:pt x="3333745" y="50307"/>
                    <a:pt x="3356552" y="44605"/>
                  </a:cubicBezTo>
                  <a:cubicBezTo>
                    <a:pt x="3378487" y="39121"/>
                    <a:pt x="3401214" y="37499"/>
                    <a:pt x="3423459" y="33454"/>
                  </a:cubicBezTo>
                  <a:cubicBezTo>
                    <a:pt x="3442107" y="30064"/>
                    <a:pt x="3460713" y="26414"/>
                    <a:pt x="3479215" y="22303"/>
                  </a:cubicBezTo>
                  <a:cubicBezTo>
                    <a:pt x="3494176" y="18978"/>
                    <a:pt x="3508672" y="13482"/>
                    <a:pt x="3523820" y="11152"/>
                  </a:cubicBezTo>
                  <a:cubicBezTo>
                    <a:pt x="3557088" y="6034"/>
                    <a:pt x="3590727" y="3717"/>
                    <a:pt x="3624181" y="0"/>
                  </a:cubicBezTo>
                  <a:cubicBezTo>
                    <a:pt x="3720825" y="3717"/>
                    <a:pt x="3817820" y="2124"/>
                    <a:pt x="3914113" y="11152"/>
                  </a:cubicBezTo>
                  <a:cubicBezTo>
                    <a:pt x="3937519" y="13346"/>
                    <a:pt x="3961460" y="20414"/>
                    <a:pt x="3981020" y="33454"/>
                  </a:cubicBezTo>
                  <a:cubicBezTo>
                    <a:pt x="4003322" y="48322"/>
                    <a:pt x="4028973" y="59106"/>
                    <a:pt x="4047927" y="78059"/>
                  </a:cubicBezTo>
                  <a:cubicBezTo>
                    <a:pt x="4055361" y="85493"/>
                    <a:pt x="4063662" y="92151"/>
                    <a:pt x="4070230" y="100361"/>
                  </a:cubicBezTo>
                  <a:cubicBezTo>
                    <a:pt x="4094934" y="131241"/>
                    <a:pt x="4091906" y="131936"/>
                    <a:pt x="4103683" y="167269"/>
                  </a:cubicBezTo>
                  <a:cubicBezTo>
                    <a:pt x="4099966" y="185854"/>
                    <a:pt x="4102577" y="206953"/>
                    <a:pt x="4092532" y="223025"/>
                  </a:cubicBezTo>
                  <a:cubicBezTo>
                    <a:pt x="4076334" y="248942"/>
                    <a:pt x="4027247" y="263828"/>
                    <a:pt x="4003322" y="278781"/>
                  </a:cubicBezTo>
                  <a:cubicBezTo>
                    <a:pt x="3987562" y="288631"/>
                    <a:pt x="3975340" y="303922"/>
                    <a:pt x="3958717" y="312234"/>
                  </a:cubicBezTo>
                  <a:cubicBezTo>
                    <a:pt x="3937690" y="322747"/>
                    <a:pt x="3911370" y="321497"/>
                    <a:pt x="3891810" y="334537"/>
                  </a:cubicBezTo>
                  <a:cubicBezTo>
                    <a:pt x="3808248" y="390245"/>
                    <a:pt x="3849790" y="369187"/>
                    <a:pt x="3769147" y="401444"/>
                  </a:cubicBezTo>
                  <a:cubicBezTo>
                    <a:pt x="3673791" y="496800"/>
                    <a:pt x="3829198" y="348042"/>
                    <a:pt x="3713391" y="434898"/>
                  </a:cubicBezTo>
                  <a:cubicBezTo>
                    <a:pt x="3655450" y="478354"/>
                    <a:pt x="3668496" y="479889"/>
                    <a:pt x="3635332" y="524108"/>
                  </a:cubicBezTo>
                  <a:cubicBezTo>
                    <a:pt x="3555869" y="630057"/>
                    <a:pt x="3618843" y="537690"/>
                    <a:pt x="3568425" y="613317"/>
                  </a:cubicBezTo>
                  <a:cubicBezTo>
                    <a:pt x="3564708" y="624468"/>
                    <a:pt x="3562531" y="636257"/>
                    <a:pt x="3557274" y="646771"/>
                  </a:cubicBezTo>
                  <a:cubicBezTo>
                    <a:pt x="3521462" y="718394"/>
                    <a:pt x="3543540" y="635649"/>
                    <a:pt x="3512669" y="735981"/>
                  </a:cubicBezTo>
                  <a:cubicBezTo>
                    <a:pt x="3503655" y="765277"/>
                    <a:pt x="3490366" y="825191"/>
                    <a:pt x="3490366" y="825191"/>
                  </a:cubicBezTo>
                  <a:cubicBezTo>
                    <a:pt x="3486649" y="862362"/>
                    <a:pt x="3484152" y="899675"/>
                    <a:pt x="3479215" y="936703"/>
                  </a:cubicBezTo>
                  <a:cubicBezTo>
                    <a:pt x="3476710" y="955490"/>
                    <a:pt x="3470278" y="973635"/>
                    <a:pt x="3468064" y="992459"/>
                  </a:cubicBezTo>
                  <a:cubicBezTo>
                    <a:pt x="3462834" y="1036912"/>
                    <a:pt x="3460346" y="1081646"/>
                    <a:pt x="3456913" y="1126274"/>
                  </a:cubicBezTo>
                  <a:cubicBezTo>
                    <a:pt x="3435800" y="1400737"/>
                    <a:pt x="3456021" y="1169529"/>
                    <a:pt x="3434610" y="1405054"/>
                  </a:cubicBezTo>
                  <a:cubicBezTo>
                    <a:pt x="3429291" y="1532705"/>
                    <a:pt x="3406988" y="2083226"/>
                    <a:pt x="3401156" y="2129883"/>
                  </a:cubicBezTo>
                  <a:cubicBezTo>
                    <a:pt x="3397439" y="2159620"/>
                    <a:pt x="3392718" y="2189248"/>
                    <a:pt x="3390005" y="2219093"/>
                  </a:cubicBezTo>
                  <a:cubicBezTo>
                    <a:pt x="3385282" y="2271050"/>
                    <a:pt x="3388187" y="2323880"/>
                    <a:pt x="3378854" y="2375210"/>
                  </a:cubicBezTo>
                  <a:cubicBezTo>
                    <a:pt x="3345794" y="2557043"/>
                    <a:pt x="3327938" y="2561414"/>
                    <a:pt x="3278493" y="2709747"/>
                  </a:cubicBezTo>
                  <a:cubicBezTo>
                    <a:pt x="3266221" y="2746563"/>
                    <a:pt x="3257311" y="2784443"/>
                    <a:pt x="3245039" y="2821259"/>
                  </a:cubicBezTo>
                  <a:cubicBezTo>
                    <a:pt x="3234996" y="2851388"/>
                    <a:pt x="3221629" y="2880340"/>
                    <a:pt x="3211586" y="2910469"/>
                  </a:cubicBezTo>
                  <a:cubicBezTo>
                    <a:pt x="3203029" y="2936141"/>
                    <a:pt x="3200481" y="2963892"/>
                    <a:pt x="3189283" y="2988527"/>
                  </a:cubicBezTo>
                  <a:cubicBezTo>
                    <a:pt x="3181592" y="3005446"/>
                    <a:pt x="3167925" y="3019021"/>
                    <a:pt x="3155830" y="3033132"/>
                  </a:cubicBezTo>
                  <a:cubicBezTo>
                    <a:pt x="3137333" y="3054713"/>
                    <a:pt x="3114734" y="3075982"/>
                    <a:pt x="3088922" y="3088888"/>
                  </a:cubicBezTo>
                  <a:cubicBezTo>
                    <a:pt x="3078409" y="3094145"/>
                    <a:pt x="3066620" y="3096322"/>
                    <a:pt x="3055469" y="3100039"/>
                  </a:cubicBezTo>
                  <a:cubicBezTo>
                    <a:pt x="2981127" y="3096322"/>
                    <a:pt x="2906388" y="3097420"/>
                    <a:pt x="2832444" y="3088888"/>
                  </a:cubicBezTo>
                  <a:cubicBezTo>
                    <a:pt x="2809090" y="3086193"/>
                    <a:pt x="2765537" y="3066586"/>
                    <a:pt x="2765537" y="3066586"/>
                  </a:cubicBezTo>
                  <a:lnTo>
                    <a:pt x="2720932" y="3021981"/>
                  </a:lnTo>
                  <a:cubicBezTo>
                    <a:pt x="2694515" y="2995564"/>
                    <a:pt x="2666632" y="2970592"/>
                    <a:pt x="2654025" y="2932771"/>
                  </a:cubicBezTo>
                  <a:cubicBezTo>
                    <a:pt x="2650308" y="2921620"/>
                    <a:pt x="2645725" y="2910721"/>
                    <a:pt x="2642874" y="2899317"/>
                  </a:cubicBezTo>
                  <a:cubicBezTo>
                    <a:pt x="2635078" y="2868134"/>
                    <a:pt x="2625544" y="2806495"/>
                    <a:pt x="2620571" y="2776654"/>
                  </a:cubicBezTo>
                  <a:cubicBezTo>
                    <a:pt x="2602095" y="2536462"/>
                    <a:pt x="2601807" y="2599685"/>
                    <a:pt x="2620571" y="2252547"/>
                  </a:cubicBezTo>
                  <a:cubicBezTo>
                    <a:pt x="2621205" y="2240810"/>
                    <a:pt x="2629079" y="2230546"/>
                    <a:pt x="2631722" y="2219093"/>
                  </a:cubicBezTo>
                  <a:cubicBezTo>
                    <a:pt x="2640246" y="2182157"/>
                    <a:pt x="2642038" y="2143543"/>
                    <a:pt x="2654025" y="2107581"/>
                  </a:cubicBezTo>
                  <a:cubicBezTo>
                    <a:pt x="2661459" y="2085279"/>
                    <a:pt x="2670625" y="2063481"/>
                    <a:pt x="2676327" y="2040674"/>
                  </a:cubicBezTo>
                  <a:cubicBezTo>
                    <a:pt x="2680044" y="2025806"/>
                    <a:pt x="2684153" y="2011030"/>
                    <a:pt x="2687478" y="1996069"/>
                  </a:cubicBezTo>
                  <a:cubicBezTo>
                    <a:pt x="2691590" y="1977567"/>
                    <a:pt x="2693184" y="1958467"/>
                    <a:pt x="2698630" y="1940313"/>
                  </a:cubicBezTo>
                  <a:cubicBezTo>
                    <a:pt x="2704382" y="1921140"/>
                    <a:pt x="2715180" y="1903729"/>
                    <a:pt x="2720932" y="1884556"/>
                  </a:cubicBezTo>
                  <a:cubicBezTo>
                    <a:pt x="2726378" y="1866402"/>
                    <a:pt x="2726637" y="1846954"/>
                    <a:pt x="2732083" y="1828800"/>
                  </a:cubicBezTo>
                  <a:cubicBezTo>
                    <a:pt x="2754660" y="1753544"/>
                    <a:pt x="2750334" y="1794324"/>
                    <a:pt x="2776688" y="1728439"/>
                  </a:cubicBezTo>
                  <a:cubicBezTo>
                    <a:pt x="2785419" y="1706612"/>
                    <a:pt x="2785951" y="1681093"/>
                    <a:pt x="2798991" y="1661532"/>
                  </a:cubicBezTo>
                  <a:cubicBezTo>
                    <a:pt x="2806425" y="1650381"/>
                    <a:pt x="2815299" y="1640065"/>
                    <a:pt x="2821293" y="1628078"/>
                  </a:cubicBezTo>
                  <a:cubicBezTo>
                    <a:pt x="2826550" y="1617565"/>
                    <a:pt x="2829351" y="1605965"/>
                    <a:pt x="2832444" y="1594625"/>
                  </a:cubicBezTo>
                  <a:cubicBezTo>
                    <a:pt x="2840509" y="1565053"/>
                    <a:pt x="2845054" y="1534494"/>
                    <a:pt x="2854747" y="1505415"/>
                  </a:cubicBezTo>
                  <a:lnTo>
                    <a:pt x="2877049" y="1438508"/>
                  </a:lnTo>
                  <a:cubicBezTo>
                    <a:pt x="2880766" y="1427357"/>
                    <a:pt x="2882943" y="1415567"/>
                    <a:pt x="2888200" y="1405054"/>
                  </a:cubicBezTo>
                  <a:lnTo>
                    <a:pt x="2899352" y="1382752"/>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grpSp>
          <p:nvGrpSpPr>
            <p:cNvPr id="20" name="Group 19">
              <a:extLst>
                <a:ext uri="{FF2B5EF4-FFF2-40B4-BE49-F238E27FC236}">
                  <a16:creationId xmlns:a16="http://schemas.microsoft.com/office/drawing/2014/main" id="{6DC5CD0B-8E16-F4E9-45F2-C6D8B237F624}"/>
                </a:ext>
              </a:extLst>
            </p:cNvPr>
            <p:cNvGrpSpPr/>
            <p:nvPr/>
          </p:nvGrpSpPr>
          <p:grpSpPr>
            <a:xfrm>
              <a:off x="5351455" y="1489161"/>
              <a:ext cx="1872966" cy="864776"/>
              <a:chOff x="4873451" y="1886389"/>
              <a:chExt cx="2393830" cy="1095457"/>
            </a:xfrm>
          </p:grpSpPr>
          <p:grpSp>
            <p:nvGrpSpPr>
              <p:cNvPr id="21" name="Group 20">
                <a:extLst>
                  <a:ext uri="{FF2B5EF4-FFF2-40B4-BE49-F238E27FC236}">
                    <a16:creationId xmlns:a16="http://schemas.microsoft.com/office/drawing/2014/main" id="{F6936CEB-30B1-8F99-4F51-49028FDD2566}"/>
                  </a:ext>
                </a:extLst>
              </p:cNvPr>
              <p:cNvGrpSpPr/>
              <p:nvPr/>
            </p:nvGrpSpPr>
            <p:grpSpPr>
              <a:xfrm>
                <a:off x="4873451" y="1886389"/>
                <a:ext cx="2393830" cy="1095457"/>
                <a:chOff x="4215161" y="3070603"/>
                <a:chExt cx="2460772" cy="1030442"/>
              </a:xfrm>
              <a:solidFill>
                <a:srgbClr val="000000"/>
              </a:solidFill>
            </p:grpSpPr>
            <p:sp>
              <p:nvSpPr>
                <p:cNvPr id="23" name="Cube 22">
                  <a:extLst>
                    <a:ext uri="{FF2B5EF4-FFF2-40B4-BE49-F238E27FC236}">
                      <a16:creationId xmlns:a16="http://schemas.microsoft.com/office/drawing/2014/main" id="{C2B14FF9-05A7-D6E4-7C58-6449B69174B5}"/>
                    </a:ext>
                  </a:extLst>
                </p:cNvPr>
                <p:cNvSpPr/>
                <p:nvPr/>
              </p:nvSpPr>
              <p:spPr>
                <a:xfrm>
                  <a:off x="4215161" y="3070603"/>
                  <a:ext cx="2460772" cy="1030442"/>
                </a:xfrm>
                <a:prstGeom prst="cube">
                  <a:avLst>
                    <a:gd name="adj" fmla="val 48438"/>
                  </a:avLst>
                </a:prstGeom>
                <a:grpFill/>
                <a:ln w="25400">
                  <a:noFill/>
                  <a:miter lim="800000"/>
                </a:ln>
                <a:effectLst/>
                <a:scene3d>
                  <a:camera prst="perspectiveRelaxed" fov="3300000">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24" name="Rectangle 23">
                  <a:extLst>
                    <a:ext uri="{FF2B5EF4-FFF2-40B4-BE49-F238E27FC236}">
                      <a16:creationId xmlns:a16="http://schemas.microsoft.com/office/drawing/2014/main" id="{C0A2BBC3-1DA8-BED7-F409-F6731B40BEFC}"/>
                    </a:ext>
                  </a:extLst>
                </p:cNvPr>
                <p:cNvSpPr/>
                <p:nvPr/>
              </p:nvSpPr>
              <p:spPr>
                <a:xfrm>
                  <a:off x="4523749" y="3681016"/>
                  <a:ext cx="471998" cy="15239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25" name="Rectangle 24">
                  <a:extLst>
                    <a:ext uri="{FF2B5EF4-FFF2-40B4-BE49-F238E27FC236}">
                      <a16:creationId xmlns:a16="http://schemas.microsoft.com/office/drawing/2014/main" id="{F3BE9919-115B-4689-276F-9E4BA10AD1F2}"/>
                    </a:ext>
                  </a:extLst>
                </p:cNvPr>
                <p:cNvSpPr/>
                <p:nvPr/>
              </p:nvSpPr>
              <p:spPr>
                <a:xfrm>
                  <a:off x="5367520" y="36575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26" name="Rectangle 25">
                  <a:extLst>
                    <a:ext uri="{FF2B5EF4-FFF2-40B4-BE49-F238E27FC236}">
                      <a16:creationId xmlns:a16="http://schemas.microsoft.com/office/drawing/2014/main" id="{3B81E320-E312-D6F0-7CEF-6E3DE95FF09A}"/>
                    </a:ext>
                  </a:extLst>
                </p:cNvPr>
                <p:cNvSpPr/>
                <p:nvPr/>
              </p:nvSpPr>
              <p:spPr>
                <a:xfrm>
                  <a:off x="5363805" y="38099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22" name="TextBox 21">
                <a:extLst>
                  <a:ext uri="{FF2B5EF4-FFF2-40B4-BE49-F238E27FC236}">
                    <a16:creationId xmlns:a16="http://schemas.microsoft.com/office/drawing/2014/main" id="{E17D0E7E-9E19-6819-A589-D43881A4CAA3}"/>
                  </a:ext>
                </a:extLst>
              </p:cNvPr>
              <p:cNvSpPr txBox="1"/>
              <p:nvPr/>
            </p:nvSpPr>
            <p:spPr>
              <a:xfrm>
                <a:off x="5486873" y="2103856"/>
                <a:ext cx="1566018" cy="349696"/>
              </a:xfrm>
              <a:prstGeom prst="rect">
                <a:avLst/>
              </a:prstGeom>
            </p:spPr>
            <p:txBody>
              <a:bodyPr wrap="none" lIns="0" tIns="0" rIns="0" bIns="0" rtlCol="0">
                <a:spAutoFit/>
              </a:bodyPr>
              <a:lstStyle/>
              <a:p>
                <a:pPr>
                  <a:spcAft>
                    <a:spcPts val="600"/>
                  </a:spcAft>
                </a:pPr>
                <a:r>
                  <a:rPr lang="en-US" sz="1200" dirty="0">
                    <a:solidFill>
                      <a:schemeClr val="bg1"/>
                    </a:solidFill>
                    <a:latin typeface="Gill Sans MT" panose="020B0502020104020203" pitchFamily="34" charset="77"/>
                  </a:rPr>
                  <a:t>ToR Switch</a:t>
                </a:r>
              </a:p>
            </p:txBody>
          </p:sp>
        </p:grpSp>
        <p:grpSp>
          <p:nvGrpSpPr>
            <p:cNvPr id="27" name="Group 26">
              <a:extLst>
                <a:ext uri="{FF2B5EF4-FFF2-40B4-BE49-F238E27FC236}">
                  <a16:creationId xmlns:a16="http://schemas.microsoft.com/office/drawing/2014/main" id="{830CE628-90A2-8D4F-1236-CDD66F7A09A6}"/>
                </a:ext>
              </a:extLst>
            </p:cNvPr>
            <p:cNvGrpSpPr/>
            <p:nvPr/>
          </p:nvGrpSpPr>
          <p:grpSpPr>
            <a:xfrm>
              <a:off x="2040736" y="3370292"/>
              <a:ext cx="889450" cy="1368675"/>
              <a:chOff x="4865614" y="3066585"/>
              <a:chExt cx="1546337" cy="2453269"/>
            </a:xfrm>
            <a:solidFill>
              <a:srgbClr val="003834"/>
            </a:solidFill>
          </p:grpSpPr>
          <p:sp>
            <p:nvSpPr>
              <p:cNvPr id="28" name="Cube 27">
                <a:extLst>
                  <a:ext uri="{FF2B5EF4-FFF2-40B4-BE49-F238E27FC236}">
                    <a16:creationId xmlns:a16="http://schemas.microsoft.com/office/drawing/2014/main" id="{36122A14-6AC5-7EFD-650E-A08D4F88A124}"/>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29" name="Rectangle 28">
                <a:extLst>
                  <a:ext uri="{FF2B5EF4-FFF2-40B4-BE49-F238E27FC236}">
                    <a16:creationId xmlns:a16="http://schemas.microsoft.com/office/drawing/2014/main" id="{10318B56-2A7D-8B61-6A7B-68B08399BBA5}"/>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0" name="Rectangle 29">
                <a:extLst>
                  <a:ext uri="{FF2B5EF4-FFF2-40B4-BE49-F238E27FC236}">
                    <a16:creationId xmlns:a16="http://schemas.microsoft.com/office/drawing/2014/main" id="{22C0BD1D-F706-37BC-8380-A24E6E4B3816}"/>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1" name="Rectangle 30">
                <a:extLst>
                  <a:ext uri="{FF2B5EF4-FFF2-40B4-BE49-F238E27FC236}">
                    <a16:creationId xmlns:a16="http://schemas.microsoft.com/office/drawing/2014/main" id="{490F8B0D-52D8-B7F4-FA5F-8EFDF0728867}"/>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2" name="Rectangle 31">
                <a:extLst>
                  <a:ext uri="{FF2B5EF4-FFF2-40B4-BE49-F238E27FC236}">
                    <a16:creationId xmlns:a16="http://schemas.microsoft.com/office/drawing/2014/main" id="{3BBF2CB5-730F-27EE-494A-215134247FC4}"/>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3" name="Rectangle 32">
                <a:extLst>
                  <a:ext uri="{FF2B5EF4-FFF2-40B4-BE49-F238E27FC236}">
                    <a16:creationId xmlns:a16="http://schemas.microsoft.com/office/drawing/2014/main" id="{B845155E-CBD0-D030-30A7-5F8FDAEF73A5}"/>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34" name="Rectangle 33">
                <a:extLst>
                  <a:ext uri="{FF2B5EF4-FFF2-40B4-BE49-F238E27FC236}">
                    <a16:creationId xmlns:a16="http://schemas.microsoft.com/office/drawing/2014/main" id="{F654E80E-8085-2562-AF2A-95D36F3F9B5E}"/>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35" name="Cube 34">
              <a:extLst>
                <a:ext uri="{FF2B5EF4-FFF2-40B4-BE49-F238E27FC236}">
                  <a16:creationId xmlns:a16="http://schemas.microsoft.com/office/drawing/2014/main" id="{09B7155E-DD73-2E88-771B-253FD0C9477E}"/>
                </a:ext>
              </a:extLst>
            </p:cNvPr>
            <p:cNvSpPr/>
            <p:nvPr/>
          </p:nvSpPr>
          <p:spPr>
            <a:xfrm>
              <a:off x="1918135" y="3079164"/>
              <a:ext cx="368173" cy="255071"/>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36" name="Cube 35">
              <a:extLst>
                <a:ext uri="{FF2B5EF4-FFF2-40B4-BE49-F238E27FC236}">
                  <a16:creationId xmlns:a16="http://schemas.microsoft.com/office/drawing/2014/main" id="{76D7BFEE-B256-3860-5A56-E106F0819852}"/>
                </a:ext>
              </a:extLst>
            </p:cNvPr>
            <p:cNvSpPr/>
            <p:nvPr/>
          </p:nvSpPr>
          <p:spPr>
            <a:xfrm>
              <a:off x="2310123" y="3082900"/>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37" name="Cube 36">
              <a:extLst>
                <a:ext uri="{FF2B5EF4-FFF2-40B4-BE49-F238E27FC236}">
                  <a16:creationId xmlns:a16="http://schemas.microsoft.com/office/drawing/2014/main" id="{A981F41D-F82D-7F09-3C47-45159BAA68EE}"/>
                </a:ext>
              </a:extLst>
            </p:cNvPr>
            <p:cNvSpPr/>
            <p:nvPr/>
          </p:nvSpPr>
          <p:spPr>
            <a:xfrm>
              <a:off x="2716592" y="3079164"/>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38" name="Cube 37">
              <a:extLst>
                <a:ext uri="{FF2B5EF4-FFF2-40B4-BE49-F238E27FC236}">
                  <a16:creationId xmlns:a16="http://schemas.microsoft.com/office/drawing/2014/main" id="{84461DED-BC1D-F3D8-79EF-7F43C5E5D839}"/>
                </a:ext>
              </a:extLst>
            </p:cNvPr>
            <p:cNvSpPr/>
            <p:nvPr/>
          </p:nvSpPr>
          <p:spPr>
            <a:xfrm>
              <a:off x="1863078" y="3370293"/>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39" name="Cube 38">
              <a:extLst>
                <a:ext uri="{FF2B5EF4-FFF2-40B4-BE49-F238E27FC236}">
                  <a16:creationId xmlns:a16="http://schemas.microsoft.com/office/drawing/2014/main" id="{02F4B4BB-7920-04EF-ADED-A51B6AEF54CC}"/>
                </a:ext>
              </a:extLst>
            </p:cNvPr>
            <p:cNvSpPr/>
            <p:nvPr/>
          </p:nvSpPr>
          <p:spPr>
            <a:xfrm>
              <a:off x="2279914" y="3370292"/>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40" name="Cube 39">
              <a:extLst>
                <a:ext uri="{FF2B5EF4-FFF2-40B4-BE49-F238E27FC236}">
                  <a16:creationId xmlns:a16="http://schemas.microsoft.com/office/drawing/2014/main" id="{958D5A9E-9F90-A649-A4C2-D04FCB59F875}"/>
                </a:ext>
              </a:extLst>
            </p:cNvPr>
            <p:cNvSpPr/>
            <p:nvPr/>
          </p:nvSpPr>
          <p:spPr>
            <a:xfrm>
              <a:off x="2697504" y="3372994"/>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grpSp>
          <p:nvGrpSpPr>
            <p:cNvPr id="41" name="Group 40">
              <a:extLst>
                <a:ext uri="{FF2B5EF4-FFF2-40B4-BE49-F238E27FC236}">
                  <a16:creationId xmlns:a16="http://schemas.microsoft.com/office/drawing/2014/main" id="{0309DCDE-1A27-E9DA-CCA3-BC5471A17B55}"/>
                </a:ext>
              </a:extLst>
            </p:cNvPr>
            <p:cNvGrpSpPr/>
            <p:nvPr/>
          </p:nvGrpSpPr>
          <p:grpSpPr>
            <a:xfrm>
              <a:off x="4177743" y="3370290"/>
              <a:ext cx="889450" cy="1368675"/>
              <a:chOff x="4865614" y="3066585"/>
              <a:chExt cx="1546337" cy="2453269"/>
            </a:xfrm>
            <a:solidFill>
              <a:srgbClr val="003834"/>
            </a:solidFill>
          </p:grpSpPr>
          <p:sp>
            <p:nvSpPr>
              <p:cNvPr id="42" name="Cube 41">
                <a:extLst>
                  <a:ext uri="{FF2B5EF4-FFF2-40B4-BE49-F238E27FC236}">
                    <a16:creationId xmlns:a16="http://schemas.microsoft.com/office/drawing/2014/main" id="{10087594-B92A-7A8B-4048-E74961E019D6}"/>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43" name="Rectangle 42">
                <a:extLst>
                  <a:ext uri="{FF2B5EF4-FFF2-40B4-BE49-F238E27FC236}">
                    <a16:creationId xmlns:a16="http://schemas.microsoft.com/office/drawing/2014/main" id="{263DE1A9-33C0-B087-757D-1E0368E8C5EB}"/>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4" name="Rectangle 43">
                <a:extLst>
                  <a:ext uri="{FF2B5EF4-FFF2-40B4-BE49-F238E27FC236}">
                    <a16:creationId xmlns:a16="http://schemas.microsoft.com/office/drawing/2014/main" id="{D9EE90B7-3F73-8384-610A-6CA859EDDCAD}"/>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5" name="Rectangle 44">
                <a:extLst>
                  <a:ext uri="{FF2B5EF4-FFF2-40B4-BE49-F238E27FC236}">
                    <a16:creationId xmlns:a16="http://schemas.microsoft.com/office/drawing/2014/main" id="{574E816F-D5F4-FD1D-7CED-81A7523BA2CF}"/>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6" name="Rectangle 45">
                <a:extLst>
                  <a:ext uri="{FF2B5EF4-FFF2-40B4-BE49-F238E27FC236}">
                    <a16:creationId xmlns:a16="http://schemas.microsoft.com/office/drawing/2014/main" id="{B4A8A4EE-7DFC-79B7-DCAB-8DADEB4BD427}"/>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7" name="Rectangle 46">
                <a:extLst>
                  <a:ext uri="{FF2B5EF4-FFF2-40B4-BE49-F238E27FC236}">
                    <a16:creationId xmlns:a16="http://schemas.microsoft.com/office/drawing/2014/main" id="{43A013A9-5535-53FA-6AE6-0C9CDB4B3133}"/>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48" name="Rectangle 47">
                <a:extLst>
                  <a:ext uri="{FF2B5EF4-FFF2-40B4-BE49-F238E27FC236}">
                    <a16:creationId xmlns:a16="http://schemas.microsoft.com/office/drawing/2014/main" id="{00234830-8A41-98B3-1707-4D5C41B7976E}"/>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49" name="Cube 48">
              <a:extLst>
                <a:ext uri="{FF2B5EF4-FFF2-40B4-BE49-F238E27FC236}">
                  <a16:creationId xmlns:a16="http://schemas.microsoft.com/office/drawing/2014/main" id="{390494FE-0182-7AFD-9309-8331909963FA}"/>
                </a:ext>
              </a:extLst>
            </p:cNvPr>
            <p:cNvSpPr/>
            <p:nvPr/>
          </p:nvSpPr>
          <p:spPr>
            <a:xfrm>
              <a:off x="4055142" y="3079162"/>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50" name="Cube 49">
              <a:extLst>
                <a:ext uri="{FF2B5EF4-FFF2-40B4-BE49-F238E27FC236}">
                  <a16:creationId xmlns:a16="http://schemas.microsoft.com/office/drawing/2014/main" id="{392CE43A-3F01-9817-1DB0-966F227B600A}"/>
                </a:ext>
              </a:extLst>
            </p:cNvPr>
            <p:cNvSpPr/>
            <p:nvPr/>
          </p:nvSpPr>
          <p:spPr>
            <a:xfrm>
              <a:off x="4447130" y="3082898"/>
              <a:ext cx="368173" cy="255071"/>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51" name="Cube 50">
              <a:extLst>
                <a:ext uri="{FF2B5EF4-FFF2-40B4-BE49-F238E27FC236}">
                  <a16:creationId xmlns:a16="http://schemas.microsoft.com/office/drawing/2014/main" id="{06906FAE-F2DA-3AB6-3ECF-304DA9FE5DDF}"/>
                </a:ext>
              </a:extLst>
            </p:cNvPr>
            <p:cNvSpPr/>
            <p:nvPr/>
          </p:nvSpPr>
          <p:spPr>
            <a:xfrm>
              <a:off x="4853599" y="3079162"/>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52" name="Cube 51">
              <a:extLst>
                <a:ext uri="{FF2B5EF4-FFF2-40B4-BE49-F238E27FC236}">
                  <a16:creationId xmlns:a16="http://schemas.microsoft.com/office/drawing/2014/main" id="{21A50749-D2B0-E357-9FF5-3F26A1873A29}"/>
                </a:ext>
              </a:extLst>
            </p:cNvPr>
            <p:cNvSpPr/>
            <p:nvPr/>
          </p:nvSpPr>
          <p:spPr>
            <a:xfrm>
              <a:off x="4000085"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53" name="Cube 52">
              <a:extLst>
                <a:ext uri="{FF2B5EF4-FFF2-40B4-BE49-F238E27FC236}">
                  <a16:creationId xmlns:a16="http://schemas.microsoft.com/office/drawing/2014/main" id="{4265F0BD-D816-1853-6E6A-6CBFF23A5663}"/>
                </a:ext>
              </a:extLst>
            </p:cNvPr>
            <p:cNvSpPr/>
            <p:nvPr/>
          </p:nvSpPr>
          <p:spPr>
            <a:xfrm>
              <a:off x="4416921" y="3370290"/>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54" name="Cube 53">
              <a:extLst>
                <a:ext uri="{FF2B5EF4-FFF2-40B4-BE49-F238E27FC236}">
                  <a16:creationId xmlns:a16="http://schemas.microsoft.com/office/drawing/2014/main" id="{0EF9A43A-C61F-9646-F304-D809795155FC}"/>
                </a:ext>
              </a:extLst>
            </p:cNvPr>
            <p:cNvSpPr/>
            <p:nvPr/>
          </p:nvSpPr>
          <p:spPr>
            <a:xfrm>
              <a:off x="4834511" y="3372992"/>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grpSp>
          <p:nvGrpSpPr>
            <p:cNvPr id="55" name="Group 54">
              <a:extLst>
                <a:ext uri="{FF2B5EF4-FFF2-40B4-BE49-F238E27FC236}">
                  <a16:creationId xmlns:a16="http://schemas.microsoft.com/office/drawing/2014/main" id="{CC6EAB36-41C5-ACDA-C756-BADD9B80BE6E}"/>
                </a:ext>
              </a:extLst>
            </p:cNvPr>
            <p:cNvGrpSpPr/>
            <p:nvPr/>
          </p:nvGrpSpPr>
          <p:grpSpPr>
            <a:xfrm>
              <a:off x="7764231" y="3370291"/>
              <a:ext cx="889450" cy="1368675"/>
              <a:chOff x="4865614" y="3066585"/>
              <a:chExt cx="1546337" cy="2453269"/>
            </a:xfrm>
            <a:solidFill>
              <a:srgbClr val="003834"/>
            </a:solidFill>
          </p:grpSpPr>
          <p:sp>
            <p:nvSpPr>
              <p:cNvPr id="56" name="Cube 55">
                <a:extLst>
                  <a:ext uri="{FF2B5EF4-FFF2-40B4-BE49-F238E27FC236}">
                    <a16:creationId xmlns:a16="http://schemas.microsoft.com/office/drawing/2014/main" id="{F410B899-AFD9-BBF5-30D4-B5B62360D595}"/>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57" name="Rectangle 56">
                <a:extLst>
                  <a:ext uri="{FF2B5EF4-FFF2-40B4-BE49-F238E27FC236}">
                    <a16:creationId xmlns:a16="http://schemas.microsoft.com/office/drawing/2014/main" id="{17695D5B-32F4-83AF-CEF9-AED42A48E28F}"/>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58" name="Rectangle 57">
                <a:extLst>
                  <a:ext uri="{FF2B5EF4-FFF2-40B4-BE49-F238E27FC236}">
                    <a16:creationId xmlns:a16="http://schemas.microsoft.com/office/drawing/2014/main" id="{E83B7496-E002-7566-8739-6A8810E0BD01}"/>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59" name="Rectangle 58">
                <a:extLst>
                  <a:ext uri="{FF2B5EF4-FFF2-40B4-BE49-F238E27FC236}">
                    <a16:creationId xmlns:a16="http://schemas.microsoft.com/office/drawing/2014/main" id="{DFD57F94-52B8-912A-3814-7C26ACC62529}"/>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60" name="Rectangle 59">
                <a:extLst>
                  <a:ext uri="{FF2B5EF4-FFF2-40B4-BE49-F238E27FC236}">
                    <a16:creationId xmlns:a16="http://schemas.microsoft.com/office/drawing/2014/main" id="{712E9FF1-E56E-359D-771F-E62B32DCEEF1}"/>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61" name="Rectangle 60">
                <a:extLst>
                  <a:ext uri="{FF2B5EF4-FFF2-40B4-BE49-F238E27FC236}">
                    <a16:creationId xmlns:a16="http://schemas.microsoft.com/office/drawing/2014/main" id="{B70FC869-4F79-CBD3-C0D6-6E76B5497DB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62" name="Rectangle 61">
                <a:extLst>
                  <a:ext uri="{FF2B5EF4-FFF2-40B4-BE49-F238E27FC236}">
                    <a16:creationId xmlns:a16="http://schemas.microsoft.com/office/drawing/2014/main" id="{E09FE6E5-090D-EF3E-5FF5-0053988143DA}"/>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63" name="Cube 62">
              <a:extLst>
                <a:ext uri="{FF2B5EF4-FFF2-40B4-BE49-F238E27FC236}">
                  <a16:creationId xmlns:a16="http://schemas.microsoft.com/office/drawing/2014/main" id="{B0C87708-F177-ADFC-E5FF-EB9FAED263B4}"/>
                </a:ext>
              </a:extLst>
            </p:cNvPr>
            <p:cNvSpPr/>
            <p:nvPr/>
          </p:nvSpPr>
          <p:spPr>
            <a:xfrm>
              <a:off x="7641630" y="3079163"/>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64" name="Cube 63">
              <a:extLst>
                <a:ext uri="{FF2B5EF4-FFF2-40B4-BE49-F238E27FC236}">
                  <a16:creationId xmlns:a16="http://schemas.microsoft.com/office/drawing/2014/main" id="{BC607E12-FA51-23B4-C0B5-2E4764764257}"/>
                </a:ext>
              </a:extLst>
            </p:cNvPr>
            <p:cNvSpPr/>
            <p:nvPr/>
          </p:nvSpPr>
          <p:spPr>
            <a:xfrm>
              <a:off x="8033619" y="3082899"/>
              <a:ext cx="368173" cy="255071"/>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65" name="Cube 64">
              <a:extLst>
                <a:ext uri="{FF2B5EF4-FFF2-40B4-BE49-F238E27FC236}">
                  <a16:creationId xmlns:a16="http://schemas.microsoft.com/office/drawing/2014/main" id="{9835F9A9-2302-33C8-14A0-5455069738D7}"/>
                </a:ext>
              </a:extLst>
            </p:cNvPr>
            <p:cNvSpPr/>
            <p:nvPr/>
          </p:nvSpPr>
          <p:spPr>
            <a:xfrm>
              <a:off x="8440087" y="3079163"/>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66" name="Cube 65">
              <a:extLst>
                <a:ext uri="{FF2B5EF4-FFF2-40B4-BE49-F238E27FC236}">
                  <a16:creationId xmlns:a16="http://schemas.microsoft.com/office/drawing/2014/main" id="{46B77466-29CA-A013-0D6B-95C37636E3D4}"/>
                </a:ext>
              </a:extLst>
            </p:cNvPr>
            <p:cNvSpPr/>
            <p:nvPr/>
          </p:nvSpPr>
          <p:spPr>
            <a:xfrm>
              <a:off x="7586573"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67" name="Cube 66">
              <a:extLst>
                <a:ext uri="{FF2B5EF4-FFF2-40B4-BE49-F238E27FC236}">
                  <a16:creationId xmlns:a16="http://schemas.microsoft.com/office/drawing/2014/main" id="{B89A53BA-5ED8-D3CB-6CC4-B691E7F9BB73}"/>
                </a:ext>
              </a:extLst>
            </p:cNvPr>
            <p:cNvSpPr/>
            <p:nvPr/>
          </p:nvSpPr>
          <p:spPr>
            <a:xfrm>
              <a:off x="8003410"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68" name="Cube 67">
              <a:extLst>
                <a:ext uri="{FF2B5EF4-FFF2-40B4-BE49-F238E27FC236}">
                  <a16:creationId xmlns:a16="http://schemas.microsoft.com/office/drawing/2014/main" id="{C5DAF336-E46C-DD26-F2C6-AA0066849319}"/>
                </a:ext>
              </a:extLst>
            </p:cNvPr>
            <p:cNvSpPr/>
            <p:nvPr/>
          </p:nvSpPr>
          <p:spPr>
            <a:xfrm>
              <a:off x="8420999" y="3372993"/>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grpSp>
          <p:nvGrpSpPr>
            <p:cNvPr id="69" name="Group 68">
              <a:extLst>
                <a:ext uri="{FF2B5EF4-FFF2-40B4-BE49-F238E27FC236}">
                  <a16:creationId xmlns:a16="http://schemas.microsoft.com/office/drawing/2014/main" id="{4A0A84A6-8899-5183-B4FB-45F772CFE0EA}"/>
                </a:ext>
              </a:extLst>
            </p:cNvPr>
            <p:cNvGrpSpPr/>
            <p:nvPr/>
          </p:nvGrpSpPr>
          <p:grpSpPr>
            <a:xfrm>
              <a:off x="9393302" y="3370291"/>
              <a:ext cx="889450" cy="1368675"/>
              <a:chOff x="4865614" y="3066585"/>
              <a:chExt cx="1546337" cy="2453269"/>
            </a:xfrm>
            <a:solidFill>
              <a:srgbClr val="003834"/>
            </a:solidFill>
          </p:grpSpPr>
          <p:sp>
            <p:nvSpPr>
              <p:cNvPr id="70" name="Cube 69">
                <a:extLst>
                  <a:ext uri="{FF2B5EF4-FFF2-40B4-BE49-F238E27FC236}">
                    <a16:creationId xmlns:a16="http://schemas.microsoft.com/office/drawing/2014/main" id="{5322957D-3C2E-5C4C-8C6A-A71B22A711D9}"/>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71" name="Rectangle 70">
                <a:extLst>
                  <a:ext uri="{FF2B5EF4-FFF2-40B4-BE49-F238E27FC236}">
                    <a16:creationId xmlns:a16="http://schemas.microsoft.com/office/drawing/2014/main" id="{1E51A1E7-1C24-4637-37E4-519887F3732E}"/>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2" name="Rectangle 71">
                <a:extLst>
                  <a:ext uri="{FF2B5EF4-FFF2-40B4-BE49-F238E27FC236}">
                    <a16:creationId xmlns:a16="http://schemas.microsoft.com/office/drawing/2014/main" id="{3ACC062A-BA49-5AC8-A0EE-3C66DF562465}"/>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3" name="Rectangle 72">
                <a:extLst>
                  <a:ext uri="{FF2B5EF4-FFF2-40B4-BE49-F238E27FC236}">
                    <a16:creationId xmlns:a16="http://schemas.microsoft.com/office/drawing/2014/main" id="{EA8C22FA-659D-AB49-0B45-0569FD656F83}"/>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4" name="Rectangle 73">
                <a:extLst>
                  <a:ext uri="{FF2B5EF4-FFF2-40B4-BE49-F238E27FC236}">
                    <a16:creationId xmlns:a16="http://schemas.microsoft.com/office/drawing/2014/main" id="{AEB77CF7-91F4-13BF-DE30-F4899571AD4C}"/>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5" name="Rectangle 74">
                <a:extLst>
                  <a:ext uri="{FF2B5EF4-FFF2-40B4-BE49-F238E27FC236}">
                    <a16:creationId xmlns:a16="http://schemas.microsoft.com/office/drawing/2014/main" id="{05DA32E5-7246-A4FB-0AA8-8744EC0FF116}"/>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76" name="Rectangle 75">
                <a:extLst>
                  <a:ext uri="{FF2B5EF4-FFF2-40B4-BE49-F238E27FC236}">
                    <a16:creationId xmlns:a16="http://schemas.microsoft.com/office/drawing/2014/main" id="{25D6A730-5829-7448-F67C-ADA3C31E4E52}"/>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77" name="Cube 76">
              <a:extLst>
                <a:ext uri="{FF2B5EF4-FFF2-40B4-BE49-F238E27FC236}">
                  <a16:creationId xmlns:a16="http://schemas.microsoft.com/office/drawing/2014/main" id="{14ED49DA-0C56-F56C-5A0A-8A91D273DFA6}"/>
                </a:ext>
              </a:extLst>
            </p:cNvPr>
            <p:cNvSpPr/>
            <p:nvPr/>
          </p:nvSpPr>
          <p:spPr>
            <a:xfrm>
              <a:off x="9270701" y="3079163"/>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78" name="Cube 77">
              <a:extLst>
                <a:ext uri="{FF2B5EF4-FFF2-40B4-BE49-F238E27FC236}">
                  <a16:creationId xmlns:a16="http://schemas.microsoft.com/office/drawing/2014/main" id="{E95434A4-ADCC-5B75-D46A-430E0F41F972}"/>
                </a:ext>
              </a:extLst>
            </p:cNvPr>
            <p:cNvSpPr/>
            <p:nvPr/>
          </p:nvSpPr>
          <p:spPr>
            <a:xfrm>
              <a:off x="9662689" y="3082899"/>
              <a:ext cx="368173" cy="255071"/>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79" name="Cube 78">
              <a:extLst>
                <a:ext uri="{FF2B5EF4-FFF2-40B4-BE49-F238E27FC236}">
                  <a16:creationId xmlns:a16="http://schemas.microsoft.com/office/drawing/2014/main" id="{D5CB07E0-8BC1-FF1A-D957-57F7CF31F753}"/>
                </a:ext>
              </a:extLst>
            </p:cNvPr>
            <p:cNvSpPr/>
            <p:nvPr/>
          </p:nvSpPr>
          <p:spPr>
            <a:xfrm>
              <a:off x="10069158" y="3079163"/>
              <a:ext cx="368173" cy="255071"/>
            </a:xfrm>
            <a:prstGeom prst="cube">
              <a:avLst/>
            </a:prstGeom>
            <a:solidFill>
              <a:srgbClr val="820024"/>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80" name="Cube 79">
              <a:extLst>
                <a:ext uri="{FF2B5EF4-FFF2-40B4-BE49-F238E27FC236}">
                  <a16:creationId xmlns:a16="http://schemas.microsoft.com/office/drawing/2014/main" id="{DD5D3706-E88A-24C6-7D88-FA6A4529CAC4}"/>
                </a:ext>
              </a:extLst>
            </p:cNvPr>
            <p:cNvSpPr/>
            <p:nvPr/>
          </p:nvSpPr>
          <p:spPr>
            <a:xfrm>
              <a:off x="9215644"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81" name="Cube 80">
              <a:extLst>
                <a:ext uri="{FF2B5EF4-FFF2-40B4-BE49-F238E27FC236}">
                  <a16:creationId xmlns:a16="http://schemas.microsoft.com/office/drawing/2014/main" id="{9B6B29D3-F0AD-9DE1-54BC-5FB26DC5EFE6}"/>
                </a:ext>
              </a:extLst>
            </p:cNvPr>
            <p:cNvSpPr/>
            <p:nvPr/>
          </p:nvSpPr>
          <p:spPr>
            <a:xfrm>
              <a:off x="9632480" y="3370291"/>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82" name="Cube 81">
              <a:extLst>
                <a:ext uri="{FF2B5EF4-FFF2-40B4-BE49-F238E27FC236}">
                  <a16:creationId xmlns:a16="http://schemas.microsoft.com/office/drawing/2014/main" id="{F8F71C29-5707-BB0A-A73A-8B9AE92F6644}"/>
                </a:ext>
              </a:extLst>
            </p:cNvPr>
            <p:cNvSpPr/>
            <p:nvPr/>
          </p:nvSpPr>
          <p:spPr>
            <a:xfrm>
              <a:off x="10050070" y="3372993"/>
              <a:ext cx="368173" cy="153043"/>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83" name="Freeform 82">
              <a:extLst>
                <a:ext uri="{FF2B5EF4-FFF2-40B4-BE49-F238E27FC236}">
                  <a16:creationId xmlns:a16="http://schemas.microsoft.com/office/drawing/2014/main" id="{A6369A8A-7506-FB14-DCCB-DDC0D3940E23}"/>
                </a:ext>
              </a:extLst>
            </p:cNvPr>
            <p:cNvSpPr/>
            <p:nvPr/>
          </p:nvSpPr>
          <p:spPr>
            <a:xfrm>
              <a:off x="2118333" y="2055727"/>
              <a:ext cx="3231909" cy="1049816"/>
            </a:xfrm>
            <a:custGeom>
              <a:avLst/>
              <a:gdLst>
                <a:gd name="connsiteX0" fmla="*/ 0 w 5242207"/>
                <a:gd name="connsiteY0" fmla="*/ 1318925 h 1376075"/>
                <a:gd name="connsiteX1" fmla="*/ 1985962 w 5242207"/>
                <a:gd name="connsiteY1" fmla="*/ 633125 h 1376075"/>
                <a:gd name="connsiteX2" fmla="*/ 5229225 w 5242207"/>
                <a:gd name="connsiteY2" fmla="*/ 18762 h 1376075"/>
                <a:gd name="connsiteX3" fmla="*/ 3200400 w 5242207"/>
                <a:gd name="connsiteY3" fmla="*/ 1376075 h 1376075"/>
                <a:gd name="connsiteX0" fmla="*/ 0 w 5250265"/>
                <a:gd name="connsiteY0" fmla="*/ 1318925 h 1399749"/>
                <a:gd name="connsiteX1" fmla="*/ 1985962 w 5250265"/>
                <a:gd name="connsiteY1" fmla="*/ 633125 h 1399749"/>
                <a:gd name="connsiteX2" fmla="*/ 5229225 w 5250265"/>
                <a:gd name="connsiteY2" fmla="*/ 18762 h 1399749"/>
                <a:gd name="connsiteX3" fmla="*/ 4107077 w 5250265"/>
                <a:gd name="connsiteY3" fmla="*/ 1399749 h 1399749"/>
                <a:gd name="connsiteX0" fmla="*/ 0 w 5247750"/>
                <a:gd name="connsiteY0" fmla="*/ 1318925 h 1411585"/>
                <a:gd name="connsiteX1" fmla="*/ 1985962 w 5247750"/>
                <a:gd name="connsiteY1" fmla="*/ 633125 h 1411585"/>
                <a:gd name="connsiteX2" fmla="*/ 5229225 w 5247750"/>
                <a:gd name="connsiteY2" fmla="*/ 18762 h 1411585"/>
                <a:gd name="connsiteX3" fmla="*/ 3908741 w 5247750"/>
                <a:gd name="connsiteY3" fmla="*/ 1411585 h 1411585"/>
              </a:gdLst>
              <a:ahLst/>
              <a:cxnLst>
                <a:cxn ang="0">
                  <a:pos x="connsiteX0" y="connsiteY0"/>
                </a:cxn>
                <a:cxn ang="0">
                  <a:pos x="connsiteX1" y="connsiteY1"/>
                </a:cxn>
                <a:cxn ang="0">
                  <a:pos x="connsiteX2" y="connsiteY2"/>
                </a:cxn>
                <a:cxn ang="0">
                  <a:pos x="connsiteX3" y="connsiteY3"/>
                </a:cxn>
              </a:cxnLst>
              <a:rect l="l" t="t" r="r" b="b"/>
              <a:pathLst>
                <a:path w="5247750" h="1411585">
                  <a:moveTo>
                    <a:pt x="0" y="1318925"/>
                  </a:moveTo>
                  <a:cubicBezTo>
                    <a:pt x="557212" y="1084372"/>
                    <a:pt x="1114425" y="849819"/>
                    <a:pt x="1985962" y="633125"/>
                  </a:cubicBezTo>
                  <a:cubicBezTo>
                    <a:pt x="2857500" y="416431"/>
                    <a:pt x="5026819" y="-105063"/>
                    <a:pt x="5229225" y="18762"/>
                  </a:cubicBezTo>
                  <a:cubicBezTo>
                    <a:pt x="5431631" y="142587"/>
                    <a:pt x="3908741" y="1411585"/>
                    <a:pt x="3908741" y="1411585"/>
                  </a:cubicBezTo>
                </a:path>
              </a:pathLst>
            </a:custGeom>
            <a:noFill/>
            <a:ln w="127000">
              <a:solidFill>
                <a:srgbClr val="FF0000">
                  <a:alpha val="69346"/>
                </a:srgb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84" name="Freeform 83">
              <a:extLst>
                <a:ext uri="{FF2B5EF4-FFF2-40B4-BE49-F238E27FC236}">
                  <a16:creationId xmlns:a16="http://schemas.microsoft.com/office/drawing/2014/main" id="{C5AC8A44-D5F6-5E06-B0F2-756306033E62}"/>
                </a:ext>
              </a:extLst>
            </p:cNvPr>
            <p:cNvSpPr/>
            <p:nvPr/>
          </p:nvSpPr>
          <p:spPr>
            <a:xfrm>
              <a:off x="4731701" y="2145483"/>
              <a:ext cx="3463772" cy="953180"/>
            </a:xfrm>
            <a:custGeom>
              <a:avLst/>
              <a:gdLst>
                <a:gd name="connsiteX0" fmla="*/ 0 w 4427034"/>
                <a:gd name="connsiteY0" fmla="*/ 1204333 h 1204333"/>
                <a:gd name="connsiteX1" fmla="*/ 1873405 w 4427034"/>
                <a:gd name="connsiteY1" fmla="*/ 2 h 1204333"/>
                <a:gd name="connsiteX2" fmla="*/ 4427034 w 4427034"/>
                <a:gd name="connsiteY2" fmla="*/ 1193182 h 1204333"/>
                <a:gd name="connsiteX0" fmla="*/ 0 w 4427034"/>
                <a:gd name="connsiteY0" fmla="*/ 1287572 h 1287572"/>
                <a:gd name="connsiteX1" fmla="*/ 2330605 w 4427034"/>
                <a:gd name="connsiteY1" fmla="*/ 2 h 1287572"/>
                <a:gd name="connsiteX2" fmla="*/ 4427034 w 4427034"/>
                <a:gd name="connsiteY2" fmla="*/ 1276421 h 1287572"/>
              </a:gdLst>
              <a:ahLst/>
              <a:cxnLst>
                <a:cxn ang="0">
                  <a:pos x="connsiteX0" y="connsiteY0"/>
                </a:cxn>
                <a:cxn ang="0">
                  <a:pos x="connsiteX1" y="connsiteY1"/>
                </a:cxn>
                <a:cxn ang="0">
                  <a:pos x="connsiteX2" y="connsiteY2"/>
                </a:cxn>
              </a:cxnLst>
              <a:rect l="l" t="t" r="r" b="b"/>
              <a:pathLst>
                <a:path w="4427034" h="1287572">
                  <a:moveTo>
                    <a:pt x="0" y="1287572"/>
                  </a:moveTo>
                  <a:cubicBezTo>
                    <a:pt x="567783" y="686335"/>
                    <a:pt x="1592766" y="1860"/>
                    <a:pt x="2330605" y="2"/>
                  </a:cubicBezTo>
                  <a:cubicBezTo>
                    <a:pt x="3068444" y="-1857"/>
                    <a:pt x="4427034" y="1276421"/>
                    <a:pt x="4427034" y="1276421"/>
                  </a:cubicBezTo>
                </a:path>
              </a:pathLst>
            </a:custGeom>
            <a:noFill/>
            <a:ln w="127000">
              <a:solidFill>
                <a:schemeClr val="accent5">
                  <a:lumMod val="75000"/>
                  <a:alpha val="69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85" name="Freeform 84">
              <a:extLst>
                <a:ext uri="{FF2B5EF4-FFF2-40B4-BE49-F238E27FC236}">
                  <a16:creationId xmlns:a16="http://schemas.microsoft.com/office/drawing/2014/main" id="{AC18018D-9004-8CFF-AE4D-93085F251B80}"/>
                </a:ext>
              </a:extLst>
            </p:cNvPr>
            <p:cNvSpPr/>
            <p:nvPr/>
          </p:nvSpPr>
          <p:spPr>
            <a:xfrm>
              <a:off x="4731701" y="1986540"/>
              <a:ext cx="5130222" cy="1165294"/>
            </a:xfrm>
            <a:custGeom>
              <a:avLst/>
              <a:gdLst>
                <a:gd name="connsiteX0" fmla="*/ 0 w 6478858"/>
                <a:gd name="connsiteY0" fmla="*/ 1170947 h 1215552"/>
                <a:gd name="connsiteX1" fmla="*/ 2375210 w 6478858"/>
                <a:gd name="connsiteY1" fmla="*/ 69 h 1215552"/>
                <a:gd name="connsiteX2" fmla="*/ 6478858 w 6478858"/>
                <a:gd name="connsiteY2" fmla="*/ 1215552 h 1215552"/>
              </a:gdLst>
              <a:ahLst/>
              <a:cxnLst>
                <a:cxn ang="0">
                  <a:pos x="connsiteX0" y="connsiteY0"/>
                </a:cxn>
                <a:cxn ang="0">
                  <a:pos x="connsiteX1" y="connsiteY1"/>
                </a:cxn>
                <a:cxn ang="0">
                  <a:pos x="connsiteX2" y="connsiteY2"/>
                </a:cxn>
              </a:cxnLst>
              <a:rect l="l" t="t" r="r" b="b"/>
              <a:pathLst>
                <a:path w="6478858" h="1215552">
                  <a:moveTo>
                    <a:pt x="0" y="1170947"/>
                  </a:moveTo>
                  <a:cubicBezTo>
                    <a:pt x="647700" y="581791"/>
                    <a:pt x="1295400" y="-7365"/>
                    <a:pt x="2375210" y="69"/>
                  </a:cubicBezTo>
                  <a:cubicBezTo>
                    <a:pt x="3455020" y="7503"/>
                    <a:pt x="5794917" y="1011113"/>
                    <a:pt x="6478858" y="1215552"/>
                  </a:cubicBezTo>
                </a:path>
              </a:pathLst>
            </a:custGeom>
            <a:noFill/>
            <a:ln w="127000">
              <a:solidFill>
                <a:schemeClr val="accent2">
                  <a:alpha val="69346"/>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86" name="TextBox 85">
              <a:extLst>
                <a:ext uri="{FF2B5EF4-FFF2-40B4-BE49-F238E27FC236}">
                  <a16:creationId xmlns:a16="http://schemas.microsoft.com/office/drawing/2014/main" id="{B7B35762-5374-13DB-8820-69DADEFC0D15}"/>
                </a:ext>
              </a:extLst>
            </p:cNvPr>
            <p:cNvSpPr txBox="1"/>
            <p:nvPr/>
          </p:nvSpPr>
          <p:spPr>
            <a:xfrm rot="20689034">
              <a:off x="2889828" y="2209965"/>
              <a:ext cx="733820" cy="276057"/>
            </a:xfrm>
            <a:prstGeom prst="rect">
              <a:avLst/>
            </a:prstGeom>
          </p:spPr>
          <p:txBody>
            <a:bodyPr wrap="none" lIns="0" tIns="0" rIns="0" bIns="0" rtlCol="0">
              <a:spAutoFit/>
            </a:bodyPr>
            <a:lstStyle/>
            <a:p>
              <a:pPr algn="l">
                <a:spcAft>
                  <a:spcPts val="600"/>
                </a:spcAft>
              </a:pPr>
              <a:r>
                <a:rPr lang="en-US" sz="1200" dirty="0">
                  <a:solidFill>
                    <a:srgbClr val="FF0000"/>
                  </a:solidFill>
                  <a:latin typeface="Gill Sans MT" panose="020B0502020104020203" pitchFamily="34" charset="77"/>
                </a:rPr>
                <a:t>Flow 1</a:t>
              </a:r>
            </a:p>
          </p:txBody>
        </p:sp>
        <p:sp>
          <p:nvSpPr>
            <p:cNvPr id="87" name="TextBox 86">
              <a:extLst>
                <a:ext uri="{FF2B5EF4-FFF2-40B4-BE49-F238E27FC236}">
                  <a16:creationId xmlns:a16="http://schemas.microsoft.com/office/drawing/2014/main" id="{BA6FFAE6-576B-BBE0-19FE-2370D87DF4CB}"/>
                </a:ext>
              </a:extLst>
            </p:cNvPr>
            <p:cNvSpPr txBox="1"/>
            <p:nvPr/>
          </p:nvSpPr>
          <p:spPr>
            <a:xfrm rot="1960697">
              <a:off x="7031027" y="2572189"/>
              <a:ext cx="733820" cy="276057"/>
            </a:xfrm>
            <a:prstGeom prst="rect">
              <a:avLst/>
            </a:prstGeom>
          </p:spPr>
          <p:txBody>
            <a:bodyPr wrap="none" lIns="0" tIns="0" rIns="0" bIns="0" rtlCol="0">
              <a:spAutoFit/>
            </a:bodyPr>
            <a:lstStyle/>
            <a:p>
              <a:pPr algn="l">
                <a:spcAft>
                  <a:spcPts val="600"/>
                </a:spcAft>
              </a:pPr>
              <a:r>
                <a:rPr lang="en-US" sz="1200" dirty="0">
                  <a:solidFill>
                    <a:schemeClr val="tx1">
                      <a:lumMod val="50000"/>
                      <a:lumOff val="50000"/>
                    </a:schemeClr>
                  </a:solidFill>
                  <a:latin typeface="Gill Sans MT" panose="020B0502020104020203" pitchFamily="34" charset="77"/>
                </a:rPr>
                <a:t>Flow 2</a:t>
              </a:r>
            </a:p>
          </p:txBody>
        </p:sp>
        <p:sp>
          <p:nvSpPr>
            <p:cNvPr id="88" name="TextBox 87">
              <a:extLst>
                <a:ext uri="{FF2B5EF4-FFF2-40B4-BE49-F238E27FC236}">
                  <a16:creationId xmlns:a16="http://schemas.microsoft.com/office/drawing/2014/main" id="{DF8F77F1-14EC-64FD-2B80-13462678B717}"/>
                </a:ext>
              </a:extLst>
            </p:cNvPr>
            <p:cNvSpPr txBox="1"/>
            <p:nvPr/>
          </p:nvSpPr>
          <p:spPr>
            <a:xfrm rot="1309174">
              <a:off x="7674373" y="2393963"/>
              <a:ext cx="733820" cy="276057"/>
            </a:xfrm>
            <a:prstGeom prst="rect">
              <a:avLst/>
            </a:prstGeom>
          </p:spPr>
          <p:txBody>
            <a:bodyPr wrap="none" lIns="0" tIns="0" rIns="0" bIns="0" rtlCol="0">
              <a:spAutoFit/>
            </a:bodyPr>
            <a:lstStyle/>
            <a:p>
              <a:pPr algn="l">
                <a:spcAft>
                  <a:spcPts val="600"/>
                </a:spcAft>
              </a:pPr>
              <a:r>
                <a:rPr lang="en-US" sz="1200" dirty="0">
                  <a:solidFill>
                    <a:schemeClr val="accent2"/>
                  </a:solidFill>
                  <a:latin typeface="Gill Sans MT" panose="020B0502020104020203" pitchFamily="34" charset="77"/>
                </a:rPr>
                <a:t>Flow 3</a:t>
              </a:r>
            </a:p>
          </p:txBody>
        </p:sp>
        <p:cxnSp>
          <p:nvCxnSpPr>
            <p:cNvPr id="89" name="Straight Connector 88">
              <a:extLst>
                <a:ext uri="{FF2B5EF4-FFF2-40B4-BE49-F238E27FC236}">
                  <a16:creationId xmlns:a16="http://schemas.microsoft.com/office/drawing/2014/main" id="{5F5838AF-30EF-F9F9-040A-DE8258E2DC38}"/>
                </a:ext>
              </a:extLst>
            </p:cNvPr>
            <p:cNvCxnSpPr>
              <a:cxnSpLocks/>
            </p:cNvCxnSpPr>
            <p:nvPr/>
          </p:nvCxnSpPr>
          <p:spPr bwMode="gray">
            <a:xfrm>
              <a:off x="5287974" y="1481698"/>
              <a:ext cx="365503" cy="24117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E3E979-4476-31BC-A9EA-E0401DD138F7}"/>
                </a:ext>
              </a:extLst>
            </p:cNvPr>
            <p:cNvCxnSpPr>
              <a:cxnSpLocks/>
            </p:cNvCxnSpPr>
            <p:nvPr/>
          </p:nvCxnSpPr>
          <p:spPr bwMode="gray">
            <a:xfrm>
              <a:off x="5761560" y="1195844"/>
              <a:ext cx="218313" cy="475555"/>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7358951-9BFE-E1BE-0190-BCF6630767E2}"/>
                </a:ext>
              </a:extLst>
            </p:cNvPr>
            <p:cNvCxnSpPr>
              <a:cxnSpLocks/>
            </p:cNvCxnSpPr>
            <p:nvPr/>
          </p:nvCxnSpPr>
          <p:spPr bwMode="gray">
            <a:xfrm>
              <a:off x="6421294" y="1036679"/>
              <a:ext cx="0" cy="62936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470F72C-0A22-F715-D162-C5EA448CACD7}"/>
                </a:ext>
              </a:extLst>
            </p:cNvPr>
            <p:cNvCxnSpPr>
              <a:cxnSpLocks/>
            </p:cNvCxnSpPr>
            <p:nvPr/>
          </p:nvCxnSpPr>
          <p:spPr bwMode="gray">
            <a:xfrm flipH="1">
              <a:off x="6901244" y="1262285"/>
              <a:ext cx="295098" cy="390383"/>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684C083-A67D-5A0F-CDC5-E29EBA366354}"/>
                </a:ext>
              </a:extLst>
            </p:cNvPr>
            <p:cNvCxnSpPr>
              <a:cxnSpLocks/>
            </p:cNvCxnSpPr>
            <p:nvPr/>
          </p:nvCxnSpPr>
          <p:spPr bwMode="gray">
            <a:xfrm flipH="1">
              <a:off x="7224420" y="1532262"/>
              <a:ext cx="434348" cy="287170"/>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3CD25A83-1500-235C-715B-F3BE96D96595}"/>
              </a:ext>
            </a:extLst>
          </p:cNvPr>
          <p:cNvGrpSpPr/>
          <p:nvPr/>
        </p:nvGrpSpPr>
        <p:grpSpPr>
          <a:xfrm>
            <a:off x="5902769" y="1400743"/>
            <a:ext cx="5738843" cy="3507160"/>
            <a:chOff x="5505500" y="1680327"/>
            <a:chExt cx="6026663" cy="3497345"/>
          </a:xfrm>
        </p:grpSpPr>
        <p:cxnSp>
          <p:nvCxnSpPr>
            <p:cNvPr id="292" name="Straight Arrow Connector 291">
              <a:extLst>
                <a:ext uri="{FF2B5EF4-FFF2-40B4-BE49-F238E27FC236}">
                  <a16:creationId xmlns:a16="http://schemas.microsoft.com/office/drawing/2014/main" id="{D694159A-E1C9-C8AE-C689-3CE85F7FDF11}"/>
                </a:ext>
              </a:extLst>
            </p:cNvPr>
            <p:cNvCxnSpPr>
              <a:cxnSpLocks/>
              <a:stCxn id="268" idx="3"/>
              <a:endCxn id="271" idx="7"/>
            </p:cNvCxnSpPr>
            <p:nvPr/>
          </p:nvCxnSpPr>
          <p:spPr bwMode="gray">
            <a:xfrm flipH="1">
              <a:off x="10621426" y="4268159"/>
              <a:ext cx="172868" cy="67489"/>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262" name="Rounded Rectangle 261">
              <a:extLst>
                <a:ext uri="{FF2B5EF4-FFF2-40B4-BE49-F238E27FC236}">
                  <a16:creationId xmlns:a16="http://schemas.microsoft.com/office/drawing/2014/main" id="{F718BE77-69DD-1F0B-C65E-86ED693BFD5F}"/>
                </a:ext>
              </a:extLst>
            </p:cNvPr>
            <p:cNvSpPr/>
            <p:nvPr/>
          </p:nvSpPr>
          <p:spPr>
            <a:xfrm>
              <a:off x="10029722" y="3380400"/>
              <a:ext cx="1193085" cy="1397514"/>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63" name="Rounded Rectangle 262">
              <a:extLst>
                <a:ext uri="{FF2B5EF4-FFF2-40B4-BE49-F238E27FC236}">
                  <a16:creationId xmlns:a16="http://schemas.microsoft.com/office/drawing/2014/main" id="{DC4B80A7-5EAE-2CE2-0BC8-D87FD210E7F9}"/>
                </a:ext>
              </a:extLst>
            </p:cNvPr>
            <p:cNvSpPr/>
            <p:nvPr/>
          </p:nvSpPr>
          <p:spPr>
            <a:xfrm>
              <a:off x="10020913" y="2004781"/>
              <a:ext cx="1181982" cy="1308839"/>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64" name="Rounded Rectangle 263">
              <a:extLst>
                <a:ext uri="{FF2B5EF4-FFF2-40B4-BE49-F238E27FC236}">
                  <a16:creationId xmlns:a16="http://schemas.microsoft.com/office/drawing/2014/main" id="{B78C60D9-81D4-0325-FC1E-6C07D45C3C90}"/>
                </a:ext>
              </a:extLst>
            </p:cNvPr>
            <p:cNvSpPr/>
            <p:nvPr/>
          </p:nvSpPr>
          <p:spPr>
            <a:xfrm>
              <a:off x="7870545" y="3755215"/>
              <a:ext cx="1026079" cy="1422457"/>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cxnSp>
          <p:nvCxnSpPr>
            <p:cNvPr id="266" name="Straight Arrow Connector 265">
              <a:extLst>
                <a:ext uri="{FF2B5EF4-FFF2-40B4-BE49-F238E27FC236}">
                  <a16:creationId xmlns:a16="http://schemas.microsoft.com/office/drawing/2014/main" id="{F491336A-1C6D-2D99-2ADD-4B2D2B05027E}"/>
                </a:ext>
              </a:extLst>
            </p:cNvPr>
            <p:cNvCxnSpPr>
              <a:cxnSpLocks/>
              <a:stCxn id="271" idx="1"/>
            </p:cNvCxnSpPr>
            <p:nvPr/>
          </p:nvCxnSpPr>
          <p:spPr bwMode="gray">
            <a:xfrm flipH="1" flipV="1">
              <a:off x="9158225" y="2242506"/>
              <a:ext cx="1123984" cy="2093142"/>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96B7EDD3-6BB2-8290-E563-B68A4F2267AA}"/>
                </a:ext>
              </a:extLst>
            </p:cNvPr>
            <p:cNvCxnSpPr>
              <a:cxnSpLocks/>
              <a:stCxn id="319" idx="2"/>
            </p:cNvCxnSpPr>
            <p:nvPr/>
          </p:nvCxnSpPr>
          <p:spPr bwMode="gray">
            <a:xfrm flipV="1">
              <a:off x="8307347" y="2260638"/>
              <a:ext cx="850878" cy="2287311"/>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6FAF64B0-D363-DAD6-5245-D7927D09E9F2}"/>
                </a:ext>
              </a:extLst>
            </p:cNvPr>
            <p:cNvCxnSpPr>
              <a:cxnSpLocks/>
            </p:cNvCxnSpPr>
            <p:nvPr/>
          </p:nvCxnSpPr>
          <p:spPr bwMode="gray">
            <a:xfrm>
              <a:off x="5924235" y="3311652"/>
              <a:ext cx="448573" cy="350907"/>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96BB3865-A73D-889D-2BDF-8B1C6D258A7F}"/>
                </a:ext>
              </a:extLst>
            </p:cNvPr>
            <p:cNvCxnSpPr>
              <a:cxnSpLocks/>
              <a:stCxn id="323" idx="1"/>
            </p:cNvCxnSpPr>
            <p:nvPr/>
          </p:nvCxnSpPr>
          <p:spPr bwMode="gray">
            <a:xfrm flipH="1" flipV="1">
              <a:off x="6657506" y="3650598"/>
              <a:ext cx="577102" cy="10328"/>
            </a:xfrm>
            <a:prstGeom prst="straightConnector1">
              <a:avLst/>
            </a:prstGeom>
            <a:ln w="50800">
              <a:solidFill>
                <a:schemeClr val="bg2">
                  <a:lumMod val="75000"/>
                  <a:alpha val="78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62CB772-5437-8756-D1B8-370096683A17}"/>
                </a:ext>
              </a:extLst>
            </p:cNvPr>
            <p:cNvCxnSpPr>
              <a:cxnSpLocks/>
            </p:cNvCxnSpPr>
            <p:nvPr/>
          </p:nvCxnSpPr>
          <p:spPr bwMode="gray">
            <a:xfrm>
              <a:off x="7565107" y="3652419"/>
              <a:ext cx="467838" cy="3998"/>
            </a:xfrm>
            <a:prstGeom prst="straightConnector1">
              <a:avLst/>
            </a:prstGeom>
            <a:ln w="50800">
              <a:solidFill>
                <a:schemeClr val="bg2">
                  <a:lumMod val="75000"/>
                  <a:alpha val="78000"/>
                </a:schemeClr>
              </a:solidFill>
              <a:miter lim="800000"/>
              <a:headEnd type="none" w="sm" len="sm"/>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8B5290CA-F65C-8623-B8D6-13A6AD81F765}"/>
                </a:ext>
              </a:extLst>
            </p:cNvPr>
            <p:cNvCxnSpPr>
              <a:cxnSpLocks/>
              <a:endCxn id="270" idx="2"/>
            </p:cNvCxnSpPr>
            <p:nvPr/>
          </p:nvCxnSpPr>
          <p:spPr bwMode="gray">
            <a:xfrm>
              <a:off x="9469164" y="3652419"/>
              <a:ext cx="715336" cy="2072"/>
            </a:xfrm>
            <a:prstGeom prst="straightConnector1">
              <a:avLst/>
            </a:prstGeom>
            <a:ln w="5080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342D19BA-981F-70B3-4176-5DB5422BA15A}"/>
                </a:ext>
              </a:extLst>
            </p:cNvPr>
            <p:cNvCxnSpPr>
              <a:cxnSpLocks/>
              <a:stCxn id="271" idx="0"/>
              <a:endCxn id="270" idx="4"/>
            </p:cNvCxnSpPr>
            <p:nvPr/>
          </p:nvCxnSpPr>
          <p:spPr bwMode="gray">
            <a:xfrm flipH="1" flipV="1">
              <a:off x="10448349" y="3913779"/>
              <a:ext cx="3469" cy="352829"/>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CDE8C52D-17F5-F9AB-0999-41988C53AD1E}"/>
                </a:ext>
              </a:extLst>
            </p:cNvPr>
            <p:cNvCxnSpPr>
              <a:cxnSpLocks/>
            </p:cNvCxnSpPr>
            <p:nvPr/>
          </p:nvCxnSpPr>
          <p:spPr bwMode="gray">
            <a:xfrm flipV="1">
              <a:off x="8584629" y="3652419"/>
              <a:ext cx="404810" cy="3998"/>
            </a:xfrm>
            <a:prstGeom prst="straightConnector1">
              <a:avLst/>
            </a:prstGeom>
            <a:ln w="5080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49099D0F-4CD9-6C40-51BD-C831C73D2321}"/>
                </a:ext>
              </a:extLst>
            </p:cNvPr>
            <p:cNvCxnSpPr>
              <a:cxnSpLocks/>
              <a:endCxn id="272" idx="2"/>
            </p:cNvCxnSpPr>
            <p:nvPr/>
          </p:nvCxnSpPr>
          <p:spPr bwMode="gray">
            <a:xfrm>
              <a:off x="9440859" y="3018481"/>
              <a:ext cx="716690" cy="22895"/>
            </a:xfrm>
            <a:prstGeom prst="straightConnector1">
              <a:avLst/>
            </a:prstGeom>
            <a:ln w="5080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FBF8AF0D-5774-F402-8664-9519BE37A0D8}"/>
                </a:ext>
              </a:extLst>
            </p:cNvPr>
            <p:cNvCxnSpPr>
              <a:cxnSpLocks/>
              <a:endCxn id="315" idx="2"/>
            </p:cNvCxnSpPr>
            <p:nvPr/>
          </p:nvCxnSpPr>
          <p:spPr bwMode="gray">
            <a:xfrm>
              <a:off x="8565044" y="4472792"/>
              <a:ext cx="193981" cy="53566"/>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DA1253C-CA53-3F5A-9E07-F694859967C0}"/>
                </a:ext>
              </a:extLst>
            </p:cNvPr>
            <p:cNvCxnSpPr>
              <a:cxnSpLocks/>
            </p:cNvCxnSpPr>
            <p:nvPr/>
          </p:nvCxnSpPr>
          <p:spPr bwMode="gray">
            <a:xfrm flipH="1">
              <a:off x="8308787" y="3032311"/>
              <a:ext cx="884879" cy="630248"/>
            </a:xfrm>
            <a:prstGeom prst="straightConnector1">
              <a:avLst/>
            </a:prstGeom>
            <a:ln w="5080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B4B0D80F-9121-3B66-E384-93860369E19A}"/>
                </a:ext>
              </a:extLst>
            </p:cNvPr>
            <p:cNvCxnSpPr>
              <a:cxnSpLocks/>
              <a:stCxn id="302" idx="6"/>
              <a:endCxn id="273" idx="2"/>
            </p:cNvCxnSpPr>
            <p:nvPr/>
          </p:nvCxnSpPr>
          <p:spPr bwMode="gray">
            <a:xfrm>
              <a:off x="10657649" y="2274769"/>
              <a:ext cx="207988" cy="80720"/>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56030646-8252-923A-7E9E-F4395F0B1753}"/>
                </a:ext>
              </a:extLst>
            </p:cNvPr>
            <p:cNvCxnSpPr>
              <a:cxnSpLocks/>
              <a:stCxn id="284" idx="1"/>
            </p:cNvCxnSpPr>
            <p:nvPr/>
          </p:nvCxnSpPr>
          <p:spPr bwMode="gray">
            <a:xfrm flipV="1">
              <a:off x="6095192" y="3833943"/>
              <a:ext cx="111895" cy="105472"/>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6893517C-9623-D31C-2A62-536DB254D2B8}"/>
                </a:ext>
              </a:extLst>
            </p:cNvPr>
            <p:cNvCxnSpPr>
              <a:cxnSpLocks/>
              <a:stCxn id="305" idx="3"/>
            </p:cNvCxnSpPr>
            <p:nvPr/>
          </p:nvCxnSpPr>
          <p:spPr bwMode="gray">
            <a:xfrm flipH="1">
              <a:off x="5922060" y="3562022"/>
              <a:ext cx="2242" cy="300918"/>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4B198039-9F9E-8A5C-0010-AF02F9312DF1}"/>
                </a:ext>
              </a:extLst>
            </p:cNvPr>
            <p:cNvCxnSpPr>
              <a:cxnSpLocks/>
              <a:stCxn id="269" idx="1"/>
            </p:cNvCxnSpPr>
            <p:nvPr/>
          </p:nvCxnSpPr>
          <p:spPr bwMode="gray">
            <a:xfrm flipV="1">
              <a:off x="8013469" y="3848096"/>
              <a:ext cx="100268" cy="96015"/>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AC2FD66-5B64-DDE0-48DC-0DED55C564E2}"/>
                </a:ext>
              </a:extLst>
            </p:cNvPr>
            <p:cNvCxnSpPr>
              <a:cxnSpLocks/>
              <a:endCxn id="269" idx="7"/>
            </p:cNvCxnSpPr>
            <p:nvPr/>
          </p:nvCxnSpPr>
          <p:spPr bwMode="gray">
            <a:xfrm flipH="1" flipV="1">
              <a:off x="8062668" y="4273940"/>
              <a:ext cx="94493" cy="28454"/>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A0825FD5-0FBB-E649-3C04-7D54AB7CA40B}"/>
                </a:ext>
              </a:extLst>
            </p:cNvPr>
            <p:cNvCxnSpPr>
              <a:cxnSpLocks/>
            </p:cNvCxnSpPr>
            <p:nvPr/>
          </p:nvCxnSpPr>
          <p:spPr bwMode="gray">
            <a:xfrm flipH="1" flipV="1">
              <a:off x="8308787" y="3927492"/>
              <a:ext cx="18627" cy="307410"/>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D625FD24-7575-8250-6948-F412731697A5}"/>
                </a:ext>
              </a:extLst>
            </p:cNvPr>
            <p:cNvCxnSpPr>
              <a:cxnSpLocks/>
              <a:stCxn id="305" idx="6"/>
            </p:cNvCxnSpPr>
            <p:nvPr/>
          </p:nvCxnSpPr>
          <p:spPr bwMode="gray">
            <a:xfrm flipV="1">
              <a:off x="6097697" y="2242506"/>
              <a:ext cx="3020512" cy="915779"/>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90" name="Straight Arrow Connector 289">
              <a:extLst>
                <a:ext uri="{FF2B5EF4-FFF2-40B4-BE49-F238E27FC236}">
                  <a16:creationId xmlns:a16="http://schemas.microsoft.com/office/drawing/2014/main" id="{6E832130-65E0-9F43-5253-4CBE5888A745}"/>
                </a:ext>
              </a:extLst>
            </p:cNvPr>
            <p:cNvCxnSpPr>
              <a:cxnSpLocks/>
            </p:cNvCxnSpPr>
            <p:nvPr/>
          </p:nvCxnSpPr>
          <p:spPr bwMode="gray">
            <a:xfrm flipV="1">
              <a:off x="10417787" y="2574727"/>
              <a:ext cx="536352" cy="522901"/>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3BCB189A-6A77-0CC3-DAE4-6634BDD55D06}"/>
                </a:ext>
              </a:extLst>
            </p:cNvPr>
            <p:cNvCxnSpPr>
              <a:cxnSpLocks/>
            </p:cNvCxnSpPr>
            <p:nvPr/>
          </p:nvCxnSpPr>
          <p:spPr bwMode="gray">
            <a:xfrm flipH="1" flipV="1">
              <a:off x="10448349" y="3662559"/>
              <a:ext cx="364667" cy="417930"/>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93" name="Straight Arrow Connector 292">
              <a:extLst>
                <a:ext uri="{FF2B5EF4-FFF2-40B4-BE49-F238E27FC236}">
                  <a16:creationId xmlns:a16="http://schemas.microsoft.com/office/drawing/2014/main" id="{466CCDED-F413-CEAF-E705-79ED0D60B1F7}"/>
                </a:ext>
              </a:extLst>
            </p:cNvPr>
            <p:cNvCxnSpPr>
              <a:cxnSpLocks/>
              <a:stCxn id="302" idx="2"/>
            </p:cNvCxnSpPr>
            <p:nvPr/>
          </p:nvCxnSpPr>
          <p:spPr bwMode="gray">
            <a:xfrm flipH="1" flipV="1">
              <a:off x="9395525" y="2242506"/>
              <a:ext cx="782399" cy="32264"/>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3F548BB-2D3B-9186-3E24-EE9D7468A289}"/>
                </a:ext>
              </a:extLst>
            </p:cNvPr>
            <p:cNvCxnSpPr>
              <a:cxnSpLocks/>
              <a:stCxn id="272" idx="0"/>
              <a:endCxn id="302" idx="4"/>
            </p:cNvCxnSpPr>
            <p:nvPr/>
          </p:nvCxnSpPr>
          <p:spPr bwMode="gray">
            <a:xfrm flipH="1" flipV="1">
              <a:off x="10417787" y="2510487"/>
              <a:ext cx="3611" cy="271601"/>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B272C744-6084-6549-48E7-DB5F219F9E4A}"/>
                </a:ext>
              </a:extLst>
            </p:cNvPr>
            <p:cNvCxnSpPr>
              <a:cxnSpLocks/>
            </p:cNvCxnSpPr>
            <p:nvPr/>
          </p:nvCxnSpPr>
          <p:spPr bwMode="gray">
            <a:xfrm flipV="1">
              <a:off x="10451817" y="1680327"/>
              <a:ext cx="260380" cy="358725"/>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CFABC16A-37D2-D761-822B-5A85AD5FDFF7}"/>
                </a:ext>
              </a:extLst>
            </p:cNvPr>
            <p:cNvCxnSpPr>
              <a:cxnSpLocks/>
              <a:stCxn id="271" idx="6"/>
            </p:cNvCxnSpPr>
            <p:nvPr/>
          </p:nvCxnSpPr>
          <p:spPr bwMode="gray">
            <a:xfrm>
              <a:off x="10691680" y="4502325"/>
              <a:ext cx="595873" cy="211867"/>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7C919D18-59B0-2E8D-6915-F8AFD22646CE}"/>
                </a:ext>
              </a:extLst>
            </p:cNvPr>
            <p:cNvCxnSpPr>
              <a:cxnSpLocks/>
            </p:cNvCxnSpPr>
            <p:nvPr/>
          </p:nvCxnSpPr>
          <p:spPr bwMode="gray">
            <a:xfrm flipV="1">
              <a:off x="7823312" y="4635735"/>
              <a:ext cx="330708" cy="202741"/>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34907B18-DA72-F610-A6FC-EF8F3CE32F6A}"/>
                </a:ext>
              </a:extLst>
            </p:cNvPr>
            <p:cNvCxnSpPr>
              <a:cxnSpLocks/>
              <a:endCxn id="305" idx="0"/>
            </p:cNvCxnSpPr>
            <p:nvPr/>
          </p:nvCxnSpPr>
          <p:spPr bwMode="gray">
            <a:xfrm>
              <a:off x="5544495" y="2915403"/>
              <a:ext cx="213999" cy="242699"/>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2C77F1EB-92AD-737D-1D79-FCAFA155DCCE}"/>
                </a:ext>
              </a:extLst>
            </p:cNvPr>
            <p:cNvCxnSpPr>
              <a:cxnSpLocks/>
            </p:cNvCxnSpPr>
            <p:nvPr/>
          </p:nvCxnSpPr>
          <p:spPr bwMode="gray">
            <a:xfrm>
              <a:off x="8664395" y="1802453"/>
              <a:ext cx="321660" cy="273376"/>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C3221707-BAFA-35F4-50F5-7CAD439F4198}"/>
                </a:ext>
              </a:extLst>
            </p:cNvPr>
            <p:cNvCxnSpPr>
              <a:cxnSpLocks/>
              <a:endCxn id="284" idx="5"/>
            </p:cNvCxnSpPr>
            <p:nvPr/>
          </p:nvCxnSpPr>
          <p:spPr bwMode="gray">
            <a:xfrm flipV="1">
              <a:off x="5505500" y="4223064"/>
              <a:ext cx="206515" cy="211891"/>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4B40A87E-D15A-560D-3390-0F863CCA6EB2}"/>
                </a:ext>
              </a:extLst>
            </p:cNvPr>
            <p:cNvCxnSpPr>
              <a:cxnSpLocks/>
              <a:stCxn id="268" idx="6"/>
            </p:cNvCxnSpPr>
            <p:nvPr/>
          </p:nvCxnSpPr>
          <p:spPr bwMode="gray">
            <a:xfrm flipV="1">
              <a:off x="11203765" y="4040506"/>
              <a:ext cx="303668" cy="60976"/>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7901DDE6-2088-4817-FF95-B1D530029E51}"/>
                </a:ext>
              </a:extLst>
            </p:cNvPr>
            <p:cNvCxnSpPr>
              <a:cxnSpLocks/>
            </p:cNvCxnSpPr>
            <p:nvPr/>
          </p:nvCxnSpPr>
          <p:spPr bwMode="gray">
            <a:xfrm>
              <a:off x="11202895" y="2510487"/>
              <a:ext cx="329268" cy="184290"/>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315" name="Oval 314">
              <a:extLst>
                <a:ext uri="{FF2B5EF4-FFF2-40B4-BE49-F238E27FC236}">
                  <a16:creationId xmlns:a16="http://schemas.microsoft.com/office/drawing/2014/main" id="{0B2BBD1D-D807-CA64-647C-DF49B3F291AB}"/>
                </a:ext>
              </a:extLst>
            </p:cNvPr>
            <p:cNvSpPr>
              <a:spLocks noChangeAspect="1"/>
            </p:cNvSpPr>
            <p:nvPr/>
          </p:nvSpPr>
          <p:spPr>
            <a:xfrm>
              <a:off x="8759025" y="4267069"/>
              <a:ext cx="527698" cy="518578"/>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2">
                    <a:lumMod val="10000"/>
                  </a:schemeClr>
                </a:solidFill>
              </a:endParaRPr>
            </a:p>
          </p:txBody>
        </p:sp>
        <p:sp>
          <p:nvSpPr>
            <p:cNvPr id="318" name="Oval 317">
              <a:extLst>
                <a:ext uri="{FF2B5EF4-FFF2-40B4-BE49-F238E27FC236}">
                  <a16:creationId xmlns:a16="http://schemas.microsoft.com/office/drawing/2014/main" id="{76848C33-2D2C-77DD-EA20-24744798BFCC}"/>
                </a:ext>
              </a:extLst>
            </p:cNvPr>
            <p:cNvSpPr>
              <a:spLocks noChangeAspect="1"/>
            </p:cNvSpPr>
            <p:nvPr/>
          </p:nvSpPr>
          <p:spPr>
            <a:xfrm rot="18931841">
              <a:off x="8085329" y="4234891"/>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320" name="Oval 319">
              <a:extLst>
                <a:ext uri="{FF2B5EF4-FFF2-40B4-BE49-F238E27FC236}">
                  <a16:creationId xmlns:a16="http://schemas.microsoft.com/office/drawing/2014/main" id="{9785E0A6-4E46-EF62-F6A8-B55E5D1AAA5C}"/>
                </a:ext>
              </a:extLst>
            </p:cNvPr>
            <p:cNvSpPr>
              <a:spLocks noChangeAspect="1"/>
            </p:cNvSpPr>
            <p:nvPr/>
          </p:nvSpPr>
          <p:spPr>
            <a:xfrm>
              <a:off x="7142577" y="3424669"/>
              <a:ext cx="502766" cy="471434"/>
            </a:xfrm>
            <a:prstGeom prst="ellipse">
              <a:avLst/>
            </a:prstGeom>
            <a:solidFill>
              <a:schemeClr val="bg1"/>
            </a:solidFill>
            <a:ln w="57150">
              <a:solidFill>
                <a:srgbClr val="FF00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800" dirty="0">
                <a:solidFill>
                  <a:schemeClr val="bg1"/>
                </a:solidFill>
              </a:endParaRPr>
            </a:p>
          </p:txBody>
        </p:sp>
        <p:sp>
          <p:nvSpPr>
            <p:cNvPr id="326" name="Oval 325">
              <a:extLst>
                <a:ext uri="{FF2B5EF4-FFF2-40B4-BE49-F238E27FC236}">
                  <a16:creationId xmlns:a16="http://schemas.microsoft.com/office/drawing/2014/main" id="{C5ABDA6E-3149-8DFB-B3EA-E3E34E310432}"/>
                </a:ext>
              </a:extLst>
            </p:cNvPr>
            <p:cNvSpPr>
              <a:spLocks noChangeAspect="1"/>
            </p:cNvSpPr>
            <p:nvPr/>
          </p:nvSpPr>
          <p:spPr>
            <a:xfrm>
              <a:off x="6148278" y="3404674"/>
              <a:ext cx="553042" cy="518578"/>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800" dirty="0">
                <a:solidFill>
                  <a:schemeClr val="bg2">
                    <a:lumMod val="10000"/>
                  </a:schemeClr>
                </a:solidFill>
                <a:latin typeface="Gill Sans MT" panose="020B0502020104020203" pitchFamily="34" charset="77"/>
              </a:endParaRPr>
            </a:p>
          </p:txBody>
        </p:sp>
        <p:sp>
          <p:nvSpPr>
            <p:cNvPr id="324" name="Oval 323">
              <a:extLst>
                <a:ext uri="{FF2B5EF4-FFF2-40B4-BE49-F238E27FC236}">
                  <a16:creationId xmlns:a16="http://schemas.microsoft.com/office/drawing/2014/main" id="{15FB1296-DC21-BF34-D9AF-90760761F03E}"/>
                </a:ext>
              </a:extLst>
            </p:cNvPr>
            <p:cNvSpPr>
              <a:spLocks noChangeAspect="1"/>
            </p:cNvSpPr>
            <p:nvPr/>
          </p:nvSpPr>
          <p:spPr>
            <a:xfrm>
              <a:off x="8032945" y="3385342"/>
              <a:ext cx="551684" cy="542149"/>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800" dirty="0">
                <a:solidFill>
                  <a:schemeClr val="bg1"/>
                </a:solidFill>
              </a:endParaRPr>
            </a:p>
          </p:txBody>
        </p:sp>
        <p:sp>
          <p:nvSpPr>
            <p:cNvPr id="255" name="Oval 254">
              <a:extLst>
                <a:ext uri="{FF2B5EF4-FFF2-40B4-BE49-F238E27FC236}">
                  <a16:creationId xmlns:a16="http://schemas.microsoft.com/office/drawing/2014/main" id="{645626EE-BE37-3700-A677-28BDD4F889CA}"/>
                </a:ext>
              </a:extLst>
            </p:cNvPr>
            <p:cNvSpPr>
              <a:spLocks noChangeAspect="1"/>
            </p:cNvSpPr>
            <p:nvPr/>
          </p:nvSpPr>
          <p:spPr>
            <a:xfrm>
              <a:off x="8989439" y="3416701"/>
              <a:ext cx="479725" cy="471434"/>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800" dirty="0">
                <a:solidFill>
                  <a:schemeClr val="bg1"/>
                </a:solidFill>
              </a:endParaRPr>
            </a:p>
          </p:txBody>
        </p:sp>
        <p:sp>
          <p:nvSpPr>
            <p:cNvPr id="270" name="Oval 269">
              <a:extLst>
                <a:ext uri="{FF2B5EF4-FFF2-40B4-BE49-F238E27FC236}">
                  <a16:creationId xmlns:a16="http://schemas.microsoft.com/office/drawing/2014/main" id="{90DB4697-87BC-F112-A3A0-FF99E704CB19}"/>
                </a:ext>
              </a:extLst>
            </p:cNvPr>
            <p:cNvSpPr>
              <a:spLocks noChangeAspect="1"/>
            </p:cNvSpPr>
            <p:nvPr/>
          </p:nvSpPr>
          <p:spPr>
            <a:xfrm>
              <a:off x="10184500" y="3395202"/>
              <a:ext cx="527698" cy="518578"/>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72" name="Oval 271">
              <a:extLst>
                <a:ext uri="{FF2B5EF4-FFF2-40B4-BE49-F238E27FC236}">
                  <a16:creationId xmlns:a16="http://schemas.microsoft.com/office/drawing/2014/main" id="{965E063F-1A74-FA54-D9FE-52A81899A2FA}"/>
                </a:ext>
              </a:extLst>
            </p:cNvPr>
            <p:cNvSpPr>
              <a:spLocks noChangeAspect="1"/>
            </p:cNvSpPr>
            <p:nvPr/>
          </p:nvSpPr>
          <p:spPr>
            <a:xfrm>
              <a:off x="10157549" y="2782087"/>
              <a:ext cx="527698" cy="518578"/>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59" name="Oval 258">
              <a:extLst>
                <a:ext uri="{FF2B5EF4-FFF2-40B4-BE49-F238E27FC236}">
                  <a16:creationId xmlns:a16="http://schemas.microsoft.com/office/drawing/2014/main" id="{22F64C9F-7239-E8C3-1F50-49CCB03289DC}"/>
                </a:ext>
              </a:extLst>
            </p:cNvPr>
            <p:cNvSpPr>
              <a:spLocks noChangeAspect="1"/>
            </p:cNvSpPr>
            <p:nvPr/>
          </p:nvSpPr>
          <p:spPr>
            <a:xfrm>
              <a:off x="8915800" y="2006789"/>
              <a:ext cx="479725" cy="471434"/>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300" name="TextBox 299">
              <a:extLst>
                <a:ext uri="{FF2B5EF4-FFF2-40B4-BE49-F238E27FC236}">
                  <a16:creationId xmlns:a16="http://schemas.microsoft.com/office/drawing/2014/main" id="{16E43D81-95BC-960E-22E4-E36E3FCE1067}"/>
                </a:ext>
              </a:extLst>
            </p:cNvPr>
            <p:cNvSpPr txBox="1"/>
            <p:nvPr/>
          </p:nvSpPr>
          <p:spPr>
            <a:xfrm>
              <a:off x="10224684" y="2928956"/>
              <a:ext cx="412432" cy="276224"/>
            </a:xfrm>
            <a:prstGeom prst="rect">
              <a:avLst/>
            </a:prstGeom>
          </p:spPr>
          <p:txBody>
            <a:bodyPr wrap="none" lIns="0" tIns="0" rIns="0" bIns="0" rtlCol="0">
              <a:spAutoFit/>
            </a:bodyPr>
            <a:lstStyle/>
            <a:p>
              <a:pPr algn="ctr">
                <a:spcAft>
                  <a:spcPts val="600"/>
                </a:spcAft>
              </a:pPr>
              <a:r>
                <a:rPr lang="en-US" sz="900" dirty="0">
                  <a:solidFill>
                    <a:schemeClr val="bg1"/>
                  </a:solidFill>
                  <a:latin typeface="Gill Sans MT" panose="020B0502020104020203" pitchFamily="34" charset="77"/>
                </a:rPr>
                <a:t>Backend</a:t>
              </a:r>
              <a:br>
                <a:rPr lang="en-US" sz="900" dirty="0">
                  <a:solidFill>
                    <a:schemeClr val="bg1"/>
                  </a:solidFill>
                  <a:latin typeface="Gill Sans MT" panose="020B0502020104020203" pitchFamily="34" charset="77"/>
                </a:rPr>
              </a:br>
              <a:r>
                <a:rPr lang="en-US" sz="900" dirty="0">
                  <a:solidFill>
                    <a:schemeClr val="bg1"/>
                  </a:solidFill>
                  <a:latin typeface="Gill Sans MT" panose="020B0502020104020203" pitchFamily="34" charset="77"/>
                </a:rPr>
                <a:t>VM</a:t>
              </a:r>
            </a:p>
          </p:txBody>
        </p:sp>
        <p:sp>
          <p:nvSpPr>
            <p:cNvPr id="299" name="TextBox 298">
              <a:extLst>
                <a:ext uri="{FF2B5EF4-FFF2-40B4-BE49-F238E27FC236}">
                  <a16:creationId xmlns:a16="http://schemas.microsoft.com/office/drawing/2014/main" id="{EC95735D-DAC4-1CCA-859A-D08044D82700}"/>
                </a:ext>
              </a:extLst>
            </p:cNvPr>
            <p:cNvSpPr txBox="1"/>
            <p:nvPr/>
          </p:nvSpPr>
          <p:spPr>
            <a:xfrm>
              <a:off x="10245389" y="3524694"/>
              <a:ext cx="412432" cy="276224"/>
            </a:xfrm>
            <a:prstGeom prst="rect">
              <a:avLst/>
            </a:prstGeom>
          </p:spPr>
          <p:txBody>
            <a:bodyPr wrap="none" lIns="0" tIns="0" rIns="0" bIns="0" rtlCol="0">
              <a:spAutoFit/>
            </a:bodyPr>
            <a:lstStyle/>
            <a:p>
              <a:pPr algn="ctr">
                <a:spcAft>
                  <a:spcPts val="600"/>
                </a:spcAft>
              </a:pPr>
              <a:r>
                <a:rPr lang="en-US" sz="900" dirty="0">
                  <a:solidFill>
                    <a:schemeClr val="bg1"/>
                  </a:solidFill>
                  <a:latin typeface="Gill Sans MT" panose="020B0502020104020203" pitchFamily="34" charset="77"/>
                </a:rPr>
                <a:t>Backend</a:t>
              </a:r>
              <a:br>
                <a:rPr lang="en-US" sz="900" dirty="0">
                  <a:solidFill>
                    <a:schemeClr val="bg1"/>
                  </a:solidFill>
                  <a:latin typeface="Gill Sans MT" panose="020B0502020104020203" pitchFamily="34" charset="77"/>
                </a:rPr>
              </a:br>
              <a:r>
                <a:rPr lang="en-US" sz="900" dirty="0">
                  <a:solidFill>
                    <a:schemeClr val="bg1"/>
                  </a:solidFill>
                  <a:latin typeface="Gill Sans MT" panose="020B0502020104020203" pitchFamily="34" charset="77"/>
                </a:rPr>
                <a:t>VM</a:t>
              </a:r>
            </a:p>
          </p:txBody>
        </p:sp>
        <p:sp>
          <p:nvSpPr>
            <p:cNvPr id="305" name="Oval 304">
              <a:extLst>
                <a:ext uri="{FF2B5EF4-FFF2-40B4-BE49-F238E27FC236}">
                  <a16:creationId xmlns:a16="http://schemas.microsoft.com/office/drawing/2014/main" id="{EF66DE27-AF8F-ACDA-A16C-EDBA2B275A3B}"/>
                </a:ext>
              </a:extLst>
            </p:cNvPr>
            <p:cNvSpPr>
              <a:spLocks noChangeAspect="1"/>
            </p:cNvSpPr>
            <p:nvPr/>
          </p:nvSpPr>
          <p:spPr>
            <a:xfrm rot="18931841">
              <a:off x="5686662" y="3090598"/>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84" name="Oval 283">
              <a:extLst>
                <a:ext uri="{FF2B5EF4-FFF2-40B4-BE49-F238E27FC236}">
                  <a16:creationId xmlns:a16="http://schemas.microsoft.com/office/drawing/2014/main" id="{24CE2F79-2515-75E8-1C46-B871BCA6EABF}"/>
                </a:ext>
              </a:extLst>
            </p:cNvPr>
            <p:cNvSpPr>
              <a:spLocks noChangeAspect="1"/>
            </p:cNvSpPr>
            <p:nvPr/>
          </p:nvSpPr>
          <p:spPr>
            <a:xfrm rot="5880619">
              <a:off x="5667887" y="3841377"/>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57" name="Oval 256">
              <a:extLst>
                <a:ext uri="{FF2B5EF4-FFF2-40B4-BE49-F238E27FC236}">
                  <a16:creationId xmlns:a16="http://schemas.microsoft.com/office/drawing/2014/main" id="{901F9181-66E1-C4D3-8712-0A10C057545E}"/>
                </a:ext>
              </a:extLst>
            </p:cNvPr>
            <p:cNvSpPr>
              <a:spLocks noChangeAspect="1"/>
            </p:cNvSpPr>
            <p:nvPr/>
          </p:nvSpPr>
          <p:spPr>
            <a:xfrm>
              <a:off x="8961133" y="2782764"/>
              <a:ext cx="479725" cy="471434"/>
            </a:xfrm>
            <a:prstGeom prst="ellipse">
              <a:avLst/>
            </a:prstGeom>
            <a:solidFill>
              <a:schemeClr val="bg1"/>
            </a:solidFill>
            <a:ln w="57150">
              <a:solidFill>
                <a:srgbClr val="00206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800" dirty="0">
                <a:solidFill>
                  <a:schemeClr val="bg1"/>
                </a:solidFill>
              </a:endParaRPr>
            </a:p>
          </p:txBody>
        </p:sp>
        <p:sp>
          <p:nvSpPr>
            <p:cNvPr id="268" name="Oval 267">
              <a:extLst>
                <a:ext uri="{FF2B5EF4-FFF2-40B4-BE49-F238E27FC236}">
                  <a16:creationId xmlns:a16="http://schemas.microsoft.com/office/drawing/2014/main" id="{B71D8047-C6DB-3D6D-94DC-B4826495E031}"/>
                </a:ext>
              </a:extLst>
            </p:cNvPr>
            <p:cNvSpPr>
              <a:spLocks noChangeAspect="1"/>
            </p:cNvSpPr>
            <p:nvPr/>
          </p:nvSpPr>
          <p:spPr>
            <a:xfrm>
              <a:off x="10724040" y="3865765"/>
              <a:ext cx="479725" cy="471434"/>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73" name="Oval 272">
              <a:extLst>
                <a:ext uri="{FF2B5EF4-FFF2-40B4-BE49-F238E27FC236}">
                  <a16:creationId xmlns:a16="http://schemas.microsoft.com/office/drawing/2014/main" id="{C457CB86-E9E5-9679-E8BA-EAB3AC90D0EA}"/>
                </a:ext>
              </a:extLst>
            </p:cNvPr>
            <p:cNvSpPr>
              <a:spLocks noChangeAspect="1"/>
            </p:cNvSpPr>
            <p:nvPr/>
          </p:nvSpPr>
          <p:spPr>
            <a:xfrm rot="4002393">
              <a:off x="10724772" y="2332131"/>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69" name="Oval 268">
              <a:extLst>
                <a:ext uri="{FF2B5EF4-FFF2-40B4-BE49-F238E27FC236}">
                  <a16:creationId xmlns:a16="http://schemas.microsoft.com/office/drawing/2014/main" id="{37F02D53-DB99-6C42-817E-8ECB1DFF3657}"/>
                </a:ext>
              </a:extLst>
            </p:cNvPr>
            <p:cNvSpPr>
              <a:spLocks noChangeAspect="1"/>
            </p:cNvSpPr>
            <p:nvPr/>
          </p:nvSpPr>
          <p:spPr>
            <a:xfrm rot="4899634">
              <a:off x="7634536" y="3893337"/>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71" name="Oval 270">
              <a:extLst>
                <a:ext uri="{FF2B5EF4-FFF2-40B4-BE49-F238E27FC236}">
                  <a16:creationId xmlns:a16="http://schemas.microsoft.com/office/drawing/2014/main" id="{B2EFB80C-35AB-A915-E9C0-515532AD42BE}"/>
                </a:ext>
              </a:extLst>
            </p:cNvPr>
            <p:cNvSpPr>
              <a:spLocks noChangeAspect="1"/>
            </p:cNvSpPr>
            <p:nvPr/>
          </p:nvSpPr>
          <p:spPr>
            <a:xfrm>
              <a:off x="10211955" y="4266608"/>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302" name="Oval 301">
              <a:extLst>
                <a:ext uri="{FF2B5EF4-FFF2-40B4-BE49-F238E27FC236}">
                  <a16:creationId xmlns:a16="http://schemas.microsoft.com/office/drawing/2014/main" id="{DCBACD78-BF5C-5A23-9B06-64B74C5089B6}"/>
                </a:ext>
              </a:extLst>
            </p:cNvPr>
            <p:cNvSpPr>
              <a:spLocks noChangeAspect="1"/>
            </p:cNvSpPr>
            <p:nvPr/>
          </p:nvSpPr>
          <p:spPr>
            <a:xfrm>
              <a:off x="10177924" y="2039052"/>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700" dirty="0">
                <a:solidFill>
                  <a:schemeClr val="bg1"/>
                </a:solidFill>
              </a:endParaRPr>
            </a:p>
          </p:txBody>
        </p:sp>
        <p:sp>
          <p:nvSpPr>
            <p:cNvPr id="294" name="TextBox 293">
              <a:extLst>
                <a:ext uri="{FF2B5EF4-FFF2-40B4-BE49-F238E27FC236}">
                  <a16:creationId xmlns:a16="http://schemas.microsoft.com/office/drawing/2014/main" id="{31004AE1-69A3-D333-1D85-2440031A08F7}"/>
                </a:ext>
              </a:extLst>
            </p:cNvPr>
            <p:cNvSpPr txBox="1"/>
            <p:nvPr/>
          </p:nvSpPr>
          <p:spPr>
            <a:xfrm>
              <a:off x="5744308" y="3999757"/>
              <a:ext cx="308062" cy="161131"/>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vNIC</a:t>
              </a:r>
            </a:p>
          </p:txBody>
        </p:sp>
        <p:sp>
          <p:nvSpPr>
            <p:cNvPr id="296" name="TextBox 295">
              <a:extLst>
                <a:ext uri="{FF2B5EF4-FFF2-40B4-BE49-F238E27FC236}">
                  <a16:creationId xmlns:a16="http://schemas.microsoft.com/office/drawing/2014/main" id="{AB040335-38A7-BEC7-B4A5-A6924DCB0AA1}"/>
                </a:ext>
              </a:extLst>
            </p:cNvPr>
            <p:cNvSpPr txBox="1"/>
            <p:nvPr/>
          </p:nvSpPr>
          <p:spPr>
            <a:xfrm>
              <a:off x="7723922" y="4049854"/>
              <a:ext cx="308062" cy="161131"/>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vNIC</a:t>
              </a:r>
            </a:p>
          </p:txBody>
        </p:sp>
        <p:sp>
          <p:nvSpPr>
            <p:cNvPr id="306" name="TextBox 305">
              <a:extLst>
                <a:ext uri="{FF2B5EF4-FFF2-40B4-BE49-F238E27FC236}">
                  <a16:creationId xmlns:a16="http://schemas.microsoft.com/office/drawing/2014/main" id="{179514B0-F5FD-B6F8-7117-AD00295EF8B5}"/>
                </a:ext>
              </a:extLst>
            </p:cNvPr>
            <p:cNvSpPr txBox="1"/>
            <p:nvPr/>
          </p:nvSpPr>
          <p:spPr>
            <a:xfrm>
              <a:off x="5748902" y="3221999"/>
              <a:ext cx="294679" cy="173632"/>
            </a:xfrm>
            <a:prstGeom prst="rect">
              <a:avLst/>
            </a:prstGeom>
          </p:spPr>
          <p:txBody>
            <a:bodyPr wrap="none" lIns="0" tIns="0" rIns="0" bIns="0" rtlCol="0">
              <a:spAutoFit/>
            </a:bodyPr>
            <a:lstStyle/>
            <a:p>
              <a:pPr algn="l">
                <a:spcAft>
                  <a:spcPts val="600"/>
                </a:spcAft>
              </a:pPr>
              <a:r>
                <a:rPr lang="en-US" sz="1100" dirty="0">
                  <a:solidFill>
                    <a:schemeClr val="bg2">
                      <a:lumMod val="10000"/>
                    </a:schemeClr>
                  </a:solidFill>
                  <a:latin typeface="Gill Sans MT" panose="020B0502020104020203" pitchFamily="34" charset="77"/>
                </a:rPr>
                <a:t>Host</a:t>
              </a:r>
            </a:p>
          </p:txBody>
        </p:sp>
        <p:sp>
          <p:nvSpPr>
            <p:cNvPr id="260" name="TextBox 259">
              <a:extLst>
                <a:ext uri="{FF2B5EF4-FFF2-40B4-BE49-F238E27FC236}">
                  <a16:creationId xmlns:a16="http://schemas.microsoft.com/office/drawing/2014/main" id="{0446BC6F-0CC5-984A-BB7D-77E5BECC9F37}"/>
                </a:ext>
              </a:extLst>
            </p:cNvPr>
            <p:cNvSpPr txBox="1"/>
            <p:nvPr/>
          </p:nvSpPr>
          <p:spPr>
            <a:xfrm>
              <a:off x="8968406" y="2093450"/>
              <a:ext cx="375398" cy="322261"/>
            </a:xfrm>
            <a:prstGeom prst="rect">
              <a:avLst/>
            </a:prstGeom>
          </p:spPr>
          <p:txBody>
            <a:bodyPr wrap="none" lIns="0" tIns="0" rIns="0" bIns="0" rtlCol="0">
              <a:spAutoFit/>
            </a:bodyPr>
            <a:lstStyle/>
            <a:p>
              <a:pPr algn="ctr"/>
              <a:r>
                <a:rPr lang="en-US" sz="1050" dirty="0">
                  <a:solidFill>
                    <a:schemeClr val="bg2">
                      <a:lumMod val="10000"/>
                    </a:schemeClr>
                  </a:solidFill>
                  <a:latin typeface="Gill Sans MT" panose="020B0502020104020203" pitchFamily="34" charset="77"/>
                </a:rPr>
                <a:t>ToR</a:t>
              </a:r>
            </a:p>
            <a:p>
              <a:pPr algn="ctr"/>
              <a:r>
                <a:rPr lang="en-US" sz="1050" dirty="0">
                  <a:solidFill>
                    <a:schemeClr val="bg2">
                      <a:lumMod val="10000"/>
                    </a:schemeClr>
                  </a:solidFill>
                  <a:latin typeface="Gill Sans MT" panose="020B0502020104020203" pitchFamily="34" charset="77"/>
                </a:rPr>
                <a:t>Switch</a:t>
              </a:r>
            </a:p>
          </p:txBody>
        </p:sp>
        <p:sp>
          <p:nvSpPr>
            <p:cNvPr id="298" name="TextBox 297">
              <a:extLst>
                <a:ext uri="{FF2B5EF4-FFF2-40B4-BE49-F238E27FC236}">
                  <a16:creationId xmlns:a16="http://schemas.microsoft.com/office/drawing/2014/main" id="{5591FD2C-921C-C04D-4DB5-8F0BCB00CB2A}"/>
                </a:ext>
              </a:extLst>
            </p:cNvPr>
            <p:cNvSpPr txBox="1"/>
            <p:nvPr/>
          </p:nvSpPr>
          <p:spPr>
            <a:xfrm>
              <a:off x="10814156" y="2501162"/>
              <a:ext cx="308062" cy="161131"/>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vNIC</a:t>
              </a:r>
            </a:p>
          </p:txBody>
        </p:sp>
        <p:sp>
          <p:nvSpPr>
            <p:cNvPr id="256" name="TextBox 255">
              <a:extLst>
                <a:ext uri="{FF2B5EF4-FFF2-40B4-BE49-F238E27FC236}">
                  <a16:creationId xmlns:a16="http://schemas.microsoft.com/office/drawing/2014/main" id="{8EC2AD1B-1DA8-5219-E450-7FEFE75E177B}"/>
                </a:ext>
              </a:extLst>
            </p:cNvPr>
            <p:cNvSpPr txBox="1"/>
            <p:nvPr/>
          </p:nvSpPr>
          <p:spPr>
            <a:xfrm>
              <a:off x="9057629" y="3587642"/>
              <a:ext cx="383815" cy="161131"/>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Flow 2</a:t>
              </a:r>
            </a:p>
          </p:txBody>
        </p:sp>
        <p:sp>
          <p:nvSpPr>
            <p:cNvPr id="258" name="TextBox 257">
              <a:extLst>
                <a:ext uri="{FF2B5EF4-FFF2-40B4-BE49-F238E27FC236}">
                  <a16:creationId xmlns:a16="http://schemas.microsoft.com/office/drawing/2014/main" id="{D4A3E96F-BEAC-BACF-8FEB-FEFB4B409681}"/>
                </a:ext>
              </a:extLst>
            </p:cNvPr>
            <p:cNvSpPr txBox="1"/>
            <p:nvPr/>
          </p:nvSpPr>
          <p:spPr>
            <a:xfrm>
              <a:off x="9028154" y="2938465"/>
              <a:ext cx="383815" cy="161131"/>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Flow 3</a:t>
              </a:r>
            </a:p>
          </p:txBody>
        </p:sp>
        <p:sp>
          <p:nvSpPr>
            <p:cNvPr id="301" name="TextBox 300">
              <a:extLst>
                <a:ext uri="{FF2B5EF4-FFF2-40B4-BE49-F238E27FC236}">
                  <a16:creationId xmlns:a16="http://schemas.microsoft.com/office/drawing/2014/main" id="{CB7F5442-297E-B614-11E9-9CB583610BE6}"/>
                </a:ext>
              </a:extLst>
            </p:cNvPr>
            <p:cNvSpPr txBox="1"/>
            <p:nvPr/>
          </p:nvSpPr>
          <p:spPr>
            <a:xfrm>
              <a:off x="10298486" y="4401539"/>
              <a:ext cx="294679" cy="173632"/>
            </a:xfrm>
            <a:prstGeom prst="rect">
              <a:avLst/>
            </a:prstGeom>
          </p:spPr>
          <p:txBody>
            <a:bodyPr wrap="none" lIns="0" tIns="0" rIns="0" bIns="0" rtlCol="0">
              <a:spAutoFit/>
            </a:bodyPr>
            <a:lstStyle/>
            <a:p>
              <a:pPr algn="l">
                <a:spcAft>
                  <a:spcPts val="600"/>
                </a:spcAft>
              </a:pPr>
              <a:r>
                <a:rPr lang="en-US" sz="1100" dirty="0">
                  <a:solidFill>
                    <a:schemeClr val="bg2">
                      <a:lumMod val="10000"/>
                    </a:schemeClr>
                  </a:solidFill>
                  <a:latin typeface="Gill Sans MT" panose="020B0502020104020203" pitchFamily="34" charset="77"/>
                </a:rPr>
                <a:t>Host</a:t>
              </a:r>
            </a:p>
          </p:txBody>
        </p:sp>
        <p:sp>
          <p:nvSpPr>
            <p:cNvPr id="304" name="TextBox 303">
              <a:extLst>
                <a:ext uri="{FF2B5EF4-FFF2-40B4-BE49-F238E27FC236}">
                  <a16:creationId xmlns:a16="http://schemas.microsoft.com/office/drawing/2014/main" id="{9A0024E6-5395-6B4C-4EBF-54197094283A}"/>
                </a:ext>
              </a:extLst>
            </p:cNvPr>
            <p:cNvSpPr txBox="1"/>
            <p:nvPr/>
          </p:nvSpPr>
          <p:spPr>
            <a:xfrm>
              <a:off x="10251984" y="2171463"/>
              <a:ext cx="294679" cy="173632"/>
            </a:xfrm>
            <a:prstGeom prst="rect">
              <a:avLst/>
            </a:prstGeom>
          </p:spPr>
          <p:txBody>
            <a:bodyPr wrap="none" lIns="0" tIns="0" rIns="0" bIns="0" rtlCol="0">
              <a:spAutoFit/>
            </a:bodyPr>
            <a:lstStyle/>
            <a:p>
              <a:pPr algn="l">
                <a:spcAft>
                  <a:spcPts val="600"/>
                </a:spcAft>
              </a:pPr>
              <a:r>
                <a:rPr lang="en-US" sz="1100" dirty="0">
                  <a:solidFill>
                    <a:schemeClr val="bg2">
                      <a:lumMod val="10000"/>
                    </a:schemeClr>
                  </a:solidFill>
                  <a:latin typeface="Gill Sans MT" panose="020B0502020104020203" pitchFamily="34" charset="77"/>
                </a:rPr>
                <a:t>Host</a:t>
              </a:r>
            </a:p>
          </p:txBody>
        </p:sp>
        <p:sp>
          <p:nvSpPr>
            <p:cNvPr id="319" name="TextBox 318">
              <a:extLst>
                <a:ext uri="{FF2B5EF4-FFF2-40B4-BE49-F238E27FC236}">
                  <a16:creationId xmlns:a16="http://schemas.microsoft.com/office/drawing/2014/main" id="{DF6CE895-A92E-4418-ED06-7EDFDCDDD00B}"/>
                </a:ext>
              </a:extLst>
            </p:cNvPr>
            <p:cNvSpPr txBox="1"/>
            <p:nvPr/>
          </p:nvSpPr>
          <p:spPr>
            <a:xfrm>
              <a:off x="8160007" y="4374317"/>
              <a:ext cx="294679" cy="173632"/>
            </a:xfrm>
            <a:prstGeom prst="rect">
              <a:avLst/>
            </a:prstGeom>
          </p:spPr>
          <p:txBody>
            <a:bodyPr wrap="none" lIns="0" tIns="0" rIns="0" bIns="0" rtlCol="0">
              <a:spAutoFit/>
            </a:bodyPr>
            <a:lstStyle/>
            <a:p>
              <a:pPr algn="l">
                <a:spcAft>
                  <a:spcPts val="600"/>
                </a:spcAft>
              </a:pPr>
              <a:r>
                <a:rPr lang="en-US" sz="1100" dirty="0">
                  <a:solidFill>
                    <a:schemeClr val="bg2">
                      <a:lumMod val="10000"/>
                    </a:schemeClr>
                  </a:solidFill>
                  <a:latin typeface="Gill Sans MT" panose="020B0502020104020203" pitchFamily="34" charset="77"/>
                </a:rPr>
                <a:t>Host</a:t>
              </a:r>
            </a:p>
          </p:txBody>
        </p:sp>
        <p:sp>
          <p:nvSpPr>
            <p:cNvPr id="327" name="TextBox 326">
              <a:extLst>
                <a:ext uri="{FF2B5EF4-FFF2-40B4-BE49-F238E27FC236}">
                  <a16:creationId xmlns:a16="http://schemas.microsoft.com/office/drawing/2014/main" id="{1FB9616D-CCD0-9BA0-A2A2-0688BBFC9239}"/>
                </a:ext>
              </a:extLst>
            </p:cNvPr>
            <p:cNvSpPr txBox="1"/>
            <p:nvPr/>
          </p:nvSpPr>
          <p:spPr>
            <a:xfrm>
              <a:off x="6178371" y="3527343"/>
              <a:ext cx="494919" cy="337607"/>
            </a:xfrm>
            <a:prstGeom prst="rect">
              <a:avLst/>
            </a:prstGeom>
          </p:spPr>
          <p:txBody>
            <a:bodyPr wrap="none" lIns="0" tIns="0" rIns="0" bIns="0" rtlCol="0">
              <a:spAutoFit/>
            </a:bodyPr>
            <a:lstStyle/>
            <a:p>
              <a:pPr algn="ctr">
                <a:spcAft>
                  <a:spcPts val="600"/>
                </a:spcAft>
              </a:pPr>
              <a:r>
                <a:rPr lang="en-US" sz="1100" dirty="0">
                  <a:solidFill>
                    <a:schemeClr val="bg2">
                      <a:lumMod val="10000"/>
                    </a:schemeClr>
                  </a:solidFill>
                  <a:latin typeface="Gill Sans MT" panose="020B0502020104020203" pitchFamily="34" charset="77"/>
                </a:rPr>
                <a:t>Crawler</a:t>
              </a:r>
              <a:br>
                <a:rPr lang="en-US" sz="1100" dirty="0">
                  <a:solidFill>
                    <a:schemeClr val="bg2">
                      <a:lumMod val="10000"/>
                    </a:schemeClr>
                  </a:solidFill>
                  <a:latin typeface="Gill Sans MT" panose="020B0502020104020203" pitchFamily="34" charset="77"/>
                </a:rPr>
              </a:br>
              <a:r>
                <a:rPr lang="en-US" sz="1100" dirty="0">
                  <a:solidFill>
                    <a:schemeClr val="bg2">
                      <a:lumMod val="10000"/>
                    </a:schemeClr>
                  </a:solidFill>
                  <a:latin typeface="Gill Sans MT" panose="020B0502020104020203" pitchFamily="34" charset="77"/>
                </a:rPr>
                <a:t>VM</a:t>
              </a:r>
            </a:p>
          </p:txBody>
        </p:sp>
        <p:sp>
          <p:nvSpPr>
            <p:cNvPr id="325" name="TextBox 324">
              <a:extLst>
                <a:ext uri="{FF2B5EF4-FFF2-40B4-BE49-F238E27FC236}">
                  <a16:creationId xmlns:a16="http://schemas.microsoft.com/office/drawing/2014/main" id="{4CCAC4BF-9903-225D-B7CA-FEED605F105E}"/>
                </a:ext>
              </a:extLst>
            </p:cNvPr>
            <p:cNvSpPr txBox="1"/>
            <p:nvPr/>
          </p:nvSpPr>
          <p:spPr>
            <a:xfrm>
              <a:off x="8086361" y="3536376"/>
              <a:ext cx="454518" cy="276224"/>
            </a:xfrm>
            <a:prstGeom prst="rect">
              <a:avLst/>
            </a:prstGeom>
          </p:spPr>
          <p:txBody>
            <a:bodyPr wrap="none" lIns="0" tIns="0" rIns="0" bIns="0" rtlCol="0">
              <a:spAutoFit/>
            </a:bodyPr>
            <a:lstStyle/>
            <a:p>
              <a:pPr algn="ctr">
                <a:spcAft>
                  <a:spcPts val="600"/>
                </a:spcAft>
              </a:pPr>
              <a:r>
                <a:rPr lang="en-US" sz="900" dirty="0">
                  <a:solidFill>
                    <a:schemeClr val="bg2">
                      <a:lumMod val="10000"/>
                    </a:schemeClr>
                  </a:solidFill>
                  <a:latin typeface="Gill Sans MT" panose="020B0502020104020203" pitchFamily="34" charset="77"/>
                </a:rPr>
                <a:t>Frontend</a:t>
              </a:r>
              <a:br>
                <a:rPr lang="en-US" sz="900" dirty="0">
                  <a:solidFill>
                    <a:schemeClr val="bg2">
                      <a:lumMod val="10000"/>
                    </a:schemeClr>
                  </a:solidFill>
                  <a:latin typeface="Gill Sans MT" panose="020B0502020104020203" pitchFamily="34" charset="77"/>
                </a:rPr>
              </a:br>
              <a:r>
                <a:rPr lang="en-US" sz="900" dirty="0">
                  <a:solidFill>
                    <a:schemeClr val="bg2">
                      <a:lumMod val="10000"/>
                    </a:schemeClr>
                  </a:solidFill>
                  <a:latin typeface="Gill Sans MT" panose="020B0502020104020203" pitchFamily="34" charset="77"/>
                </a:rPr>
                <a:t>VM</a:t>
              </a:r>
            </a:p>
          </p:txBody>
        </p:sp>
        <p:sp>
          <p:nvSpPr>
            <p:cNvPr id="323" name="TextBox 322">
              <a:extLst>
                <a:ext uri="{FF2B5EF4-FFF2-40B4-BE49-F238E27FC236}">
                  <a16:creationId xmlns:a16="http://schemas.microsoft.com/office/drawing/2014/main" id="{AE409317-8261-921D-52BC-26237D789166}"/>
                </a:ext>
              </a:extLst>
            </p:cNvPr>
            <p:cNvSpPr txBox="1"/>
            <p:nvPr/>
          </p:nvSpPr>
          <p:spPr>
            <a:xfrm>
              <a:off x="7234608" y="3580360"/>
              <a:ext cx="383815" cy="161131"/>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Flow 1</a:t>
              </a:r>
            </a:p>
          </p:txBody>
        </p:sp>
        <p:sp>
          <p:nvSpPr>
            <p:cNvPr id="317" name="TextBox 316">
              <a:extLst>
                <a:ext uri="{FF2B5EF4-FFF2-40B4-BE49-F238E27FC236}">
                  <a16:creationId xmlns:a16="http://schemas.microsoft.com/office/drawing/2014/main" id="{1BCE5762-9226-6595-2F91-BFA291C1FE60}"/>
                </a:ext>
              </a:extLst>
            </p:cNvPr>
            <p:cNvSpPr txBox="1"/>
            <p:nvPr/>
          </p:nvSpPr>
          <p:spPr>
            <a:xfrm>
              <a:off x="8926109" y="4449579"/>
              <a:ext cx="196958" cy="161131"/>
            </a:xfrm>
            <a:prstGeom prst="rect">
              <a:avLst/>
            </a:prstGeom>
          </p:spPr>
          <p:txBody>
            <a:bodyPr wrap="none" lIns="0" tIns="0" rIns="0" bIns="0" rtlCol="0">
              <a:spAutoFit/>
            </a:bodyPr>
            <a:lstStyle/>
            <a:p>
              <a:pPr algn="ctr">
                <a:spcAft>
                  <a:spcPts val="600"/>
                </a:spcAft>
              </a:pPr>
              <a:r>
                <a:rPr lang="en-US" sz="1050" dirty="0">
                  <a:solidFill>
                    <a:schemeClr val="bg2">
                      <a:lumMod val="10000"/>
                    </a:schemeClr>
                  </a:solidFill>
                  <a:latin typeface="Gill Sans MT" panose="020B0502020104020203" pitchFamily="34" charset="77"/>
                </a:rPr>
                <a:t>VM</a:t>
              </a:r>
            </a:p>
          </p:txBody>
        </p:sp>
        <p:sp>
          <p:nvSpPr>
            <p:cNvPr id="111" name="TextBox 110">
              <a:extLst>
                <a:ext uri="{FF2B5EF4-FFF2-40B4-BE49-F238E27FC236}">
                  <a16:creationId xmlns:a16="http://schemas.microsoft.com/office/drawing/2014/main" id="{3B1DA610-9D9D-37D0-69D0-05D778295EC8}"/>
                </a:ext>
              </a:extLst>
            </p:cNvPr>
            <p:cNvSpPr txBox="1"/>
            <p:nvPr/>
          </p:nvSpPr>
          <p:spPr>
            <a:xfrm>
              <a:off x="10813016" y="4000907"/>
              <a:ext cx="308062" cy="161131"/>
            </a:xfrm>
            <a:prstGeom prst="rect">
              <a:avLst/>
            </a:prstGeom>
          </p:spPr>
          <p:txBody>
            <a:bodyPr wrap="none" lIns="0" tIns="0" rIns="0" bIns="0" rtlCol="0">
              <a:spAutoFit/>
            </a:bodyPr>
            <a:lstStyle/>
            <a:p>
              <a:pPr algn="l">
                <a:spcAft>
                  <a:spcPts val="600"/>
                </a:spcAft>
              </a:pPr>
              <a:r>
                <a:rPr lang="en-US" sz="1050" dirty="0">
                  <a:solidFill>
                    <a:schemeClr val="bg2">
                      <a:lumMod val="10000"/>
                    </a:schemeClr>
                  </a:solidFill>
                  <a:latin typeface="Gill Sans MT" panose="020B0502020104020203" pitchFamily="34" charset="77"/>
                </a:rPr>
                <a:t>vNIC</a:t>
              </a:r>
            </a:p>
          </p:txBody>
        </p:sp>
      </p:grpSp>
      <p:cxnSp>
        <p:nvCxnSpPr>
          <p:cNvPr id="120" name="Straight Connector 119">
            <a:extLst>
              <a:ext uri="{FF2B5EF4-FFF2-40B4-BE49-F238E27FC236}">
                <a16:creationId xmlns:a16="http://schemas.microsoft.com/office/drawing/2014/main" id="{D50C2F3F-7173-C1DC-742F-1B1513BB05A2}"/>
              </a:ext>
            </a:extLst>
          </p:cNvPr>
          <p:cNvCxnSpPr>
            <a:cxnSpLocks/>
          </p:cNvCxnSpPr>
          <p:nvPr/>
        </p:nvCxnSpPr>
        <p:spPr>
          <a:xfrm>
            <a:off x="5760354" y="1588599"/>
            <a:ext cx="0" cy="3319304"/>
          </a:xfrm>
          <a:prstGeom prst="line">
            <a:avLst/>
          </a:prstGeom>
          <a:ln w="38100" cap="rnd">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95CEE81-FE6A-62F7-C7BC-8522C00660EB}"/>
              </a:ext>
            </a:extLst>
          </p:cNvPr>
          <p:cNvSpPr txBox="1"/>
          <p:nvPr/>
        </p:nvSpPr>
        <p:spPr>
          <a:xfrm>
            <a:off x="379549" y="1242979"/>
            <a:ext cx="1582017" cy="340519"/>
          </a:xfrm>
          <a:prstGeom prst="roundRect">
            <a:avLst/>
          </a:prstGeom>
          <a:solidFill>
            <a:schemeClr val="bg1"/>
          </a:solidFill>
          <a:ln w="38100">
            <a:noFill/>
          </a:ln>
        </p:spPr>
        <p:txBody>
          <a:bodyPr wrap="square" lIns="0" tIns="0" rIns="0" bIns="0" rtlCol="0">
            <a:spAutoFit/>
          </a:bodyPr>
          <a:lstStyle/>
          <a:p>
            <a:pPr algn="ctr"/>
            <a:r>
              <a:rPr lang="en-US" sz="2000" dirty="0">
                <a:solidFill>
                  <a:schemeClr val="bg2">
                    <a:lumMod val="10000"/>
                  </a:schemeClr>
                </a:solidFill>
                <a:latin typeface="Gill Sans MT" panose="020B0502020104020203" pitchFamily="34" charset="77"/>
              </a:rPr>
              <a:t>Actual system</a:t>
            </a:r>
          </a:p>
        </p:txBody>
      </p:sp>
      <p:sp>
        <p:nvSpPr>
          <p:cNvPr id="123" name="TextBox 122">
            <a:extLst>
              <a:ext uri="{FF2B5EF4-FFF2-40B4-BE49-F238E27FC236}">
                <a16:creationId xmlns:a16="http://schemas.microsoft.com/office/drawing/2014/main" id="{ABEF9D0B-2610-FAD8-28C5-50D6F044CDA3}"/>
              </a:ext>
            </a:extLst>
          </p:cNvPr>
          <p:cNvSpPr txBox="1"/>
          <p:nvPr/>
        </p:nvSpPr>
        <p:spPr>
          <a:xfrm>
            <a:off x="6232858" y="1448357"/>
            <a:ext cx="2436317" cy="340519"/>
          </a:xfrm>
          <a:prstGeom prst="roundRect">
            <a:avLst/>
          </a:prstGeom>
          <a:solidFill>
            <a:schemeClr val="bg1"/>
          </a:solidFill>
          <a:ln w="38100">
            <a:noFill/>
          </a:ln>
        </p:spPr>
        <p:txBody>
          <a:bodyPr wrap="square" lIns="0" tIns="0" rIns="0" bIns="0" rtlCol="0">
            <a:spAutoFit/>
          </a:bodyPr>
          <a:lstStyle/>
          <a:p>
            <a:pPr algn="ctr"/>
            <a:r>
              <a:rPr lang="en-US" sz="2000" dirty="0">
                <a:solidFill>
                  <a:schemeClr val="bg2">
                    <a:lumMod val="10000"/>
                  </a:schemeClr>
                </a:solidFill>
                <a:latin typeface="Gill Sans MT" panose="020B0502020104020203" pitchFamily="34" charset="77"/>
              </a:rPr>
              <a:t>Relationship graph</a:t>
            </a:r>
          </a:p>
        </p:txBody>
      </p:sp>
      <p:sp>
        <p:nvSpPr>
          <p:cNvPr id="125" name="Slide Number Placeholder 124">
            <a:extLst>
              <a:ext uri="{FF2B5EF4-FFF2-40B4-BE49-F238E27FC236}">
                <a16:creationId xmlns:a16="http://schemas.microsoft.com/office/drawing/2014/main" id="{D9E4C217-18DF-992B-C519-3BDD54D340ED}"/>
              </a:ext>
            </a:extLst>
          </p:cNvPr>
          <p:cNvSpPr>
            <a:spLocks noGrp="1"/>
          </p:cNvSpPr>
          <p:nvPr>
            <p:ph type="sldNum" sz="quarter" idx="12"/>
          </p:nvPr>
        </p:nvSpPr>
        <p:spPr/>
        <p:txBody>
          <a:bodyPr/>
          <a:lstStyle/>
          <a:p>
            <a:fld id="{078ED684-E1A4-0343-8670-8594C227EEC7}" type="slidenum">
              <a:rPr lang="en-US" smtClean="0"/>
              <a:t>11</a:t>
            </a:fld>
            <a:endParaRPr lang="en-US"/>
          </a:p>
        </p:txBody>
      </p:sp>
      <p:sp>
        <p:nvSpPr>
          <p:cNvPr id="126" name="TextBox 125">
            <a:extLst>
              <a:ext uri="{FF2B5EF4-FFF2-40B4-BE49-F238E27FC236}">
                <a16:creationId xmlns:a16="http://schemas.microsoft.com/office/drawing/2014/main" id="{AA0A6557-3F02-B3BF-9720-8DEE32B44940}"/>
              </a:ext>
            </a:extLst>
          </p:cNvPr>
          <p:cNvSpPr txBox="1"/>
          <p:nvPr/>
        </p:nvSpPr>
        <p:spPr>
          <a:xfrm>
            <a:off x="6399780" y="1751293"/>
            <a:ext cx="225919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lumMod val="50000"/>
                  </a:schemeClr>
                </a:solidFill>
                <a:cs typeface="Calibri"/>
              </a:rPr>
              <a:t>(thousands of entities)</a:t>
            </a:r>
          </a:p>
        </p:txBody>
      </p:sp>
    </p:spTree>
    <p:extLst>
      <p:ext uri="{BB962C8B-B14F-4D97-AF65-F5344CB8AC3E}">
        <p14:creationId xmlns:p14="http://schemas.microsoft.com/office/powerpoint/2010/main" val="305954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9400CE13-7EB6-8DA5-BF8A-2580E0B4E845}"/>
              </a:ext>
            </a:extLst>
          </p:cNvPr>
          <p:cNvSpPr/>
          <p:nvPr/>
        </p:nvSpPr>
        <p:spPr>
          <a:xfrm>
            <a:off x="2223436" y="2708903"/>
            <a:ext cx="7122695" cy="18053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49870F0-4372-4728-9CBB-33DE74953B6A}"/>
              </a:ext>
            </a:extLst>
          </p:cNvPr>
          <p:cNvSpPr>
            <a:spLocks noGrp="1"/>
          </p:cNvSpPr>
          <p:nvPr>
            <p:ph type="sldNum" sz="quarter" idx="12"/>
          </p:nvPr>
        </p:nvSpPr>
        <p:spPr/>
        <p:txBody>
          <a:bodyPr/>
          <a:lstStyle/>
          <a:p>
            <a:fld id="{330EA680-D336-4FF7-8B7A-9848BB0A1C32}" type="slidenum">
              <a:rPr lang="en-US" smtClean="0"/>
              <a:t>12</a:t>
            </a:fld>
            <a:endParaRPr lang="en-US" dirty="0"/>
          </a:p>
        </p:txBody>
      </p:sp>
      <p:sp>
        <p:nvSpPr>
          <p:cNvPr id="7" name="Rectangle 6">
            <a:extLst>
              <a:ext uri="{FF2B5EF4-FFF2-40B4-BE49-F238E27FC236}">
                <a16:creationId xmlns:a16="http://schemas.microsoft.com/office/drawing/2014/main" id="{708F8DDF-03AC-42CC-88B5-F3BC4D7DD818}"/>
              </a:ext>
            </a:extLst>
          </p:cNvPr>
          <p:cNvSpPr/>
          <p:nvPr/>
        </p:nvSpPr>
        <p:spPr>
          <a:xfrm>
            <a:off x="4893442" y="3008951"/>
            <a:ext cx="1531470" cy="1225175"/>
          </a:xfrm>
          <a:prstGeom prst="rect">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Find root causes in the model</a:t>
            </a:r>
          </a:p>
        </p:txBody>
      </p:sp>
      <p:sp>
        <p:nvSpPr>
          <p:cNvPr id="8" name="Rectangle 7">
            <a:extLst>
              <a:ext uri="{FF2B5EF4-FFF2-40B4-BE49-F238E27FC236}">
                <a16:creationId xmlns:a16="http://schemas.microsoft.com/office/drawing/2014/main" id="{9E18548D-7E36-4795-9152-C180B465F99D}"/>
              </a:ext>
            </a:extLst>
          </p:cNvPr>
          <p:cNvSpPr/>
          <p:nvPr/>
        </p:nvSpPr>
        <p:spPr>
          <a:xfrm>
            <a:off x="7487255" y="3004770"/>
            <a:ext cx="1501588" cy="122517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Arrow Connector 9">
            <a:extLst>
              <a:ext uri="{FF2B5EF4-FFF2-40B4-BE49-F238E27FC236}">
                <a16:creationId xmlns:a16="http://schemas.microsoft.com/office/drawing/2014/main" id="{2D1B3915-928D-4373-93D7-C30D247C569F}"/>
              </a:ext>
            </a:extLst>
          </p:cNvPr>
          <p:cNvCxnSpPr>
            <a:cxnSpLocks/>
            <a:stCxn id="7" idx="3"/>
            <a:endCxn id="8" idx="1"/>
          </p:cNvCxnSpPr>
          <p:nvPr/>
        </p:nvCxnSpPr>
        <p:spPr>
          <a:xfrm flipV="1">
            <a:off x="6424912" y="3617358"/>
            <a:ext cx="1062343" cy="418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21D36-8A1F-467F-89E4-4D944408CD88}"/>
              </a:ext>
            </a:extLst>
          </p:cNvPr>
          <p:cNvSpPr txBox="1"/>
          <p:nvPr/>
        </p:nvSpPr>
        <p:spPr>
          <a:xfrm>
            <a:off x="7534465" y="3244592"/>
            <a:ext cx="14582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Generate explanations</a:t>
            </a:r>
          </a:p>
        </p:txBody>
      </p:sp>
      <p:cxnSp>
        <p:nvCxnSpPr>
          <p:cNvPr id="14" name="Straight Arrow Connector 13">
            <a:extLst>
              <a:ext uri="{FF2B5EF4-FFF2-40B4-BE49-F238E27FC236}">
                <a16:creationId xmlns:a16="http://schemas.microsoft.com/office/drawing/2014/main" id="{C652D461-AB93-41A2-85A3-FFD59D33B56F}"/>
              </a:ext>
            </a:extLst>
          </p:cNvPr>
          <p:cNvCxnSpPr>
            <a:cxnSpLocks/>
            <a:endCxn id="22" idx="0"/>
          </p:cNvCxnSpPr>
          <p:nvPr/>
        </p:nvCxnSpPr>
        <p:spPr>
          <a:xfrm>
            <a:off x="3235190" y="2025627"/>
            <a:ext cx="108707" cy="98572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50D509-CADC-4CBE-961A-8BC29E222C20}"/>
              </a:ext>
            </a:extLst>
          </p:cNvPr>
          <p:cNvSpPr txBox="1"/>
          <p:nvPr/>
        </p:nvSpPr>
        <p:spPr>
          <a:xfrm>
            <a:off x="1325708" y="1390311"/>
            <a:ext cx="38189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A problematic symptom</a:t>
            </a:r>
          </a:p>
          <a:p>
            <a:pPr algn="ctr"/>
            <a:r>
              <a:rPr lang="en-GB" dirty="0">
                <a:cs typeface="Calibri"/>
              </a:rPr>
              <a:t>e.g. foo’s high CPU usage</a:t>
            </a:r>
          </a:p>
        </p:txBody>
      </p:sp>
      <p:cxnSp>
        <p:nvCxnSpPr>
          <p:cNvPr id="17" name="Straight Arrow Connector 16">
            <a:extLst>
              <a:ext uri="{FF2B5EF4-FFF2-40B4-BE49-F238E27FC236}">
                <a16:creationId xmlns:a16="http://schemas.microsoft.com/office/drawing/2014/main" id="{7FB63ED4-1B77-45BE-BF11-1F7ED1090720}"/>
              </a:ext>
            </a:extLst>
          </p:cNvPr>
          <p:cNvCxnSpPr>
            <a:cxnSpLocks/>
          </p:cNvCxnSpPr>
          <p:nvPr/>
        </p:nvCxnSpPr>
        <p:spPr>
          <a:xfrm flipH="1">
            <a:off x="3592478" y="1994804"/>
            <a:ext cx="1082812" cy="100996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93F8E-CD13-4A0A-9A14-63D22A94856E}"/>
              </a:ext>
            </a:extLst>
          </p:cNvPr>
          <p:cNvCxnSpPr>
            <a:cxnSpLocks/>
          </p:cNvCxnSpPr>
          <p:nvPr/>
        </p:nvCxnSpPr>
        <p:spPr>
          <a:xfrm>
            <a:off x="8219967" y="4221253"/>
            <a:ext cx="0" cy="82868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845D65-A1B1-477F-96AF-479130438034}"/>
              </a:ext>
            </a:extLst>
          </p:cNvPr>
          <p:cNvSpPr/>
          <p:nvPr/>
        </p:nvSpPr>
        <p:spPr>
          <a:xfrm>
            <a:off x="5519594" y="5319655"/>
            <a:ext cx="5117351" cy="10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cs typeface="Calibri"/>
              </a:rPr>
              <a:t>Root cause with explanation</a:t>
            </a:r>
          </a:p>
          <a:p>
            <a:r>
              <a:rPr lang="en-GB" dirty="0">
                <a:solidFill>
                  <a:schemeClr val="tx1">
                    <a:lumMod val="50000"/>
                    <a:lumOff val="50000"/>
                  </a:schemeClr>
                </a:solidFill>
                <a:cs typeface="Calibri"/>
              </a:rPr>
              <a:t>e.g. Root cause: Crawler machine</a:t>
            </a:r>
          </a:p>
          <a:p>
            <a:pPr marL="285750" indent="-285750">
              <a:buFont typeface="Wingdings"/>
              <a:buChar char="Ø"/>
            </a:pPr>
            <a:r>
              <a:rPr lang="en-GB" dirty="0">
                <a:solidFill>
                  <a:schemeClr val="tx1">
                    <a:lumMod val="50000"/>
                    <a:lumOff val="50000"/>
                  </a:schemeClr>
                </a:solidFill>
                <a:cs typeface="Calibri"/>
              </a:rPr>
              <a:t>Crawler machine sent high requests to front-end</a:t>
            </a:r>
            <a:endParaRPr lang="en-US" dirty="0">
              <a:solidFill>
                <a:schemeClr val="tx1">
                  <a:lumMod val="50000"/>
                  <a:lumOff val="50000"/>
                </a:schemeClr>
              </a:solidFill>
              <a:cs typeface="Calibri" panose="020F0502020204030204"/>
            </a:endParaRPr>
          </a:p>
          <a:p>
            <a:pPr marL="285750" indent="-285750">
              <a:buFont typeface="Wingdings"/>
              <a:buChar char="Ø"/>
            </a:pPr>
            <a:r>
              <a:rPr lang="en-GB" dirty="0">
                <a:solidFill>
                  <a:schemeClr val="tx1">
                    <a:lumMod val="50000"/>
                    <a:lumOff val="50000"/>
                  </a:schemeClr>
                </a:solidFill>
                <a:cs typeface="Calibri"/>
              </a:rPr>
              <a:t>Which sent high requests to back-end</a:t>
            </a:r>
          </a:p>
          <a:p>
            <a:pPr marL="285750" indent="-285750">
              <a:buFont typeface="Wingdings"/>
              <a:buChar char="Ø"/>
            </a:pPr>
            <a:r>
              <a:rPr lang="en-GB" dirty="0">
                <a:solidFill>
                  <a:schemeClr val="tx1">
                    <a:lumMod val="50000"/>
                    <a:lumOff val="50000"/>
                  </a:schemeClr>
                </a:solidFill>
                <a:cs typeface="Calibri"/>
              </a:rPr>
              <a:t>Which caused high load at the back-end</a:t>
            </a:r>
          </a:p>
        </p:txBody>
      </p:sp>
      <p:sp>
        <p:nvSpPr>
          <p:cNvPr id="3" name="Title 4">
            <a:extLst>
              <a:ext uri="{FF2B5EF4-FFF2-40B4-BE49-F238E27FC236}">
                <a16:creationId xmlns:a16="http://schemas.microsoft.com/office/drawing/2014/main" id="{7D94243B-DFB4-46AF-8935-9DB1AAD32C0F}"/>
              </a:ext>
            </a:extLst>
          </p:cNvPr>
          <p:cNvSpPr txBox="1">
            <a:spLocks/>
          </p:cNvSpPr>
          <p:nvPr/>
        </p:nvSpPr>
        <p:spPr>
          <a:xfrm>
            <a:off x="194236" y="-24067"/>
            <a:ext cx="12193224" cy="1008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Calibri Light"/>
              </a:rPr>
              <a:t>Murphy</a:t>
            </a:r>
            <a:endParaRPr lang="en-US" dirty="0"/>
          </a:p>
        </p:txBody>
      </p:sp>
      <p:sp>
        <p:nvSpPr>
          <p:cNvPr id="26" name="TextBox 25">
            <a:extLst>
              <a:ext uri="{FF2B5EF4-FFF2-40B4-BE49-F238E27FC236}">
                <a16:creationId xmlns:a16="http://schemas.microsoft.com/office/drawing/2014/main" id="{B3719F27-FF23-460F-A9D3-D46FB495A63A}"/>
              </a:ext>
            </a:extLst>
          </p:cNvPr>
          <p:cNvSpPr txBox="1"/>
          <p:nvPr/>
        </p:nvSpPr>
        <p:spPr>
          <a:xfrm>
            <a:off x="4015010" y="888835"/>
            <a:ext cx="17568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t>Inputs</a:t>
            </a:r>
            <a:endParaRPr lang="en-GB" sz="2800" dirty="0">
              <a:cs typeface="Calibri"/>
            </a:endParaRPr>
          </a:p>
        </p:txBody>
      </p:sp>
      <p:sp>
        <p:nvSpPr>
          <p:cNvPr id="22" name="Rectangle 21">
            <a:extLst>
              <a:ext uri="{FF2B5EF4-FFF2-40B4-BE49-F238E27FC236}">
                <a16:creationId xmlns:a16="http://schemas.microsoft.com/office/drawing/2014/main" id="{C22A59CA-2280-E14A-955E-575380DC6931}"/>
              </a:ext>
            </a:extLst>
          </p:cNvPr>
          <p:cNvSpPr/>
          <p:nvPr/>
        </p:nvSpPr>
        <p:spPr>
          <a:xfrm>
            <a:off x="2570692" y="3011356"/>
            <a:ext cx="1546410" cy="122517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F6CF799E-BA80-8946-8D39-15472735F632}"/>
              </a:ext>
            </a:extLst>
          </p:cNvPr>
          <p:cNvSpPr txBox="1"/>
          <p:nvPr/>
        </p:nvSpPr>
        <p:spPr>
          <a:xfrm>
            <a:off x="2614767" y="3010270"/>
            <a:ext cx="14582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Construct model of entities and dependencies</a:t>
            </a:r>
          </a:p>
        </p:txBody>
      </p:sp>
      <p:cxnSp>
        <p:nvCxnSpPr>
          <p:cNvPr id="27" name="Straight Arrow Connector 26">
            <a:extLst>
              <a:ext uri="{FF2B5EF4-FFF2-40B4-BE49-F238E27FC236}">
                <a16:creationId xmlns:a16="http://schemas.microsoft.com/office/drawing/2014/main" id="{0A6F93D3-FCC9-8E40-AA59-1138A119CA17}"/>
              </a:ext>
            </a:extLst>
          </p:cNvPr>
          <p:cNvCxnSpPr>
            <a:cxnSpLocks/>
            <a:stCxn id="22" idx="3"/>
            <a:endCxn id="7" idx="1"/>
          </p:cNvCxnSpPr>
          <p:nvPr/>
        </p:nvCxnSpPr>
        <p:spPr>
          <a:xfrm flipV="1">
            <a:off x="4117102" y="3621539"/>
            <a:ext cx="776340" cy="240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86A8623-2D0B-126D-D7A6-F33B144C550B}"/>
              </a:ext>
            </a:extLst>
          </p:cNvPr>
          <p:cNvSpPr txBox="1"/>
          <p:nvPr/>
        </p:nvSpPr>
        <p:spPr>
          <a:xfrm>
            <a:off x="4569891" y="1615905"/>
            <a:ext cx="14582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Monitoring</a:t>
            </a:r>
          </a:p>
          <a:p>
            <a:pPr algn="ctr"/>
            <a:r>
              <a:rPr lang="en-GB" dirty="0">
                <a:cs typeface="Calibri"/>
              </a:rPr>
              <a:t>information</a:t>
            </a:r>
          </a:p>
        </p:txBody>
      </p:sp>
      <p:sp>
        <p:nvSpPr>
          <p:cNvPr id="34" name="TextBox 33">
            <a:extLst>
              <a:ext uri="{FF2B5EF4-FFF2-40B4-BE49-F238E27FC236}">
                <a16:creationId xmlns:a16="http://schemas.microsoft.com/office/drawing/2014/main" id="{1EACD462-C0E2-E62B-CCB2-2766D059C981}"/>
              </a:ext>
            </a:extLst>
          </p:cNvPr>
          <p:cNvSpPr txBox="1"/>
          <p:nvPr/>
        </p:nvSpPr>
        <p:spPr>
          <a:xfrm>
            <a:off x="6632942" y="4635595"/>
            <a:ext cx="1355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cs typeface="Calibri"/>
              </a:rPr>
              <a:t>Output</a:t>
            </a:r>
          </a:p>
        </p:txBody>
      </p:sp>
    </p:spTree>
    <p:extLst>
      <p:ext uri="{BB962C8B-B14F-4D97-AF65-F5344CB8AC3E}">
        <p14:creationId xmlns:p14="http://schemas.microsoft.com/office/powerpoint/2010/main" val="161017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3A59-7A89-4E9D-81C4-7636851DBE82}"/>
              </a:ext>
            </a:extLst>
          </p:cNvPr>
          <p:cNvSpPr>
            <a:spLocks noGrp="1"/>
          </p:cNvSpPr>
          <p:nvPr>
            <p:ph type="title"/>
          </p:nvPr>
        </p:nvSpPr>
        <p:spPr>
          <a:xfrm>
            <a:off x="350520" y="-635"/>
            <a:ext cx="11277600" cy="1340803"/>
          </a:xfrm>
        </p:spPr>
        <p:txBody>
          <a:bodyPr/>
          <a:lstStyle/>
          <a:p>
            <a:pPr algn="ctr"/>
            <a:r>
              <a:rPr lang="en-GB" dirty="0">
                <a:cs typeface="Calibri Light"/>
              </a:rPr>
              <a:t>Which entity caused a problematic entity's anomalous metric?</a:t>
            </a:r>
          </a:p>
        </p:txBody>
      </p:sp>
      <p:sp>
        <p:nvSpPr>
          <p:cNvPr id="4" name="Slide Number Placeholder 3">
            <a:extLst>
              <a:ext uri="{FF2B5EF4-FFF2-40B4-BE49-F238E27FC236}">
                <a16:creationId xmlns:a16="http://schemas.microsoft.com/office/drawing/2014/main" id="{F0BAA327-F5FB-463E-9D98-242C845D0886}"/>
              </a:ext>
            </a:extLst>
          </p:cNvPr>
          <p:cNvSpPr>
            <a:spLocks noGrp="1"/>
          </p:cNvSpPr>
          <p:nvPr>
            <p:ph type="sldNum" sz="quarter" idx="12"/>
          </p:nvPr>
        </p:nvSpPr>
        <p:spPr/>
        <p:txBody>
          <a:bodyPr/>
          <a:lstStyle/>
          <a:p>
            <a:fld id="{330EA680-D336-4FF7-8B7A-9848BB0A1C32}" type="slidenum">
              <a:rPr lang="en-US" smtClean="0"/>
              <a:t>13</a:t>
            </a:fld>
            <a:endParaRPr lang="en-US" dirty="0"/>
          </a:p>
        </p:txBody>
      </p:sp>
      <p:sp>
        <p:nvSpPr>
          <p:cNvPr id="83" name="TextBox 82">
            <a:extLst>
              <a:ext uri="{FF2B5EF4-FFF2-40B4-BE49-F238E27FC236}">
                <a16:creationId xmlns:a16="http://schemas.microsoft.com/office/drawing/2014/main" id="{3C31AB4A-E6E8-75F3-E1D7-1ADB69F22432}"/>
              </a:ext>
            </a:extLst>
          </p:cNvPr>
          <p:cNvSpPr txBox="1"/>
          <p:nvPr/>
        </p:nvSpPr>
        <p:spPr>
          <a:xfrm>
            <a:off x="8884847" y="2978950"/>
            <a:ext cx="2653638" cy="707886"/>
          </a:xfrm>
          <a:prstGeom prst="rect">
            <a:avLst/>
          </a:prstGeom>
          <a:solidFill>
            <a:srgbClr val="A10907"/>
          </a:solidFill>
          <a:effectLst>
            <a:outerShdw blurRad="121923" dist="38100" dir="2700000" sx="101000" sy="101000" algn="tl" rotWithShape="0">
              <a:prstClr val="black">
                <a:alpha val="40000"/>
              </a:prstClr>
            </a:outerShdw>
          </a:effectLst>
        </p:spPr>
        <p:txBody>
          <a:bodyPr wrap="square" rtlCol="0">
            <a:spAutoFit/>
          </a:bodyPr>
          <a:lstStyle/>
          <a:p>
            <a:pPr algn="ctr"/>
            <a:r>
              <a:rPr lang="en-US" sz="2000" dirty="0">
                <a:solidFill>
                  <a:schemeClr val="bg1"/>
                </a:solidFill>
              </a:rPr>
              <a:t>Problematic symptom:</a:t>
            </a:r>
          </a:p>
          <a:p>
            <a:pPr algn="ctr"/>
            <a:r>
              <a:rPr lang="en-US" sz="2000" dirty="0">
                <a:solidFill>
                  <a:schemeClr val="bg1"/>
                </a:solidFill>
              </a:rPr>
              <a:t>(backend VM, high CPU)</a:t>
            </a:r>
          </a:p>
        </p:txBody>
      </p:sp>
      <p:sp>
        <p:nvSpPr>
          <p:cNvPr id="84" name="Content Placeholder 2">
            <a:extLst>
              <a:ext uri="{FF2B5EF4-FFF2-40B4-BE49-F238E27FC236}">
                <a16:creationId xmlns:a16="http://schemas.microsoft.com/office/drawing/2014/main" id="{883DE05F-B0B3-D0D2-0ED2-CBBFB31511E6}"/>
              </a:ext>
            </a:extLst>
          </p:cNvPr>
          <p:cNvSpPr>
            <a:spLocks noGrp="1"/>
          </p:cNvSpPr>
          <p:nvPr/>
        </p:nvSpPr>
        <p:spPr>
          <a:xfrm>
            <a:off x="3100632" y="5735109"/>
            <a:ext cx="6034044" cy="1018062"/>
          </a:xfrm>
          <a:prstGeom prst="rect">
            <a:avLst/>
          </a:prstGeom>
          <a:solidFill>
            <a:schemeClr val="bg1"/>
          </a:solidFill>
          <a:effectLst/>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cs typeface="Calibri"/>
              </a:rPr>
              <a:t>How to infer root cause in this general relationship graph ?</a:t>
            </a:r>
          </a:p>
        </p:txBody>
      </p:sp>
      <p:grpSp>
        <p:nvGrpSpPr>
          <p:cNvPr id="8" name="Group 7">
            <a:extLst>
              <a:ext uri="{FF2B5EF4-FFF2-40B4-BE49-F238E27FC236}">
                <a16:creationId xmlns:a16="http://schemas.microsoft.com/office/drawing/2014/main" id="{719FF659-78D0-3229-C984-A6CC889CB9AD}"/>
              </a:ext>
            </a:extLst>
          </p:cNvPr>
          <p:cNvGrpSpPr/>
          <p:nvPr/>
        </p:nvGrpSpPr>
        <p:grpSpPr>
          <a:xfrm>
            <a:off x="1621973" y="1094308"/>
            <a:ext cx="8327570" cy="4952413"/>
            <a:chOff x="5505500" y="1680327"/>
            <a:chExt cx="6026663" cy="3497345"/>
          </a:xfrm>
        </p:grpSpPr>
        <p:cxnSp>
          <p:nvCxnSpPr>
            <p:cNvPr id="62" name="Straight Arrow Connector 61">
              <a:extLst>
                <a:ext uri="{FF2B5EF4-FFF2-40B4-BE49-F238E27FC236}">
                  <a16:creationId xmlns:a16="http://schemas.microsoft.com/office/drawing/2014/main" id="{A222676F-1AE6-186C-34FF-107EA3708843}"/>
                </a:ext>
              </a:extLst>
            </p:cNvPr>
            <p:cNvCxnSpPr>
              <a:cxnSpLocks/>
              <a:stCxn id="126" idx="3"/>
              <a:endCxn id="129" idx="7"/>
            </p:cNvCxnSpPr>
            <p:nvPr/>
          </p:nvCxnSpPr>
          <p:spPr bwMode="gray">
            <a:xfrm flipH="1">
              <a:off x="10621426" y="4268159"/>
              <a:ext cx="172868" cy="67489"/>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id="{1C6C6522-C387-D7A1-28BD-047DABD1E07C}"/>
                </a:ext>
              </a:extLst>
            </p:cNvPr>
            <p:cNvSpPr/>
            <p:nvPr/>
          </p:nvSpPr>
          <p:spPr>
            <a:xfrm>
              <a:off x="10029722" y="3380400"/>
              <a:ext cx="1193085" cy="1397514"/>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4" name="Rounded Rectangle 63">
              <a:extLst>
                <a:ext uri="{FF2B5EF4-FFF2-40B4-BE49-F238E27FC236}">
                  <a16:creationId xmlns:a16="http://schemas.microsoft.com/office/drawing/2014/main" id="{010537AD-FE2F-8251-2E5C-142752AB15B2}"/>
                </a:ext>
              </a:extLst>
            </p:cNvPr>
            <p:cNvSpPr/>
            <p:nvPr/>
          </p:nvSpPr>
          <p:spPr>
            <a:xfrm>
              <a:off x="10020913" y="2004781"/>
              <a:ext cx="1181982" cy="1308839"/>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5" name="Rounded Rectangle 64">
              <a:extLst>
                <a:ext uri="{FF2B5EF4-FFF2-40B4-BE49-F238E27FC236}">
                  <a16:creationId xmlns:a16="http://schemas.microsoft.com/office/drawing/2014/main" id="{5D568E40-46D7-70E2-968D-16D8223D2D32}"/>
                </a:ext>
              </a:extLst>
            </p:cNvPr>
            <p:cNvSpPr/>
            <p:nvPr/>
          </p:nvSpPr>
          <p:spPr>
            <a:xfrm>
              <a:off x="7870545" y="3755215"/>
              <a:ext cx="1026079" cy="1422457"/>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66" name="Straight Arrow Connector 65">
              <a:extLst>
                <a:ext uri="{FF2B5EF4-FFF2-40B4-BE49-F238E27FC236}">
                  <a16:creationId xmlns:a16="http://schemas.microsoft.com/office/drawing/2014/main" id="{8DF1F599-D378-8718-F309-61CDC4979723}"/>
                </a:ext>
              </a:extLst>
            </p:cNvPr>
            <p:cNvCxnSpPr>
              <a:cxnSpLocks/>
              <a:stCxn id="129" idx="1"/>
            </p:cNvCxnSpPr>
            <p:nvPr/>
          </p:nvCxnSpPr>
          <p:spPr bwMode="gray">
            <a:xfrm flipH="1" flipV="1">
              <a:off x="9158225" y="2242506"/>
              <a:ext cx="1123984" cy="209314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EA4EFA6-7F9D-A1FB-430D-4B839023786A}"/>
                </a:ext>
              </a:extLst>
            </p:cNvPr>
            <p:cNvCxnSpPr>
              <a:cxnSpLocks/>
              <a:stCxn id="140" idx="2"/>
            </p:cNvCxnSpPr>
            <p:nvPr/>
          </p:nvCxnSpPr>
          <p:spPr bwMode="gray">
            <a:xfrm flipV="1">
              <a:off x="8315100" y="2260638"/>
              <a:ext cx="843125" cy="228755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1642F31-F5AD-FBCF-CA6A-CE55BC6BC454}"/>
                </a:ext>
              </a:extLst>
            </p:cNvPr>
            <p:cNvCxnSpPr>
              <a:cxnSpLocks/>
            </p:cNvCxnSpPr>
            <p:nvPr/>
          </p:nvCxnSpPr>
          <p:spPr bwMode="gray">
            <a:xfrm>
              <a:off x="5924235" y="3311652"/>
              <a:ext cx="448573" cy="350907"/>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3E1337C-C91C-4D74-56BB-5B307C4019C7}"/>
                </a:ext>
              </a:extLst>
            </p:cNvPr>
            <p:cNvCxnSpPr>
              <a:cxnSpLocks/>
              <a:stCxn id="143" idx="1"/>
            </p:cNvCxnSpPr>
            <p:nvPr/>
          </p:nvCxnSpPr>
          <p:spPr bwMode="gray">
            <a:xfrm flipH="1" flipV="1">
              <a:off x="6657506" y="3650598"/>
              <a:ext cx="577102" cy="5834"/>
            </a:xfrm>
            <a:prstGeom prst="straightConnector1">
              <a:avLst/>
            </a:prstGeom>
            <a:ln w="57150">
              <a:solidFill>
                <a:schemeClr val="bg2">
                  <a:lumMod val="75000"/>
                  <a:alpha val="78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589E0B3-3E2E-A243-4D9F-3D8913B205CB}"/>
                </a:ext>
              </a:extLst>
            </p:cNvPr>
            <p:cNvCxnSpPr>
              <a:cxnSpLocks/>
            </p:cNvCxnSpPr>
            <p:nvPr/>
          </p:nvCxnSpPr>
          <p:spPr bwMode="gray">
            <a:xfrm>
              <a:off x="7565107" y="3652419"/>
              <a:ext cx="467838" cy="3998"/>
            </a:xfrm>
            <a:prstGeom prst="straightConnector1">
              <a:avLst/>
            </a:prstGeom>
            <a:ln w="57150">
              <a:solidFill>
                <a:schemeClr val="bg2">
                  <a:lumMod val="75000"/>
                  <a:alpha val="78000"/>
                </a:schemeClr>
              </a:solidFill>
              <a:miter lim="800000"/>
              <a:headEnd type="none" w="sm" len="sm"/>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A082815-2393-3AD2-6477-0BCB64289B83}"/>
                </a:ext>
              </a:extLst>
            </p:cNvPr>
            <p:cNvCxnSpPr>
              <a:cxnSpLocks/>
              <a:endCxn id="118" idx="2"/>
            </p:cNvCxnSpPr>
            <p:nvPr/>
          </p:nvCxnSpPr>
          <p:spPr bwMode="gray">
            <a:xfrm>
              <a:off x="9469164" y="3652419"/>
              <a:ext cx="715336" cy="2072"/>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7E1D038D-535E-C087-1853-F56CD662568E}"/>
                </a:ext>
              </a:extLst>
            </p:cNvPr>
            <p:cNvCxnSpPr>
              <a:cxnSpLocks/>
              <a:stCxn id="129" idx="0"/>
              <a:endCxn id="118" idx="4"/>
            </p:cNvCxnSpPr>
            <p:nvPr/>
          </p:nvCxnSpPr>
          <p:spPr bwMode="gray">
            <a:xfrm flipH="1" flipV="1">
              <a:off x="10448349" y="3913779"/>
              <a:ext cx="3469" cy="35282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E68EA9E-30E9-337F-FCEE-A50B56481A10}"/>
                </a:ext>
              </a:extLst>
            </p:cNvPr>
            <p:cNvCxnSpPr>
              <a:cxnSpLocks/>
            </p:cNvCxnSpPr>
            <p:nvPr/>
          </p:nvCxnSpPr>
          <p:spPr bwMode="gray">
            <a:xfrm flipV="1">
              <a:off x="8584629" y="3652419"/>
              <a:ext cx="404810" cy="3998"/>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C9A9429-7FB6-54E4-D972-79B0DAF62A9A}"/>
                </a:ext>
              </a:extLst>
            </p:cNvPr>
            <p:cNvCxnSpPr>
              <a:cxnSpLocks/>
              <a:endCxn id="119" idx="2"/>
            </p:cNvCxnSpPr>
            <p:nvPr/>
          </p:nvCxnSpPr>
          <p:spPr bwMode="gray">
            <a:xfrm>
              <a:off x="9440859" y="3018481"/>
              <a:ext cx="716690" cy="22895"/>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3BBBAB-71BD-5A19-0849-0B9DB6D13184}"/>
                </a:ext>
              </a:extLst>
            </p:cNvPr>
            <p:cNvCxnSpPr>
              <a:cxnSpLocks/>
              <a:endCxn id="112" idx="2"/>
            </p:cNvCxnSpPr>
            <p:nvPr/>
          </p:nvCxnSpPr>
          <p:spPr bwMode="gray">
            <a:xfrm>
              <a:off x="8565044" y="4472792"/>
              <a:ext cx="193981" cy="5356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7971770C-D413-776C-7567-B5A19181A298}"/>
                </a:ext>
              </a:extLst>
            </p:cNvPr>
            <p:cNvCxnSpPr>
              <a:cxnSpLocks/>
            </p:cNvCxnSpPr>
            <p:nvPr/>
          </p:nvCxnSpPr>
          <p:spPr bwMode="gray">
            <a:xfrm flipH="1">
              <a:off x="8308787" y="3032311"/>
              <a:ext cx="884879" cy="630248"/>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E181ADB-662D-A4C2-7831-286E15194681}"/>
                </a:ext>
              </a:extLst>
            </p:cNvPr>
            <p:cNvCxnSpPr>
              <a:cxnSpLocks/>
              <a:endCxn id="135" idx="0"/>
            </p:cNvCxnSpPr>
            <p:nvPr/>
          </p:nvCxnSpPr>
          <p:spPr bwMode="gray">
            <a:xfrm>
              <a:off x="10494891" y="2313491"/>
              <a:ext cx="466483" cy="18767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CA08571-9E52-0AA4-5FBB-AEC41DE12D81}"/>
                </a:ext>
              </a:extLst>
            </p:cNvPr>
            <p:cNvCxnSpPr>
              <a:cxnSpLocks/>
              <a:stCxn id="124" idx="1"/>
            </p:cNvCxnSpPr>
            <p:nvPr/>
          </p:nvCxnSpPr>
          <p:spPr bwMode="gray">
            <a:xfrm flipV="1">
              <a:off x="6095192" y="3833943"/>
              <a:ext cx="111895" cy="10547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93C2A88-FADA-9399-A381-56184F6E91CF}"/>
                </a:ext>
              </a:extLst>
            </p:cNvPr>
            <p:cNvCxnSpPr>
              <a:cxnSpLocks/>
              <a:stCxn id="123" idx="3"/>
            </p:cNvCxnSpPr>
            <p:nvPr/>
          </p:nvCxnSpPr>
          <p:spPr bwMode="gray">
            <a:xfrm flipH="1">
              <a:off x="5922060" y="3562022"/>
              <a:ext cx="2242" cy="30091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871498B-6836-5E7A-E8DB-02027E0F292E}"/>
                </a:ext>
              </a:extLst>
            </p:cNvPr>
            <p:cNvCxnSpPr>
              <a:cxnSpLocks/>
              <a:stCxn id="128" idx="1"/>
            </p:cNvCxnSpPr>
            <p:nvPr/>
          </p:nvCxnSpPr>
          <p:spPr bwMode="gray">
            <a:xfrm flipV="1">
              <a:off x="8013469" y="3848096"/>
              <a:ext cx="100268" cy="9601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71A5A69-A9F4-F5AC-152E-D50DB9282C94}"/>
                </a:ext>
              </a:extLst>
            </p:cNvPr>
            <p:cNvCxnSpPr>
              <a:cxnSpLocks/>
              <a:endCxn id="128" idx="7"/>
            </p:cNvCxnSpPr>
            <p:nvPr/>
          </p:nvCxnSpPr>
          <p:spPr bwMode="gray">
            <a:xfrm flipH="1" flipV="1">
              <a:off x="8062668" y="4273940"/>
              <a:ext cx="94493" cy="2845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3261C6D-B55C-BEAD-0C4B-CDA3D04039E9}"/>
                </a:ext>
              </a:extLst>
            </p:cNvPr>
            <p:cNvCxnSpPr>
              <a:cxnSpLocks/>
            </p:cNvCxnSpPr>
            <p:nvPr/>
          </p:nvCxnSpPr>
          <p:spPr bwMode="gray">
            <a:xfrm flipH="1" flipV="1">
              <a:off x="8308787" y="3927492"/>
              <a:ext cx="18627" cy="307410"/>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B12DC6B5-5254-6366-DA34-DCC103282946}"/>
                </a:ext>
              </a:extLst>
            </p:cNvPr>
            <p:cNvCxnSpPr>
              <a:cxnSpLocks/>
              <a:stCxn id="123" idx="6"/>
            </p:cNvCxnSpPr>
            <p:nvPr/>
          </p:nvCxnSpPr>
          <p:spPr bwMode="gray">
            <a:xfrm flipV="1">
              <a:off x="6097697" y="2242506"/>
              <a:ext cx="3020512" cy="91577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FEE1750F-7CD9-A7D6-3799-E7C41F5C8C70}"/>
                </a:ext>
              </a:extLst>
            </p:cNvPr>
            <p:cNvCxnSpPr>
              <a:cxnSpLocks/>
            </p:cNvCxnSpPr>
            <p:nvPr/>
          </p:nvCxnSpPr>
          <p:spPr bwMode="gray">
            <a:xfrm flipV="1">
              <a:off x="10417787" y="2574727"/>
              <a:ext cx="536352" cy="52290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6325ED4-B321-5A3B-E517-7AA8ED9038AF}"/>
                </a:ext>
              </a:extLst>
            </p:cNvPr>
            <p:cNvCxnSpPr>
              <a:cxnSpLocks/>
            </p:cNvCxnSpPr>
            <p:nvPr/>
          </p:nvCxnSpPr>
          <p:spPr bwMode="gray">
            <a:xfrm flipH="1" flipV="1">
              <a:off x="10448349" y="3662559"/>
              <a:ext cx="364667" cy="417930"/>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FD07288-D463-5347-F58B-6932F461E8CF}"/>
                </a:ext>
              </a:extLst>
            </p:cNvPr>
            <p:cNvCxnSpPr>
              <a:cxnSpLocks/>
              <a:stCxn id="130" idx="2"/>
            </p:cNvCxnSpPr>
            <p:nvPr/>
          </p:nvCxnSpPr>
          <p:spPr bwMode="gray">
            <a:xfrm flipH="1" flipV="1">
              <a:off x="9395525" y="2242506"/>
              <a:ext cx="782399" cy="3226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36DDBEAB-2FFA-5B71-B32B-987A01905E62}"/>
                </a:ext>
              </a:extLst>
            </p:cNvPr>
            <p:cNvCxnSpPr>
              <a:cxnSpLocks/>
              <a:stCxn id="119" idx="0"/>
              <a:endCxn id="130" idx="4"/>
            </p:cNvCxnSpPr>
            <p:nvPr/>
          </p:nvCxnSpPr>
          <p:spPr bwMode="gray">
            <a:xfrm flipH="1" flipV="1">
              <a:off x="10417787" y="2510487"/>
              <a:ext cx="3611" cy="27160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FC8D5D6-BDBF-9FA9-E7C6-A828D26873C3}"/>
                </a:ext>
              </a:extLst>
            </p:cNvPr>
            <p:cNvCxnSpPr>
              <a:cxnSpLocks/>
            </p:cNvCxnSpPr>
            <p:nvPr/>
          </p:nvCxnSpPr>
          <p:spPr bwMode="gray">
            <a:xfrm flipV="1">
              <a:off x="10451817" y="1680327"/>
              <a:ext cx="260380" cy="35872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9554921-9484-4CD3-E1A5-8544A531D754}"/>
                </a:ext>
              </a:extLst>
            </p:cNvPr>
            <p:cNvCxnSpPr>
              <a:cxnSpLocks/>
              <a:stCxn id="129" idx="6"/>
            </p:cNvCxnSpPr>
            <p:nvPr/>
          </p:nvCxnSpPr>
          <p:spPr bwMode="gray">
            <a:xfrm>
              <a:off x="10691680" y="4502325"/>
              <a:ext cx="595873" cy="211867"/>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F648761-626C-6506-C8BA-7C8C1499B65D}"/>
                </a:ext>
              </a:extLst>
            </p:cNvPr>
            <p:cNvCxnSpPr>
              <a:cxnSpLocks/>
            </p:cNvCxnSpPr>
            <p:nvPr/>
          </p:nvCxnSpPr>
          <p:spPr bwMode="gray">
            <a:xfrm flipV="1">
              <a:off x="7823312" y="4635735"/>
              <a:ext cx="330708" cy="20274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DC77747-02A8-9CD4-4BE3-E4B6DEE96575}"/>
                </a:ext>
              </a:extLst>
            </p:cNvPr>
            <p:cNvCxnSpPr>
              <a:cxnSpLocks/>
              <a:endCxn id="123" idx="0"/>
            </p:cNvCxnSpPr>
            <p:nvPr/>
          </p:nvCxnSpPr>
          <p:spPr bwMode="gray">
            <a:xfrm>
              <a:off x="5544495" y="2915403"/>
              <a:ext cx="213999" cy="24269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D2EA36B-2069-BEBC-11D9-F22CB0FA565D}"/>
                </a:ext>
              </a:extLst>
            </p:cNvPr>
            <p:cNvCxnSpPr>
              <a:cxnSpLocks/>
            </p:cNvCxnSpPr>
            <p:nvPr/>
          </p:nvCxnSpPr>
          <p:spPr bwMode="gray">
            <a:xfrm>
              <a:off x="8664395" y="1802453"/>
              <a:ext cx="321660" cy="27337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B90CEBD-C85C-BFE6-2991-B9FE8C9B4355}"/>
                </a:ext>
              </a:extLst>
            </p:cNvPr>
            <p:cNvCxnSpPr>
              <a:cxnSpLocks/>
              <a:endCxn id="124" idx="5"/>
            </p:cNvCxnSpPr>
            <p:nvPr/>
          </p:nvCxnSpPr>
          <p:spPr bwMode="gray">
            <a:xfrm flipV="1">
              <a:off x="5505500" y="4223064"/>
              <a:ext cx="206515" cy="21189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5E20315-EF0B-8FF8-E69E-5106E44E5A40}"/>
                </a:ext>
              </a:extLst>
            </p:cNvPr>
            <p:cNvCxnSpPr>
              <a:cxnSpLocks/>
              <a:stCxn id="126" idx="6"/>
            </p:cNvCxnSpPr>
            <p:nvPr/>
          </p:nvCxnSpPr>
          <p:spPr bwMode="gray">
            <a:xfrm flipV="1">
              <a:off x="11203765" y="4040506"/>
              <a:ext cx="303668" cy="6097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0ED5BA5-8A87-C6F4-550C-65E64085976D}"/>
                </a:ext>
              </a:extLst>
            </p:cNvPr>
            <p:cNvCxnSpPr>
              <a:cxnSpLocks/>
            </p:cNvCxnSpPr>
            <p:nvPr/>
          </p:nvCxnSpPr>
          <p:spPr bwMode="gray">
            <a:xfrm>
              <a:off x="11020095" y="2577234"/>
              <a:ext cx="512068" cy="11754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1B801BF3-D78D-3C36-773A-C1CF167B14A5}"/>
                </a:ext>
              </a:extLst>
            </p:cNvPr>
            <p:cNvSpPr>
              <a:spLocks noChangeAspect="1"/>
            </p:cNvSpPr>
            <p:nvPr/>
          </p:nvSpPr>
          <p:spPr>
            <a:xfrm>
              <a:off x="8759025" y="4267069"/>
              <a:ext cx="527698" cy="518578"/>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2">
                    <a:lumMod val="10000"/>
                  </a:schemeClr>
                </a:solidFill>
              </a:endParaRPr>
            </a:p>
          </p:txBody>
        </p:sp>
        <p:sp>
          <p:nvSpPr>
            <p:cNvPr id="113" name="Oval 112">
              <a:extLst>
                <a:ext uri="{FF2B5EF4-FFF2-40B4-BE49-F238E27FC236}">
                  <a16:creationId xmlns:a16="http://schemas.microsoft.com/office/drawing/2014/main" id="{B4AA2A72-5299-27AD-2F85-7C96D106E4D2}"/>
                </a:ext>
              </a:extLst>
            </p:cNvPr>
            <p:cNvSpPr>
              <a:spLocks noChangeAspect="1"/>
            </p:cNvSpPr>
            <p:nvPr/>
          </p:nvSpPr>
          <p:spPr>
            <a:xfrm rot="18931841">
              <a:off x="8085329" y="4234891"/>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14" name="Oval 113">
              <a:extLst>
                <a:ext uri="{FF2B5EF4-FFF2-40B4-BE49-F238E27FC236}">
                  <a16:creationId xmlns:a16="http://schemas.microsoft.com/office/drawing/2014/main" id="{07F1CB24-1913-61D2-379C-4A9FF74A6E7A}"/>
                </a:ext>
              </a:extLst>
            </p:cNvPr>
            <p:cNvSpPr>
              <a:spLocks noChangeAspect="1"/>
            </p:cNvSpPr>
            <p:nvPr/>
          </p:nvSpPr>
          <p:spPr>
            <a:xfrm>
              <a:off x="7142577" y="3424669"/>
              <a:ext cx="502766" cy="471434"/>
            </a:xfrm>
            <a:prstGeom prst="ellipse">
              <a:avLst/>
            </a:prstGeom>
            <a:solidFill>
              <a:schemeClr val="bg1"/>
            </a:solidFill>
            <a:ln w="57150">
              <a:solidFill>
                <a:srgbClr val="FF00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15" name="Oval 114">
              <a:extLst>
                <a:ext uri="{FF2B5EF4-FFF2-40B4-BE49-F238E27FC236}">
                  <a16:creationId xmlns:a16="http://schemas.microsoft.com/office/drawing/2014/main" id="{FF064C92-C3A4-F05F-30B1-967459E5BC07}"/>
                </a:ext>
              </a:extLst>
            </p:cNvPr>
            <p:cNvSpPr>
              <a:spLocks noChangeAspect="1"/>
            </p:cNvSpPr>
            <p:nvPr/>
          </p:nvSpPr>
          <p:spPr>
            <a:xfrm>
              <a:off x="6148278" y="3404674"/>
              <a:ext cx="553042" cy="518578"/>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050" dirty="0">
                <a:solidFill>
                  <a:schemeClr val="bg2">
                    <a:lumMod val="10000"/>
                  </a:schemeClr>
                </a:solidFill>
                <a:latin typeface="Gill Sans MT" panose="020B0502020104020203" pitchFamily="34" charset="77"/>
              </a:endParaRPr>
            </a:p>
          </p:txBody>
        </p:sp>
        <p:sp>
          <p:nvSpPr>
            <p:cNvPr id="116" name="Oval 115">
              <a:extLst>
                <a:ext uri="{FF2B5EF4-FFF2-40B4-BE49-F238E27FC236}">
                  <a16:creationId xmlns:a16="http://schemas.microsoft.com/office/drawing/2014/main" id="{1FFA4AE2-75D0-889D-52D9-348267F8996F}"/>
                </a:ext>
              </a:extLst>
            </p:cNvPr>
            <p:cNvSpPr>
              <a:spLocks noChangeAspect="1"/>
            </p:cNvSpPr>
            <p:nvPr/>
          </p:nvSpPr>
          <p:spPr>
            <a:xfrm>
              <a:off x="8032945" y="3385342"/>
              <a:ext cx="551684" cy="542149"/>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17" name="Oval 116">
              <a:extLst>
                <a:ext uri="{FF2B5EF4-FFF2-40B4-BE49-F238E27FC236}">
                  <a16:creationId xmlns:a16="http://schemas.microsoft.com/office/drawing/2014/main" id="{F407A652-0D14-0AF2-CA92-7117FCFDD4D3}"/>
                </a:ext>
              </a:extLst>
            </p:cNvPr>
            <p:cNvSpPr>
              <a:spLocks noChangeAspect="1"/>
            </p:cNvSpPr>
            <p:nvPr/>
          </p:nvSpPr>
          <p:spPr>
            <a:xfrm>
              <a:off x="8989439" y="3416701"/>
              <a:ext cx="479725" cy="471434"/>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18" name="Oval 117">
              <a:extLst>
                <a:ext uri="{FF2B5EF4-FFF2-40B4-BE49-F238E27FC236}">
                  <a16:creationId xmlns:a16="http://schemas.microsoft.com/office/drawing/2014/main" id="{D0C95F2A-320C-FB83-3440-2C1532C9469D}"/>
                </a:ext>
              </a:extLst>
            </p:cNvPr>
            <p:cNvSpPr>
              <a:spLocks noChangeAspect="1"/>
            </p:cNvSpPr>
            <p:nvPr/>
          </p:nvSpPr>
          <p:spPr>
            <a:xfrm>
              <a:off x="10184500" y="3395202"/>
              <a:ext cx="527698" cy="518578"/>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19" name="Oval 118">
              <a:extLst>
                <a:ext uri="{FF2B5EF4-FFF2-40B4-BE49-F238E27FC236}">
                  <a16:creationId xmlns:a16="http://schemas.microsoft.com/office/drawing/2014/main" id="{60E159B1-DA0B-A356-A8E9-78F64DA2DB7A}"/>
                </a:ext>
              </a:extLst>
            </p:cNvPr>
            <p:cNvSpPr>
              <a:spLocks noChangeAspect="1"/>
            </p:cNvSpPr>
            <p:nvPr/>
          </p:nvSpPr>
          <p:spPr>
            <a:xfrm>
              <a:off x="10157549" y="2782087"/>
              <a:ext cx="527698" cy="518578"/>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20" name="Oval 119">
              <a:extLst>
                <a:ext uri="{FF2B5EF4-FFF2-40B4-BE49-F238E27FC236}">
                  <a16:creationId xmlns:a16="http://schemas.microsoft.com/office/drawing/2014/main" id="{982DE680-548B-1979-6742-002F649F05F5}"/>
                </a:ext>
              </a:extLst>
            </p:cNvPr>
            <p:cNvSpPr>
              <a:spLocks noChangeAspect="1"/>
            </p:cNvSpPr>
            <p:nvPr/>
          </p:nvSpPr>
          <p:spPr>
            <a:xfrm>
              <a:off x="8915800" y="2006789"/>
              <a:ext cx="479725" cy="471434"/>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21" name="TextBox 120">
              <a:extLst>
                <a:ext uri="{FF2B5EF4-FFF2-40B4-BE49-F238E27FC236}">
                  <a16:creationId xmlns:a16="http://schemas.microsoft.com/office/drawing/2014/main" id="{D2FF4C94-E871-D887-B83A-3F0374808F91}"/>
                </a:ext>
              </a:extLst>
            </p:cNvPr>
            <p:cNvSpPr txBox="1"/>
            <p:nvPr/>
          </p:nvSpPr>
          <p:spPr>
            <a:xfrm>
              <a:off x="10202094" y="2928956"/>
              <a:ext cx="457622" cy="271686"/>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100" dirty="0">
                  <a:solidFill>
                    <a:schemeClr val="bg1"/>
                  </a:solidFill>
                  <a:latin typeface="Gill Sans MT" panose="020B0502020104020203" pitchFamily="34" charset="77"/>
                </a:rPr>
              </a:br>
              <a:r>
                <a:rPr lang="en-US" sz="1100" dirty="0">
                  <a:solidFill>
                    <a:schemeClr val="bg1"/>
                  </a:solidFill>
                  <a:latin typeface="Gill Sans MT" panose="020B0502020104020203" pitchFamily="34" charset="77"/>
                </a:rPr>
                <a:t>VM</a:t>
              </a:r>
            </a:p>
          </p:txBody>
        </p:sp>
        <p:sp>
          <p:nvSpPr>
            <p:cNvPr id="122" name="TextBox 121">
              <a:extLst>
                <a:ext uri="{FF2B5EF4-FFF2-40B4-BE49-F238E27FC236}">
                  <a16:creationId xmlns:a16="http://schemas.microsoft.com/office/drawing/2014/main" id="{6241EB12-17B5-50F8-8139-D5B6CA27D2C6}"/>
                </a:ext>
              </a:extLst>
            </p:cNvPr>
            <p:cNvSpPr txBox="1"/>
            <p:nvPr/>
          </p:nvSpPr>
          <p:spPr>
            <a:xfrm>
              <a:off x="10222797" y="3524694"/>
              <a:ext cx="457622" cy="304288"/>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400" dirty="0">
                  <a:solidFill>
                    <a:schemeClr val="bg1"/>
                  </a:solidFill>
                  <a:latin typeface="Gill Sans MT" panose="020B0502020104020203" pitchFamily="34" charset="77"/>
                </a:rPr>
              </a:br>
              <a:r>
                <a:rPr lang="en-US" sz="1400" dirty="0">
                  <a:solidFill>
                    <a:schemeClr val="bg1"/>
                  </a:solidFill>
                  <a:latin typeface="Gill Sans MT" panose="020B0502020104020203" pitchFamily="34" charset="77"/>
                </a:rPr>
                <a:t>VM</a:t>
              </a:r>
            </a:p>
          </p:txBody>
        </p:sp>
        <p:sp>
          <p:nvSpPr>
            <p:cNvPr id="123" name="Oval 122">
              <a:extLst>
                <a:ext uri="{FF2B5EF4-FFF2-40B4-BE49-F238E27FC236}">
                  <a16:creationId xmlns:a16="http://schemas.microsoft.com/office/drawing/2014/main" id="{C563AFA2-F139-1198-92CB-5F3A3A1065E1}"/>
                </a:ext>
              </a:extLst>
            </p:cNvPr>
            <p:cNvSpPr>
              <a:spLocks noChangeAspect="1"/>
            </p:cNvSpPr>
            <p:nvPr/>
          </p:nvSpPr>
          <p:spPr>
            <a:xfrm rot="18931841">
              <a:off x="5686662" y="3090598"/>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24" name="Oval 123">
              <a:extLst>
                <a:ext uri="{FF2B5EF4-FFF2-40B4-BE49-F238E27FC236}">
                  <a16:creationId xmlns:a16="http://schemas.microsoft.com/office/drawing/2014/main" id="{80B81FA6-2467-B85A-0565-F62108C09A59}"/>
                </a:ext>
              </a:extLst>
            </p:cNvPr>
            <p:cNvSpPr>
              <a:spLocks noChangeAspect="1"/>
            </p:cNvSpPr>
            <p:nvPr/>
          </p:nvSpPr>
          <p:spPr>
            <a:xfrm rot="5880619">
              <a:off x="5667887" y="3841377"/>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25" name="Oval 124">
              <a:extLst>
                <a:ext uri="{FF2B5EF4-FFF2-40B4-BE49-F238E27FC236}">
                  <a16:creationId xmlns:a16="http://schemas.microsoft.com/office/drawing/2014/main" id="{9055EB6C-B3F3-2C14-71F9-AAFA07B504E1}"/>
                </a:ext>
              </a:extLst>
            </p:cNvPr>
            <p:cNvSpPr>
              <a:spLocks noChangeAspect="1"/>
            </p:cNvSpPr>
            <p:nvPr/>
          </p:nvSpPr>
          <p:spPr>
            <a:xfrm>
              <a:off x="8961133" y="2782764"/>
              <a:ext cx="479725" cy="471434"/>
            </a:xfrm>
            <a:prstGeom prst="ellipse">
              <a:avLst/>
            </a:prstGeom>
            <a:solidFill>
              <a:schemeClr val="bg1"/>
            </a:solidFill>
            <a:ln w="57150">
              <a:solidFill>
                <a:srgbClr val="00206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26" name="Oval 125">
              <a:extLst>
                <a:ext uri="{FF2B5EF4-FFF2-40B4-BE49-F238E27FC236}">
                  <a16:creationId xmlns:a16="http://schemas.microsoft.com/office/drawing/2014/main" id="{779EA004-B747-BC9C-7F02-F47BD798AD62}"/>
                </a:ext>
              </a:extLst>
            </p:cNvPr>
            <p:cNvSpPr>
              <a:spLocks noChangeAspect="1"/>
            </p:cNvSpPr>
            <p:nvPr/>
          </p:nvSpPr>
          <p:spPr>
            <a:xfrm>
              <a:off x="10724040" y="3865765"/>
              <a:ext cx="479725" cy="471434"/>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27" name="Oval 126">
              <a:extLst>
                <a:ext uri="{FF2B5EF4-FFF2-40B4-BE49-F238E27FC236}">
                  <a16:creationId xmlns:a16="http://schemas.microsoft.com/office/drawing/2014/main" id="{2373CC6F-0103-36C8-CEB8-6F5B96A42991}"/>
                </a:ext>
              </a:extLst>
            </p:cNvPr>
            <p:cNvSpPr>
              <a:spLocks noChangeAspect="1"/>
            </p:cNvSpPr>
            <p:nvPr/>
          </p:nvSpPr>
          <p:spPr>
            <a:xfrm rot="4002393">
              <a:off x="10724772" y="2332131"/>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28" name="Oval 127">
              <a:extLst>
                <a:ext uri="{FF2B5EF4-FFF2-40B4-BE49-F238E27FC236}">
                  <a16:creationId xmlns:a16="http://schemas.microsoft.com/office/drawing/2014/main" id="{97DA4BD8-E696-A056-CBEB-316953C31A03}"/>
                </a:ext>
              </a:extLst>
            </p:cNvPr>
            <p:cNvSpPr>
              <a:spLocks noChangeAspect="1"/>
            </p:cNvSpPr>
            <p:nvPr/>
          </p:nvSpPr>
          <p:spPr>
            <a:xfrm rot="4899634">
              <a:off x="7634536" y="3893337"/>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29" name="Oval 128">
              <a:extLst>
                <a:ext uri="{FF2B5EF4-FFF2-40B4-BE49-F238E27FC236}">
                  <a16:creationId xmlns:a16="http://schemas.microsoft.com/office/drawing/2014/main" id="{E89769EA-3F0B-9FC3-4645-90E58419D631}"/>
                </a:ext>
              </a:extLst>
            </p:cNvPr>
            <p:cNvSpPr>
              <a:spLocks noChangeAspect="1"/>
            </p:cNvSpPr>
            <p:nvPr/>
          </p:nvSpPr>
          <p:spPr>
            <a:xfrm>
              <a:off x="10211955" y="4266608"/>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30" name="Oval 129">
              <a:extLst>
                <a:ext uri="{FF2B5EF4-FFF2-40B4-BE49-F238E27FC236}">
                  <a16:creationId xmlns:a16="http://schemas.microsoft.com/office/drawing/2014/main" id="{2D373D0F-9D9D-1718-1E6A-D9CBBA03EDAF}"/>
                </a:ext>
              </a:extLst>
            </p:cNvPr>
            <p:cNvSpPr>
              <a:spLocks noChangeAspect="1"/>
            </p:cNvSpPr>
            <p:nvPr/>
          </p:nvSpPr>
          <p:spPr>
            <a:xfrm>
              <a:off x="10177924" y="2039052"/>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31" name="TextBox 130">
              <a:extLst>
                <a:ext uri="{FF2B5EF4-FFF2-40B4-BE49-F238E27FC236}">
                  <a16:creationId xmlns:a16="http://schemas.microsoft.com/office/drawing/2014/main" id="{3C04600B-2E0A-52D8-1A00-359AF639F235}"/>
                </a:ext>
              </a:extLst>
            </p:cNvPr>
            <p:cNvSpPr txBox="1"/>
            <p:nvPr/>
          </p:nvSpPr>
          <p:spPr>
            <a:xfrm>
              <a:off x="5744308" y="3999757"/>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32" name="TextBox 131">
              <a:extLst>
                <a:ext uri="{FF2B5EF4-FFF2-40B4-BE49-F238E27FC236}">
                  <a16:creationId xmlns:a16="http://schemas.microsoft.com/office/drawing/2014/main" id="{F6F94200-3D6C-235E-7E92-3DD7F86E8A09}"/>
                </a:ext>
              </a:extLst>
            </p:cNvPr>
            <p:cNvSpPr txBox="1"/>
            <p:nvPr/>
          </p:nvSpPr>
          <p:spPr>
            <a:xfrm>
              <a:off x="7723922" y="4049854"/>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33" name="TextBox 132">
              <a:extLst>
                <a:ext uri="{FF2B5EF4-FFF2-40B4-BE49-F238E27FC236}">
                  <a16:creationId xmlns:a16="http://schemas.microsoft.com/office/drawing/2014/main" id="{BD9A6785-D809-5DF7-F9AA-8A523CFFAEAE}"/>
                </a:ext>
              </a:extLst>
            </p:cNvPr>
            <p:cNvSpPr txBox="1"/>
            <p:nvPr/>
          </p:nvSpPr>
          <p:spPr>
            <a:xfrm>
              <a:off x="5748902" y="3221999"/>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134" name="TextBox 133">
              <a:extLst>
                <a:ext uri="{FF2B5EF4-FFF2-40B4-BE49-F238E27FC236}">
                  <a16:creationId xmlns:a16="http://schemas.microsoft.com/office/drawing/2014/main" id="{55EA3C0B-3F65-657F-D8AE-1111117B05E4}"/>
                </a:ext>
              </a:extLst>
            </p:cNvPr>
            <p:cNvSpPr txBox="1"/>
            <p:nvPr/>
          </p:nvSpPr>
          <p:spPr>
            <a:xfrm>
              <a:off x="8974960" y="2093450"/>
              <a:ext cx="362287" cy="304288"/>
            </a:xfrm>
            <a:prstGeom prst="rect">
              <a:avLst/>
            </a:prstGeom>
          </p:spPr>
          <p:txBody>
            <a:bodyPr wrap="none" lIns="0" tIns="0" rIns="0" bIns="0" rtlCol="0">
              <a:spAutoFit/>
            </a:bodyPr>
            <a:lstStyle/>
            <a:p>
              <a:pPr algn="ctr"/>
              <a:r>
                <a:rPr lang="en-US" sz="1400" dirty="0">
                  <a:solidFill>
                    <a:schemeClr val="bg2">
                      <a:lumMod val="10000"/>
                    </a:schemeClr>
                  </a:solidFill>
                  <a:latin typeface="Gill Sans MT" panose="020B0502020104020203" pitchFamily="34" charset="77"/>
                </a:rPr>
                <a:t>ToR</a:t>
              </a:r>
            </a:p>
            <a:p>
              <a:pPr algn="ctr"/>
              <a:r>
                <a:rPr lang="en-US" sz="1400" dirty="0">
                  <a:solidFill>
                    <a:schemeClr val="bg2">
                      <a:lumMod val="10000"/>
                    </a:schemeClr>
                  </a:solidFill>
                  <a:latin typeface="Gill Sans MT" panose="020B0502020104020203" pitchFamily="34" charset="77"/>
                </a:rPr>
                <a:t>Switch</a:t>
              </a:r>
            </a:p>
          </p:txBody>
        </p:sp>
        <p:sp>
          <p:nvSpPr>
            <p:cNvPr id="135" name="TextBox 134">
              <a:extLst>
                <a:ext uri="{FF2B5EF4-FFF2-40B4-BE49-F238E27FC236}">
                  <a16:creationId xmlns:a16="http://schemas.microsoft.com/office/drawing/2014/main" id="{5623B3AA-A9F6-0E50-B26A-C0DBF67E2DA6}"/>
                </a:ext>
              </a:extLst>
            </p:cNvPr>
            <p:cNvSpPr txBox="1"/>
            <p:nvPr/>
          </p:nvSpPr>
          <p:spPr>
            <a:xfrm>
              <a:off x="10814156" y="2501162"/>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36" name="TextBox 135">
              <a:extLst>
                <a:ext uri="{FF2B5EF4-FFF2-40B4-BE49-F238E27FC236}">
                  <a16:creationId xmlns:a16="http://schemas.microsoft.com/office/drawing/2014/main" id="{9D3F8101-452A-249E-5CCC-835EBF5522C2}"/>
                </a:ext>
              </a:extLst>
            </p:cNvPr>
            <p:cNvSpPr txBox="1"/>
            <p:nvPr/>
          </p:nvSpPr>
          <p:spPr>
            <a:xfrm>
              <a:off x="9057629" y="3587642"/>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2</a:t>
              </a:r>
            </a:p>
          </p:txBody>
        </p:sp>
        <p:sp>
          <p:nvSpPr>
            <p:cNvPr id="137" name="TextBox 136">
              <a:extLst>
                <a:ext uri="{FF2B5EF4-FFF2-40B4-BE49-F238E27FC236}">
                  <a16:creationId xmlns:a16="http://schemas.microsoft.com/office/drawing/2014/main" id="{DA53988C-84D5-6BFE-63A8-EB5B7F03B966}"/>
                </a:ext>
              </a:extLst>
            </p:cNvPr>
            <p:cNvSpPr txBox="1"/>
            <p:nvPr/>
          </p:nvSpPr>
          <p:spPr>
            <a:xfrm>
              <a:off x="9028154" y="2938465"/>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3</a:t>
              </a:r>
            </a:p>
          </p:txBody>
        </p:sp>
        <p:sp>
          <p:nvSpPr>
            <p:cNvPr id="138" name="TextBox 137">
              <a:extLst>
                <a:ext uri="{FF2B5EF4-FFF2-40B4-BE49-F238E27FC236}">
                  <a16:creationId xmlns:a16="http://schemas.microsoft.com/office/drawing/2014/main" id="{00DDE8FC-EA80-7012-DB95-4E9178A4D922}"/>
                </a:ext>
              </a:extLst>
            </p:cNvPr>
            <p:cNvSpPr txBox="1"/>
            <p:nvPr/>
          </p:nvSpPr>
          <p:spPr>
            <a:xfrm>
              <a:off x="10298486" y="4401539"/>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139" name="TextBox 138">
              <a:extLst>
                <a:ext uri="{FF2B5EF4-FFF2-40B4-BE49-F238E27FC236}">
                  <a16:creationId xmlns:a16="http://schemas.microsoft.com/office/drawing/2014/main" id="{CFEEE9D3-59F2-891D-2827-A1197B45B7C9}"/>
                </a:ext>
              </a:extLst>
            </p:cNvPr>
            <p:cNvSpPr txBox="1"/>
            <p:nvPr/>
          </p:nvSpPr>
          <p:spPr>
            <a:xfrm>
              <a:off x="10251984" y="2171463"/>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140" name="TextBox 139">
              <a:extLst>
                <a:ext uri="{FF2B5EF4-FFF2-40B4-BE49-F238E27FC236}">
                  <a16:creationId xmlns:a16="http://schemas.microsoft.com/office/drawing/2014/main" id="{4A9B4896-D301-8A87-138E-26FEAF77ED96}"/>
                </a:ext>
              </a:extLst>
            </p:cNvPr>
            <p:cNvSpPr txBox="1"/>
            <p:nvPr/>
          </p:nvSpPr>
          <p:spPr>
            <a:xfrm>
              <a:off x="8160007" y="4374317"/>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141" name="TextBox 140">
              <a:extLst>
                <a:ext uri="{FF2B5EF4-FFF2-40B4-BE49-F238E27FC236}">
                  <a16:creationId xmlns:a16="http://schemas.microsoft.com/office/drawing/2014/main" id="{ED5C70D0-E542-4013-C31A-07299C3982B1}"/>
                </a:ext>
              </a:extLst>
            </p:cNvPr>
            <p:cNvSpPr txBox="1"/>
            <p:nvPr/>
          </p:nvSpPr>
          <p:spPr>
            <a:xfrm>
              <a:off x="6168668" y="3527343"/>
              <a:ext cx="514328" cy="34775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Crawler</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142" name="TextBox 141">
              <a:extLst>
                <a:ext uri="{FF2B5EF4-FFF2-40B4-BE49-F238E27FC236}">
                  <a16:creationId xmlns:a16="http://schemas.microsoft.com/office/drawing/2014/main" id="{81B4A97E-D71E-B2B5-4D92-EDE3845AB5FD}"/>
                </a:ext>
              </a:extLst>
            </p:cNvPr>
            <p:cNvSpPr txBox="1"/>
            <p:nvPr/>
          </p:nvSpPr>
          <p:spPr>
            <a:xfrm>
              <a:off x="8114302" y="3536376"/>
              <a:ext cx="398637" cy="239083"/>
            </a:xfrm>
            <a:prstGeom prst="rect">
              <a:avLst/>
            </a:prstGeom>
          </p:spPr>
          <p:txBody>
            <a:bodyPr wrap="none" lIns="0" tIns="0" rIns="0" bIns="0" rtlCol="0">
              <a:spAutoFit/>
            </a:bodyPr>
            <a:lstStyle/>
            <a:p>
              <a:pPr algn="ctr">
                <a:spcAft>
                  <a:spcPts val="600"/>
                </a:spcAft>
              </a:pPr>
              <a:r>
                <a:rPr lang="en-US" sz="1100" dirty="0">
                  <a:solidFill>
                    <a:schemeClr val="bg2">
                      <a:lumMod val="10000"/>
                    </a:schemeClr>
                  </a:solidFill>
                  <a:latin typeface="Gill Sans MT" panose="020B0502020104020203" pitchFamily="34" charset="77"/>
                </a:rPr>
                <a:t>Frontend</a:t>
              </a:r>
              <a:br>
                <a:rPr lang="en-US" sz="1100" dirty="0">
                  <a:solidFill>
                    <a:schemeClr val="bg2">
                      <a:lumMod val="10000"/>
                    </a:schemeClr>
                  </a:solidFill>
                  <a:latin typeface="Gill Sans MT" panose="020B0502020104020203" pitchFamily="34" charset="77"/>
                </a:rPr>
              </a:br>
              <a:r>
                <a:rPr lang="en-US" sz="1100" dirty="0">
                  <a:solidFill>
                    <a:schemeClr val="bg2">
                      <a:lumMod val="10000"/>
                    </a:schemeClr>
                  </a:solidFill>
                  <a:latin typeface="Gill Sans MT" panose="020B0502020104020203" pitchFamily="34" charset="77"/>
                </a:rPr>
                <a:t>VM</a:t>
              </a:r>
            </a:p>
          </p:txBody>
        </p:sp>
        <p:sp>
          <p:nvSpPr>
            <p:cNvPr id="143" name="TextBox 142">
              <a:extLst>
                <a:ext uri="{FF2B5EF4-FFF2-40B4-BE49-F238E27FC236}">
                  <a16:creationId xmlns:a16="http://schemas.microsoft.com/office/drawing/2014/main" id="{EEB2E442-4228-63E2-C327-86E9ECE8A3F3}"/>
                </a:ext>
              </a:extLst>
            </p:cNvPr>
            <p:cNvSpPr txBox="1"/>
            <p:nvPr/>
          </p:nvSpPr>
          <p:spPr>
            <a:xfrm>
              <a:off x="7234608" y="3580360"/>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1</a:t>
              </a:r>
            </a:p>
          </p:txBody>
        </p:sp>
        <p:sp>
          <p:nvSpPr>
            <p:cNvPr id="144" name="TextBox 143">
              <a:extLst>
                <a:ext uri="{FF2B5EF4-FFF2-40B4-BE49-F238E27FC236}">
                  <a16:creationId xmlns:a16="http://schemas.microsoft.com/office/drawing/2014/main" id="{55DA5954-4A34-C579-F021-F97306A315C9}"/>
                </a:ext>
              </a:extLst>
            </p:cNvPr>
            <p:cNvSpPr txBox="1"/>
            <p:nvPr/>
          </p:nvSpPr>
          <p:spPr>
            <a:xfrm>
              <a:off x="8930683" y="4449579"/>
              <a:ext cx="187808" cy="152144"/>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VM</a:t>
              </a:r>
            </a:p>
          </p:txBody>
        </p:sp>
        <p:sp>
          <p:nvSpPr>
            <p:cNvPr id="145" name="TextBox 144">
              <a:extLst>
                <a:ext uri="{FF2B5EF4-FFF2-40B4-BE49-F238E27FC236}">
                  <a16:creationId xmlns:a16="http://schemas.microsoft.com/office/drawing/2014/main" id="{5444B976-4BFE-CA41-B961-D88A69E597DA}"/>
                </a:ext>
              </a:extLst>
            </p:cNvPr>
            <p:cNvSpPr txBox="1"/>
            <p:nvPr/>
          </p:nvSpPr>
          <p:spPr>
            <a:xfrm>
              <a:off x="10813016" y="4000907"/>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grpSp>
    </p:spTree>
    <p:extLst>
      <p:ext uri="{BB962C8B-B14F-4D97-AF65-F5344CB8AC3E}">
        <p14:creationId xmlns:p14="http://schemas.microsoft.com/office/powerpoint/2010/main" val="33065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AA327-F5FB-463E-9D98-242C845D0886}"/>
              </a:ext>
            </a:extLst>
          </p:cNvPr>
          <p:cNvSpPr>
            <a:spLocks noGrp="1"/>
          </p:cNvSpPr>
          <p:nvPr>
            <p:ph type="sldNum" sz="quarter" idx="12"/>
          </p:nvPr>
        </p:nvSpPr>
        <p:spPr/>
        <p:txBody>
          <a:bodyPr/>
          <a:lstStyle/>
          <a:p>
            <a:fld id="{330EA680-D336-4FF7-8B7A-9848BB0A1C32}" type="slidenum">
              <a:rPr lang="en-US" smtClean="0"/>
              <a:t>14</a:t>
            </a:fld>
            <a:endParaRPr lang="en-US" dirty="0"/>
          </a:p>
        </p:txBody>
      </p:sp>
      <p:sp>
        <p:nvSpPr>
          <p:cNvPr id="9" name="TextBox 8">
            <a:extLst>
              <a:ext uri="{FF2B5EF4-FFF2-40B4-BE49-F238E27FC236}">
                <a16:creationId xmlns:a16="http://schemas.microsoft.com/office/drawing/2014/main" id="{BA0348F6-420E-42B6-A214-46F8A0B3F199}"/>
              </a:ext>
            </a:extLst>
          </p:cNvPr>
          <p:cNvSpPr txBox="1"/>
          <p:nvPr/>
        </p:nvSpPr>
        <p:spPr>
          <a:xfrm>
            <a:off x="5749083" y="2401372"/>
            <a:ext cx="5940466" cy="561523"/>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lumMod val="50000"/>
                    <a:lumOff val="50000"/>
                  </a:schemeClr>
                </a:solidFill>
                <a:ea typeface="+mn-lt"/>
                <a:cs typeface="+mn-lt"/>
              </a:rPr>
              <a:t>P(A, B, C, D, E) = P[A | nbrs(A)] P[B | nbrs(B)]…</a:t>
            </a:r>
          </a:p>
        </p:txBody>
      </p:sp>
      <p:grpSp>
        <p:nvGrpSpPr>
          <p:cNvPr id="2" name="Group 1">
            <a:extLst>
              <a:ext uri="{FF2B5EF4-FFF2-40B4-BE49-F238E27FC236}">
                <a16:creationId xmlns:a16="http://schemas.microsoft.com/office/drawing/2014/main" id="{1A53511D-46EE-B362-0FBD-A4BEAC34E809}"/>
              </a:ext>
            </a:extLst>
          </p:cNvPr>
          <p:cNvGrpSpPr/>
          <p:nvPr/>
        </p:nvGrpSpPr>
        <p:grpSpPr>
          <a:xfrm>
            <a:off x="2162927" y="1515974"/>
            <a:ext cx="2887235" cy="3689823"/>
            <a:chOff x="2162927" y="1515974"/>
            <a:chExt cx="2887235" cy="3689823"/>
          </a:xfrm>
        </p:grpSpPr>
        <p:cxnSp>
          <p:nvCxnSpPr>
            <p:cNvPr id="14" name="Straight Arrow Connector 13">
              <a:extLst>
                <a:ext uri="{FF2B5EF4-FFF2-40B4-BE49-F238E27FC236}">
                  <a16:creationId xmlns:a16="http://schemas.microsoft.com/office/drawing/2014/main" id="{5EABE09D-7BEF-47A1-A0FB-DA95CD54DD05}"/>
                </a:ext>
              </a:extLst>
            </p:cNvPr>
            <p:cNvCxnSpPr>
              <a:cxnSpLocks/>
            </p:cNvCxnSpPr>
            <p:nvPr/>
          </p:nvCxnSpPr>
          <p:spPr>
            <a:xfrm>
              <a:off x="3828240" y="3555131"/>
              <a:ext cx="537082" cy="728992"/>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B8D6A150-5266-4B96-9905-B4BAF765706D}"/>
                </a:ext>
              </a:extLst>
            </p:cNvPr>
            <p:cNvCxnSpPr>
              <a:cxnSpLocks/>
            </p:cNvCxnSpPr>
            <p:nvPr/>
          </p:nvCxnSpPr>
          <p:spPr>
            <a:xfrm flipV="1">
              <a:off x="3769241" y="4714137"/>
              <a:ext cx="549372" cy="491660"/>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51694247-11C7-476C-BBA2-20D8DE47F6D8}"/>
                </a:ext>
              </a:extLst>
            </p:cNvPr>
            <p:cNvCxnSpPr>
              <a:cxnSpLocks/>
            </p:cNvCxnSpPr>
            <p:nvPr/>
          </p:nvCxnSpPr>
          <p:spPr>
            <a:xfrm flipH="1" flipV="1">
              <a:off x="3478435" y="2303203"/>
              <a:ext cx="22108" cy="659693"/>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895AD6FA-52DC-4D0F-AB90-827527F03035}"/>
                </a:ext>
              </a:extLst>
            </p:cNvPr>
            <p:cNvSpPr/>
            <p:nvPr/>
          </p:nvSpPr>
          <p:spPr>
            <a:xfrm>
              <a:off x="3003141" y="1515974"/>
              <a:ext cx="899409" cy="918147"/>
            </a:xfrm>
            <a:prstGeom prst="ellipse">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A</a:t>
              </a:r>
            </a:p>
          </p:txBody>
        </p:sp>
        <p:sp>
          <p:nvSpPr>
            <p:cNvPr id="26" name="Oval 25">
              <a:extLst>
                <a:ext uri="{FF2B5EF4-FFF2-40B4-BE49-F238E27FC236}">
                  <a16:creationId xmlns:a16="http://schemas.microsoft.com/office/drawing/2014/main" id="{1255E95F-E50F-4B0A-A8FD-66A9E53C2E04}"/>
                </a:ext>
              </a:extLst>
            </p:cNvPr>
            <p:cNvSpPr/>
            <p:nvPr/>
          </p:nvSpPr>
          <p:spPr>
            <a:xfrm>
              <a:off x="4150753" y="4013477"/>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E</a:t>
              </a:r>
            </a:p>
          </p:txBody>
        </p:sp>
        <p:cxnSp>
          <p:nvCxnSpPr>
            <p:cNvPr id="30" name="Straight Arrow Connector 29">
              <a:extLst>
                <a:ext uri="{FF2B5EF4-FFF2-40B4-BE49-F238E27FC236}">
                  <a16:creationId xmlns:a16="http://schemas.microsoft.com/office/drawing/2014/main" id="{D9FEBEF0-0CEE-4B31-B406-F84AC54247B9}"/>
                </a:ext>
              </a:extLst>
            </p:cNvPr>
            <p:cNvCxnSpPr>
              <a:cxnSpLocks/>
            </p:cNvCxnSpPr>
            <p:nvPr/>
          </p:nvCxnSpPr>
          <p:spPr>
            <a:xfrm flipH="1">
              <a:off x="2900625" y="3625368"/>
              <a:ext cx="359097" cy="526896"/>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0BF70480-8C99-4E24-85C8-A91A0FFF2B3C}"/>
                </a:ext>
              </a:extLst>
            </p:cNvPr>
            <p:cNvCxnSpPr>
              <a:cxnSpLocks/>
            </p:cNvCxnSpPr>
            <p:nvPr/>
          </p:nvCxnSpPr>
          <p:spPr>
            <a:xfrm flipH="1" flipV="1">
              <a:off x="2869157" y="4747267"/>
              <a:ext cx="361715" cy="408835"/>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34" name="Oval 33">
              <a:extLst>
                <a:ext uri="{FF2B5EF4-FFF2-40B4-BE49-F238E27FC236}">
                  <a16:creationId xmlns:a16="http://schemas.microsoft.com/office/drawing/2014/main" id="{FB0A1A1E-21EE-4D0D-A60D-D9B1BE4EB6DB}"/>
                </a:ext>
              </a:extLst>
            </p:cNvPr>
            <p:cNvSpPr/>
            <p:nvPr/>
          </p:nvSpPr>
          <p:spPr>
            <a:xfrm>
              <a:off x="2162927" y="4005194"/>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C</a:t>
              </a:r>
            </a:p>
          </p:txBody>
        </p:sp>
        <p:sp>
          <p:nvSpPr>
            <p:cNvPr id="36" name="Oval 35">
              <a:extLst>
                <a:ext uri="{FF2B5EF4-FFF2-40B4-BE49-F238E27FC236}">
                  <a16:creationId xmlns:a16="http://schemas.microsoft.com/office/drawing/2014/main" id="{6D65B53E-37D9-4FEF-9193-48034A641AB9}"/>
                </a:ext>
              </a:extLst>
            </p:cNvPr>
            <p:cNvSpPr/>
            <p:nvPr/>
          </p:nvSpPr>
          <p:spPr>
            <a:xfrm>
              <a:off x="3064021" y="2842398"/>
              <a:ext cx="899409" cy="918147"/>
            </a:xfrm>
            <a:prstGeom prst="ellipse">
              <a:avLst/>
            </a:prstGeom>
            <a:solidFill>
              <a:schemeClr val="bg1"/>
            </a:solidFill>
            <a:ln w="6985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0C0C0C"/>
                  </a:solidFill>
                  <a:cs typeface="Calibri"/>
                </a:rPr>
                <a:t>B</a:t>
              </a:r>
            </a:p>
          </p:txBody>
        </p:sp>
      </p:grpSp>
      <p:sp>
        <p:nvSpPr>
          <p:cNvPr id="20" name="TextBox 19">
            <a:extLst>
              <a:ext uri="{FF2B5EF4-FFF2-40B4-BE49-F238E27FC236}">
                <a16:creationId xmlns:a16="http://schemas.microsoft.com/office/drawing/2014/main" id="{250AC21B-0C84-4E78-A458-1F32949C328E}"/>
              </a:ext>
            </a:extLst>
          </p:cNvPr>
          <p:cNvSpPr txBox="1"/>
          <p:nvPr/>
        </p:nvSpPr>
        <p:spPr>
          <a:xfrm>
            <a:off x="119777" y="1547236"/>
            <a:ext cx="2749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ea typeface="+mn-lt"/>
                <a:cs typeface="+mn-lt"/>
              </a:rPr>
              <a:t>Toy example:</a:t>
            </a:r>
          </a:p>
          <a:p>
            <a:pPr algn="ctr"/>
            <a:r>
              <a:rPr lang="en-GB" sz="2400" dirty="0">
                <a:latin typeface="Calibri" panose="020F0502020204030204" pitchFamily="34" charset="0"/>
                <a:ea typeface="+mn-lt"/>
                <a:cs typeface="Calibri" panose="020F0502020204030204" pitchFamily="34" charset="0"/>
              </a:rPr>
              <a:t>1</a:t>
            </a:r>
            <a:r>
              <a:rPr lang="en-GB" sz="2400" dirty="0">
                <a:ea typeface="+mn-lt"/>
                <a:cs typeface="+mn-lt"/>
              </a:rPr>
              <a:t> metric per entity</a:t>
            </a:r>
          </a:p>
        </p:txBody>
      </p:sp>
      <p:sp>
        <p:nvSpPr>
          <p:cNvPr id="23" name="Title 1">
            <a:extLst>
              <a:ext uri="{FF2B5EF4-FFF2-40B4-BE49-F238E27FC236}">
                <a16:creationId xmlns:a16="http://schemas.microsoft.com/office/drawing/2014/main" id="{AB20055C-4707-4F4A-B152-E9933657FE69}"/>
              </a:ext>
            </a:extLst>
          </p:cNvPr>
          <p:cNvSpPr>
            <a:spLocks noGrp="1"/>
          </p:cNvSpPr>
          <p:nvPr>
            <p:ph type="title"/>
          </p:nvPr>
        </p:nvSpPr>
        <p:spPr>
          <a:xfrm>
            <a:off x="119777" y="-16803"/>
            <a:ext cx="12027747" cy="884115"/>
          </a:xfrm>
        </p:spPr>
        <p:txBody>
          <a:bodyPr>
            <a:normAutofit/>
          </a:bodyPr>
          <a:lstStyle/>
          <a:p>
            <a:r>
              <a:rPr lang="en-GB" sz="3900" dirty="0">
                <a:cs typeface="Calibri Light"/>
              </a:rPr>
              <a:t>Step </a:t>
            </a:r>
            <a:r>
              <a:rPr lang="en-GB" sz="3900" dirty="0">
                <a:latin typeface="Calibri" panose="020F0502020204030204" pitchFamily="34" charset="0"/>
                <a:cs typeface="Calibri" panose="020F0502020204030204" pitchFamily="34" charset="0"/>
              </a:rPr>
              <a:t>1</a:t>
            </a:r>
            <a:r>
              <a:rPr lang="en-GB" sz="3900" dirty="0">
                <a:cs typeface="Calibri Light"/>
              </a:rPr>
              <a:t>: Learn a joint prob. distribution on </a:t>
            </a:r>
            <a:r>
              <a:rPr lang="en-GB" sz="3900" b="1" dirty="0">
                <a:cs typeface="Calibri Light"/>
              </a:rPr>
              <a:t>all</a:t>
            </a:r>
            <a:r>
              <a:rPr lang="en-GB" sz="3900" dirty="0">
                <a:cs typeface="Calibri Light"/>
              </a:rPr>
              <a:t> entity metrics</a:t>
            </a:r>
          </a:p>
        </p:txBody>
      </p:sp>
      <p:sp>
        <p:nvSpPr>
          <p:cNvPr id="3" name="TextBox 2">
            <a:extLst>
              <a:ext uri="{FF2B5EF4-FFF2-40B4-BE49-F238E27FC236}">
                <a16:creationId xmlns:a16="http://schemas.microsoft.com/office/drawing/2014/main" id="{F4E4FE7C-70D5-1D5B-366F-EE3F5A1EC710}"/>
              </a:ext>
            </a:extLst>
          </p:cNvPr>
          <p:cNvSpPr txBox="1"/>
          <p:nvPr/>
        </p:nvSpPr>
        <p:spPr>
          <a:xfrm>
            <a:off x="4600453" y="2997071"/>
            <a:ext cx="8348783" cy="923330"/>
          </a:xfrm>
          <a:prstGeom prst="rect">
            <a:avLst/>
          </a:prstGeom>
          <a:noFill/>
        </p:spPr>
        <p:txBody>
          <a:bodyPr wrap="square" rtlCol="0">
            <a:noAutofit/>
          </a:bodyPr>
          <a:lstStyle/>
          <a:p>
            <a:pPr algn="ctr"/>
            <a:r>
              <a:rPr lang="en-GB" sz="2200" dirty="0">
                <a:solidFill>
                  <a:schemeClr val="tx1">
                    <a:lumMod val="50000"/>
                    <a:lumOff val="50000"/>
                  </a:schemeClr>
                </a:solidFill>
                <a:ea typeface="+mn-lt"/>
                <a:cs typeface="+mn-lt"/>
              </a:rPr>
              <a:t>learnt via historical data prior to an incident</a:t>
            </a:r>
          </a:p>
          <a:p>
            <a:pPr algn="ctr"/>
            <a:endParaRPr lang="en-US" sz="2800" dirty="0"/>
          </a:p>
        </p:txBody>
      </p:sp>
      <p:sp>
        <p:nvSpPr>
          <p:cNvPr id="6" name="Oval 5">
            <a:extLst>
              <a:ext uri="{FF2B5EF4-FFF2-40B4-BE49-F238E27FC236}">
                <a16:creationId xmlns:a16="http://schemas.microsoft.com/office/drawing/2014/main" id="{0C8CA29B-4AD5-6A2B-5E3F-533F5674F620}"/>
              </a:ext>
            </a:extLst>
          </p:cNvPr>
          <p:cNvSpPr/>
          <p:nvPr/>
        </p:nvSpPr>
        <p:spPr>
          <a:xfrm>
            <a:off x="3135250" y="4997750"/>
            <a:ext cx="899409" cy="918147"/>
          </a:xfrm>
          <a:prstGeom prst="ellipse">
            <a:avLst/>
          </a:prstGeom>
          <a:solidFill>
            <a:schemeClr val="bg1"/>
          </a:solidFill>
          <a:ln w="69850">
            <a:solidFill>
              <a:srgbClr val="A10907"/>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D</a:t>
            </a:r>
          </a:p>
        </p:txBody>
      </p:sp>
      <p:sp>
        <p:nvSpPr>
          <p:cNvPr id="7" name="TextBox 6">
            <a:extLst>
              <a:ext uri="{FF2B5EF4-FFF2-40B4-BE49-F238E27FC236}">
                <a16:creationId xmlns:a16="http://schemas.microsoft.com/office/drawing/2014/main" id="{F5487C67-2A1A-63F1-7E3E-7D5B1957F001}"/>
              </a:ext>
            </a:extLst>
          </p:cNvPr>
          <p:cNvSpPr txBox="1"/>
          <p:nvPr/>
        </p:nvSpPr>
        <p:spPr>
          <a:xfrm>
            <a:off x="6262152" y="1841538"/>
            <a:ext cx="4836459" cy="923330"/>
          </a:xfrm>
          <a:prstGeom prst="rect">
            <a:avLst/>
          </a:prstGeom>
          <a:noFill/>
        </p:spPr>
        <p:txBody>
          <a:bodyPr wrap="square" rtlCol="0">
            <a:noAutofit/>
          </a:bodyPr>
          <a:lstStyle/>
          <a:p>
            <a:pPr algn="ctr"/>
            <a:r>
              <a:rPr lang="en-US" sz="2800" dirty="0"/>
              <a:t>Markov Random Field (MRF)</a:t>
            </a:r>
          </a:p>
        </p:txBody>
      </p:sp>
      <p:sp>
        <p:nvSpPr>
          <p:cNvPr id="5" name="TextBox 4">
            <a:extLst>
              <a:ext uri="{FF2B5EF4-FFF2-40B4-BE49-F238E27FC236}">
                <a16:creationId xmlns:a16="http://schemas.microsoft.com/office/drawing/2014/main" id="{420B7809-D0A3-7E23-8773-81E8470B475D}"/>
              </a:ext>
            </a:extLst>
          </p:cNvPr>
          <p:cNvSpPr txBox="1"/>
          <p:nvPr/>
        </p:nvSpPr>
        <p:spPr>
          <a:xfrm>
            <a:off x="5749083" y="4282467"/>
            <a:ext cx="6051524" cy="923330"/>
          </a:xfrm>
          <a:prstGeom prst="rect">
            <a:avLst/>
          </a:prstGeom>
          <a:noFill/>
        </p:spPr>
        <p:txBody>
          <a:bodyPr wrap="square" rtlCol="0">
            <a:noAutofit/>
          </a:bodyPr>
          <a:lstStyle/>
          <a:p>
            <a:pPr algn="ctr"/>
            <a:r>
              <a:rPr lang="en-US" sz="2800" dirty="0"/>
              <a:t>“ If neighbors(B) look like that, then what’s the likely value of B ? ”</a:t>
            </a:r>
            <a:br>
              <a:rPr lang="en-US" sz="2800" dirty="0"/>
            </a:br>
            <a:endParaRPr lang="en-US" sz="2800" dirty="0"/>
          </a:p>
        </p:txBody>
      </p:sp>
    </p:spTree>
    <p:extLst>
      <p:ext uri="{BB962C8B-B14F-4D97-AF65-F5344CB8AC3E}">
        <p14:creationId xmlns:p14="http://schemas.microsoft.com/office/powerpoint/2010/main" val="408237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7" grpId="0"/>
      <p:bldP spid="5" grpId="0"/>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AA327-F5FB-463E-9D98-242C845D0886}"/>
              </a:ext>
            </a:extLst>
          </p:cNvPr>
          <p:cNvSpPr>
            <a:spLocks noGrp="1"/>
          </p:cNvSpPr>
          <p:nvPr>
            <p:ph type="sldNum" sz="quarter" idx="12"/>
          </p:nvPr>
        </p:nvSpPr>
        <p:spPr/>
        <p:txBody>
          <a:bodyPr/>
          <a:lstStyle/>
          <a:p>
            <a:fld id="{330EA680-D336-4FF7-8B7A-9848BB0A1C32}" type="slidenum">
              <a:rPr lang="en-US" smtClean="0"/>
              <a:t>15</a:t>
            </a:fld>
            <a:endParaRPr lang="en-US" dirty="0"/>
          </a:p>
        </p:txBody>
      </p:sp>
      <p:sp>
        <p:nvSpPr>
          <p:cNvPr id="21" name="TextBox 20">
            <a:extLst>
              <a:ext uri="{FF2B5EF4-FFF2-40B4-BE49-F238E27FC236}">
                <a16:creationId xmlns:a16="http://schemas.microsoft.com/office/drawing/2014/main" id="{98B95F12-D4C1-6142-86EC-3609D702A1B4}"/>
              </a:ext>
            </a:extLst>
          </p:cNvPr>
          <p:cNvSpPr txBox="1"/>
          <p:nvPr/>
        </p:nvSpPr>
        <p:spPr>
          <a:xfrm>
            <a:off x="4098867" y="1679323"/>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A </a:t>
            </a:r>
            <a:r>
              <a:rPr lang="en-GB" sz="2800" dirty="0">
                <a:ea typeface="+mn-lt"/>
                <a:cs typeface="+mn-lt"/>
                <a:sym typeface="Wingdings" pitchFamily="2" charset="2"/>
              </a:rPr>
              <a:t> A</a:t>
            </a:r>
            <a:r>
              <a:rPr lang="en-GB" sz="2800" baseline="30000" dirty="0">
                <a:ea typeface="+mn-lt"/>
                <a:cs typeface="+mn-lt"/>
                <a:sym typeface="Wingdings" pitchFamily="2" charset="2"/>
              </a:rPr>
              <a:t>*</a:t>
            </a:r>
            <a:endParaRPr lang="en-GB" sz="2800" baseline="30000" dirty="0">
              <a:ea typeface="+mn-lt"/>
              <a:cs typeface="+mn-lt"/>
            </a:endParaRPr>
          </a:p>
        </p:txBody>
      </p:sp>
      <p:sp>
        <p:nvSpPr>
          <p:cNvPr id="25" name="TextBox 24">
            <a:extLst>
              <a:ext uri="{FF2B5EF4-FFF2-40B4-BE49-F238E27FC236}">
                <a16:creationId xmlns:a16="http://schemas.microsoft.com/office/drawing/2014/main" id="{143EDCA3-EADD-BE48-BFF8-DA5B09358C8E}"/>
              </a:ext>
            </a:extLst>
          </p:cNvPr>
          <p:cNvSpPr txBox="1"/>
          <p:nvPr/>
        </p:nvSpPr>
        <p:spPr>
          <a:xfrm>
            <a:off x="6258803" y="1219786"/>
            <a:ext cx="5622262" cy="692497"/>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1100" b="1" dirty="0">
              <a:latin typeface="Calibri" panose="020F0502020204030204" pitchFamily="34" charset="0"/>
              <a:ea typeface="+mn-lt"/>
              <a:cs typeface="Calibri" panose="020F0502020204030204" pitchFamily="34" charset="0"/>
            </a:endParaRP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Calibri" panose="020F0502020204030204" pitchFamily="34" charset="0"/>
              </a:rPr>
              <a:t>Pick a different value for A:  A*</a:t>
            </a:r>
          </a:p>
        </p:txBody>
      </p:sp>
      <p:grpSp>
        <p:nvGrpSpPr>
          <p:cNvPr id="3" name="Group 2">
            <a:extLst>
              <a:ext uri="{FF2B5EF4-FFF2-40B4-BE49-F238E27FC236}">
                <a16:creationId xmlns:a16="http://schemas.microsoft.com/office/drawing/2014/main" id="{B9B102B4-55A4-FC3F-C63B-83CC653CEE32}"/>
              </a:ext>
            </a:extLst>
          </p:cNvPr>
          <p:cNvGrpSpPr/>
          <p:nvPr/>
        </p:nvGrpSpPr>
        <p:grpSpPr>
          <a:xfrm>
            <a:off x="2162927" y="1515974"/>
            <a:ext cx="2887235" cy="4399923"/>
            <a:chOff x="2162927" y="1515974"/>
            <a:chExt cx="2887235" cy="4399923"/>
          </a:xfrm>
        </p:grpSpPr>
        <p:cxnSp>
          <p:nvCxnSpPr>
            <p:cNvPr id="5" name="Straight Arrow Connector 4">
              <a:extLst>
                <a:ext uri="{FF2B5EF4-FFF2-40B4-BE49-F238E27FC236}">
                  <a16:creationId xmlns:a16="http://schemas.microsoft.com/office/drawing/2014/main" id="{AC771D68-978A-FE28-1EEC-19C75BE9D6C7}"/>
                </a:ext>
              </a:extLst>
            </p:cNvPr>
            <p:cNvCxnSpPr>
              <a:cxnSpLocks/>
            </p:cNvCxnSpPr>
            <p:nvPr/>
          </p:nvCxnSpPr>
          <p:spPr>
            <a:xfrm>
              <a:off x="3828240" y="3555131"/>
              <a:ext cx="537082" cy="728992"/>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55B9EC96-2E4F-AF4A-E448-1D0E25BEDEBF}"/>
                </a:ext>
              </a:extLst>
            </p:cNvPr>
            <p:cNvCxnSpPr>
              <a:cxnSpLocks/>
            </p:cNvCxnSpPr>
            <p:nvPr/>
          </p:nvCxnSpPr>
          <p:spPr>
            <a:xfrm flipV="1">
              <a:off x="3769241" y="4714137"/>
              <a:ext cx="549372" cy="491660"/>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A007DD69-CE75-7D7F-7D04-82EDAB8B4038}"/>
                </a:ext>
              </a:extLst>
            </p:cNvPr>
            <p:cNvCxnSpPr>
              <a:cxnSpLocks/>
            </p:cNvCxnSpPr>
            <p:nvPr/>
          </p:nvCxnSpPr>
          <p:spPr>
            <a:xfrm flipH="1" flipV="1">
              <a:off x="3478435" y="2303203"/>
              <a:ext cx="22108" cy="659693"/>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08D99AE5-091A-58A2-C560-4D6C57443A76}"/>
                </a:ext>
              </a:extLst>
            </p:cNvPr>
            <p:cNvSpPr/>
            <p:nvPr/>
          </p:nvSpPr>
          <p:spPr>
            <a:xfrm>
              <a:off x="3003141" y="1515974"/>
              <a:ext cx="899409" cy="918147"/>
            </a:xfrm>
            <a:prstGeom prst="ellipse">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A</a:t>
              </a:r>
            </a:p>
          </p:txBody>
        </p:sp>
        <p:sp>
          <p:nvSpPr>
            <p:cNvPr id="9" name="Oval 8">
              <a:extLst>
                <a:ext uri="{FF2B5EF4-FFF2-40B4-BE49-F238E27FC236}">
                  <a16:creationId xmlns:a16="http://schemas.microsoft.com/office/drawing/2014/main" id="{23EE48B4-536F-5883-841C-402DC18A13D2}"/>
                </a:ext>
              </a:extLst>
            </p:cNvPr>
            <p:cNvSpPr/>
            <p:nvPr/>
          </p:nvSpPr>
          <p:spPr>
            <a:xfrm>
              <a:off x="3135250" y="4997750"/>
              <a:ext cx="899409" cy="918147"/>
            </a:xfrm>
            <a:prstGeom prst="ellipse">
              <a:avLst/>
            </a:prstGeom>
            <a:solidFill>
              <a:srgbClr val="A10907"/>
            </a:solidFill>
            <a:ln w="28575">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FFFFFF"/>
                  </a:solidFill>
                  <a:cs typeface="Calibri"/>
                </a:rPr>
                <a:t>D</a:t>
              </a:r>
            </a:p>
          </p:txBody>
        </p:sp>
        <p:sp>
          <p:nvSpPr>
            <p:cNvPr id="10" name="Oval 9">
              <a:extLst>
                <a:ext uri="{FF2B5EF4-FFF2-40B4-BE49-F238E27FC236}">
                  <a16:creationId xmlns:a16="http://schemas.microsoft.com/office/drawing/2014/main" id="{445C9DB9-CC6E-0C3D-7959-9314F12E4C9D}"/>
                </a:ext>
              </a:extLst>
            </p:cNvPr>
            <p:cNvSpPr/>
            <p:nvPr/>
          </p:nvSpPr>
          <p:spPr>
            <a:xfrm>
              <a:off x="4150753" y="4013477"/>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E</a:t>
              </a:r>
            </a:p>
          </p:txBody>
        </p:sp>
        <p:cxnSp>
          <p:nvCxnSpPr>
            <p:cNvPr id="11" name="Straight Arrow Connector 10">
              <a:extLst>
                <a:ext uri="{FF2B5EF4-FFF2-40B4-BE49-F238E27FC236}">
                  <a16:creationId xmlns:a16="http://schemas.microsoft.com/office/drawing/2014/main" id="{DF4FB408-97AA-9688-BF94-9380117104B0}"/>
                </a:ext>
              </a:extLst>
            </p:cNvPr>
            <p:cNvCxnSpPr>
              <a:cxnSpLocks/>
            </p:cNvCxnSpPr>
            <p:nvPr/>
          </p:nvCxnSpPr>
          <p:spPr>
            <a:xfrm flipH="1">
              <a:off x="2900625" y="3625368"/>
              <a:ext cx="359097" cy="526896"/>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96536F99-949E-4177-641B-F2B5115DC85E}"/>
                </a:ext>
              </a:extLst>
            </p:cNvPr>
            <p:cNvCxnSpPr>
              <a:cxnSpLocks/>
            </p:cNvCxnSpPr>
            <p:nvPr/>
          </p:nvCxnSpPr>
          <p:spPr>
            <a:xfrm flipH="1" flipV="1">
              <a:off x="2869157" y="4747267"/>
              <a:ext cx="361715" cy="408835"/>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B8E3DD1A-7A35-4CC1-9A07-C2423968E7EE}"/>
                </a:ext>
              </a:extLst>
            </p:cNvPr>
            <p:cNvSpPr/>
            <p:nvPr/>
          </p:nvSpPr>
          <p:spPr>
            <a:xfrm>
              <a:off x="2162927" y="4005194"/>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C</a:t>
              </a:r>
            </a:p>
          </p:txBody>
        </p:sp>
        <p:sp>
          <p:nvSpPr>
            <p:cNvPr id="15" name="Oval 14">
              <a:extLst>
                <a:ext uri="{FF2B5EF4-FFF2-40B4-BE49-F238E27FC236}">
                  <a16:creationId xmlns:a16="http://schemas.microsoft.com/office/drawing/2014/main" id="{DB96F7F9-8898-7F14-6997-30B9FEF56C8D}"/>
                </a:ext>
              </a:extLst>
            </p:cNvPr>
            <p:cNvSpPr/>
            <p:nvPr/>
          </p:nvSpPr>
          <p:spPr>
            <a:xfrm>
              <a:off x="3064021" y="2842398"/>
              <a:ext cx="899409" cy="918147"/>
            </a:xfrm>
            <a:prstGeom prst="ellipse">
              <a:avLst/>
            </a:prstGeom>
            <a:solidFill>
              <a:schemeClr val="bg1"/>
            </a:solidFill>
            <a:ln w="6985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0C0C0C"/>
                  </a:solidFill>
                  <a:cs typeface="Calibri"/>
                </a:rPr>
                <a:t>B</a:t>
              </a:r>
            </a:p>
          </p:txBody>
        </p:sp>
      </p:grpSp>
      <p:sp>
        <p:nvSpPr>
          <p:cNvPr id="17" name="TextBox 16">
            <a:extLst>
              <a:ext uri="{FF2B5EF4-FFF2-40B4-BE49-F238E27FC236}">
                <a16:creationId xmlns:a16="http://schemas.microsoft.com/office/drawing/2014/main" id="{F5C400D2-367B-CE3A-0354-1D3E7E5A989E}"/>
              </a:ext>
            </a:extLst>
          </p:cNvPr>
          <p:cNvSpPr txBox="1"/>
          <p:nvPr/>
        </p:nvSpPr>
        <p:spPr>
          <a:xfrm>
            <a:off x="1075415" y="5996304"/>
            <a:ext cx="5776030" cy="523220"/>
          </a:xfrm>
          <a:prstGeom prst="rect">
            <a:avLst/>
          </a:prstGeom>
          <a:solidFill>
            <a:srgbClr val="A1090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chemeClr val="bg1"/>
                </a:solidFill>
                <a:ea typeface="+mn-lt"/>
                <a:cs typeface="+mn-lt"/>
              </a:rPr>
              <a:t>Problematic symptom: D’s high CPU</a:t>
            </a:r>
          </a:p>
        </p:txBody>
      </p:sp>
      <p:sp>
        <p:nvSpPr>
          <p:cNvPr id="19" name="TextBox 18">
            <a:extLst>
              <a:ext uri="{FF2B5EF4-FFF2-40B4-BE49-F238E27FC236}">
                <a16:creationId xmlns:a16="http://schemas.microsoft.com/office/drawing/2014/main" id="{12DC9C06-F9C3-C38B-E658-B1E045438766}"/>
              </a:ext>
            </a:extLst>
          </p:cNvPr>
          <p:cNvSpPr txBox="1"/>
          <p:nvPr/>
        </p:nvSpPr>
        <p:spPr>
          <a:xfrm>
            <a:off x="119777" y="1547236"/>
            <a:ext cx="2749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ea typeface="+mn-lt"/>
                <a:cs typeface="+mn-lt"/>
              </a:rPr>
              <a:t>Toy example:</a:t>
            </a:r>
          </a:p>
          <a:p>
            <a:pPr algn="ctr"/>
            <a:r>
              <a:rPr lang="en-GB" sz="2400" dirty="0">
                <a:latin typeface="Calibri" panose="020F0502020204030204" pitchFamily="34" charset="0"/>
                <a:ea typeface="+mn-lt"/>
                <a:cs typeface="Calibri" panose="020F0502020204030204" pitchFamily="34" charset="0"/>
              </a:rPr>
              <a:t>1</a:t>
            </a:r>
            <a:r>
              <a:rPr lang="en-GB" sz="2400" dirty="0">
                <a:ea typeface="+mn-lt"/>
                <a:cs typeface="+mn-lt"/>
              </a:rPr>
              <a:t> metric per entity</a:t>
            </a:r>
          </a:p>
        </p:txBody>
      </p:sp>
      <p:sp>
        <p:nvSpPr>
          <p:cNvPr id="18" name="Title 1">
            <a:extLst>
              <a:ext uri="{FF2B5EF4-FFF2-40B4-BE49-F238E27FC236}">
                <a16:creationId xmlns:a16="http://schemas.microsoft.com/office/drawing/2014/main" id="{F7652ABC-6349-4539-A223-C9426D5363E0}"/>
              </a:ext>
            </a:extLst>
          </p:cNvPr>
          <p:cNvSpPr txBox="1">
            <a:spLocks/>
          </p:cNvSpPr>
          <p:nvPr/>
        </p:nvSpPr>
        <p:spPr>
          <a:xfrm>
            <a:off x="189051" y="-103215"/>
            <a:ext cx="11277600" cy="13408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cs typeface="Calibri Light"/>
              </a:rPr>
              <a:t>Would changing A resolve D’s high value?</a:t>
            </a:r>
          </a:p>
        </p:txBody>
      </p:sp>
    </p:spTree>
    <p:extLst>
      <p:ext uri="{BB962C8B-B14F-4D97-AF65-F5344CB8AC3E}">
        <p14:creationId xmlns:p14="http://schemas.microsoft.com/office/powerpoint/2010/main" val="32043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AA327-F5FB-463E-9D98-242C845D0886}"/>
              </a:ext>
            </a:extLst>
          </p:cNvPr>
          <p:cNvSpPr>
            <a:spLocks noGrp="1"/>
          </p:cNvSpPr>
          <p:nvPr>
            <p:ph type="sldNum" sz="quarter" idx="12"/>
          </p:nvPr>
        </p:nvSpPr>
        <p:spPr/>
        <p:txBody>
          <a:bodyPr/>
          <a:lstStyle/>
          <a:p>
            <a:fld id="{330EA680-D336-4FF7-8B7A-9848BB0A1C32}" type="slidenum">
              <a:rPr lang="en-US" smtClean="0"/>
              <a:t>16</a:t>
            </a:fld>
            <a:endParaRPr lang="en-US" dirty="0"/>
          </a:p>
        </p:txBody>
      </p:sp>
      <p:sp>
        <p:nvSpPr>
          <p:cNvPr id="37" name="TextBox 36">
            <a:extLst>
              <a:ext uri="{FF2B5EF4-FFF2-40B4-BE49-F238E27FC236}">
                <a16:creationId xmlns:a16="http://schemas.microsoft.com/office/drawing/2014/main" id="{D7107BC3-8D14-4B63-8FDD-8FF42F8AC4C6}"/>
              </a:ext>
            </a:extLst>
          </p:cNvPr>
          <p:cNvSpPr txBox="1"/>
          <p:nvPr/>
        </p:nvSpPr>
        <p:spPr>
          <a:xfrm>
            <a:off x="1075415" y="5996304"/>
            <a:ext cx="5776030" cy="523220"/>
          </a:xfrm>
          <a:prstGeom prst="rect">
            <a:avLst/>
          </a:prstGeom>
          <a:solidFill>
            <a:srgbClr val="A1090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chemeClr val="bg1"/>
                </a:solidFill>
                <a:ea typeface="+mn-lt"/>
                <a:cs typeface="+mn-lt"/>
              </a:rPr>
              <a:t>Problematic symptom: D’s high CPU</a:t>
            </a:r>
          </a:p>
        </p:txBody>
      </p:sp>
      <p:sp>
        <p:nvSpPr>
          <p:cNvPr id="21" name="TextBox 20">
            <a:extLst>
              <a:ext uri="{FF2B5EF4-FFF2-40B4-BE49-F238E27FC236}">
                <a16:creationId xmlns:a16="http://schemas.microsoft.com/office/drawing/2014/main" id="{98B95F12-D4C1-6142-86EC-3609D702A1B4}"/>
              </a:ext>
            </a:extLst>
          </p:cNvPr>
          <p:cNvSpPr txBox="1"/>
          <p:nvPr/>
        </p:nvSpPr>
        <p:spPr>
          <a:xfrm>
            <a:off x="4098867" y="1679323"/>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A </a:t>
            </a:r>
            <a:r>
              <a:rPr lang="en-GB" sz="2800" dirty="0">
                <a:ea typeface="+mn-lt"/>
                <a:cs typeface="+mn-lt"/>
                <a:sym typeface="Wingdings" pitchFamily="2" charset="2"/>
              </a:rPr>
              <a:t> A</a:t>
            </a:r>
            <a:r>
              <a:rPr lang="en-GB" sz="2800" baseline="30000" dirty="0">
                <a:ea typeface="+mn-lt"/>
                <a:cs typeface="+mn-lt"/>
                <a:sym typeface="Wingdings" pitchFamily="2" charset="2"/>
              </a:rPr>
              <a:t>*</a:t>
            </a:r>
            <a:endParaRPr lang="en-GB" sz="2800" baseline="30000" dirty="0">
              <a:ea typeface="+mn-lt"/>
              <a:cs typeface="+mn-lt"/>
            </a:endParaRPr>
          </a:p>
        </p:txBody>
      </p:sp>
      <p:sp>
        <p:nvSpPr>
          <p:cNvPr id="23" name="TextBox 22">
            <a:extLst>
              <a:ext uri="{FF2B5EF4-FFF2-40B4-BE49-F238E27FC236}">
                <a16:creationId xmlns:a16="http://schemas.microsoft.com/office/drawing/2014/main" id="{59C87385-2FA9-124C-A8D7-F9A473D71F2A}"/>
              </a:ext>
            </a:extLst>
          </p:cNvPr>
          <p:cNvSpPr txBox="1"/>
          <p:nvPr/>
        </p:nvSpPr>
        <p:spPr>
          <a:xfrm>
            <a:off x="4158553" y="293566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B </a:t>
            </a:r>
            <a:r>
              <a:rPr lang="en-GB" sz="2800" dirty="0">
                <a:ea typeface="+mn-lt"/>
                <a:cs typeface="+mn-lt"/>
                <a:sym typeface="Wingdings" pitchFamily="2" charset="2"/>
              </a:rPr>
              <a:t>B</a:t>
            </a:r>
            <a:r>
              <a:rPr lang="en-GB" sz="2800" baseline="30000" dirty="0">
                <a:ea typeface="+mn-lt"/>
                <a:cs typeface="+mn-lt"/>
                <a:sym typeface="Wingdings" pitchFamily="2" charset="2"/>
              </a:rPr>
              <a:t>*</a:t>
            </a:r>
            <a:endParaRPr lang="en-GB" sz="2800" baseline="30000" dirty="0">
              <a:ea typeface="+mn-lt"/>
              <a:cs typeface="+mn-lt"/>
            </a:endParaRPr>
          </a:p>
        </p:txBody>
      </p:sp>
      <p:sp>
        <p:nvSpPr>
          <p:cNvPr id="25" name="TextBox 24">
            <a:extLst>
              <a:ext uri="{FF2B5EF4-FFF2-40B4-BE49-F238E27FC236}">
                <a16:creationId xmlns:a16="http://schemas.microsoft.com/office/drawing/2014/main" id="{27462322-1710-AC40-AEA6-DDB58372DF84}"/>
              </a:ext>
            </a:extLst>
          </p:cNvPr>
          <p:cNvSpPr txBox="1"/>
          <p:nvPr/>
        </p:nvSpPr>
        <p:spPr>
          <a:xfrm>
            <a:off x="6258803" y="1219786"/>
            <a:ext cx="5622262" cy="1123384"/>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1100" b="1" dirty="0">
              <a:latin typeface="Calibri" panose="020F0502020204030204" pitchFamily="34" charset="0"/>
              <a:ea typeface="+mn-lt"/>
              <a:cs typeface="Calibri" panose="020F0502020204030204" pitchFamily="34" charset="0"/>
            </a:endParaRP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Pick a different value for A:  A*</a:t>
            </a: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Resample B</a:t>
            </a:r>
            <a:r>
              <a:rPr lang="en-GB" sz="2800" baseline="30000" dirty="0">
                <a:ea typeface="+mn-lt"/>
                <a:cs typeface="+mn-lt"/>
              </a:rPr>
              <a:t>* </a:t>
            </a:r>
            <a:r>
              <a:rPr lang="en-GB" sz="2800" dirty="0">
                <a:ea typeface="+mn-lt"/>
                <a:cs typeface="+mn-lt"/>
              </a:rPr>
              <a:t>assuming A</a:t>
            </a:r>
            <a:r>
              <a:rPr lang="en-GB" sz="2800" baseline="30000" dirty="0">
                <a:ea typeface="+mn-lt"/>
                <a:cs typeface="+mn-lt"/>
              </a:rPr>
              <a:t>*</a:t>
            </a:r>
            <a:endParaRPr lang="en-GB" sz="2800" dirty="0">
              <a:ea typeface="+mn-lt"/>
              <a:cs typeface="+mn-lt"/>
            </a:endParaRPr>
          </a:p>
        </p:txBody>
      </p:sp>
      <p:grpSp>
        <p:nvGrpSpPr>
          <p:cNvPr id="3" name="Group 2">
            <a:extLst>
              <a:ext uri="{FF2B5EF4-FFF2-40B4-BE49-F238E27FC236}">
                <a16:creationId xmlns:a16="http://schemas.microsoft.com/office/drawing/2014/main" id="{C533BC61-7CB6-D529-7685-CCE2B7D4FD24}"/>
              </a:ext>
            </a:extLst>
          </p:cNvPr>
          <p:cNvGrpSpPr/>
          <p:nvPr/>
        </p:nvGrpSpPr>
        <p:grpSpPr>
          <a:xfrm>
            <a:off x="2162927" y="1515974"/>
            <a:ext cx="2887235" cy="4399923"/>
            <a:chOff x="2162927" y="1515974"/>
            <a:chExt cx="2887235" cy="4399923"/>
          </a:xfrm>
        </p:grpSpPr>
        <p:cxnSp>
          <p:nvCxnSpPr>
            <p:cNvPr id="5" name="Straight Arrow Connector 4">
              <a:extLst>
                <a:ext uri="{FF2B5EF4-FFF2-40B4-BE49-F238E27FC236}">
                  <a16:creationId xmlns:a16="http://schemas.microsoft.com/office/drawing/2014/main" id="{69EC4748-A6E7-C8D7-52B4-B76E9C0FDF1E}"/>
                </a:ext>
              </a:extLst>
            </p:cNvPr>
            <p:cNvCxnSpPr>
              <a:cxnSpLocks/>
            </p:cNvCxnSpPr>
            <p:nvPr/>
          </p:nvCxnSpPr>
          <p:spPr>
            <a:xfrm>
              <a:off x="3828240" y="3555131"/>
              <a:ext cx="537082" cy="728992"/>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176E4F59-240B-CCD3-8412-9B2CE9E8D0C8}"/>
                </a:ext>
              </a:extLst>
            </p:cNvPr>
            <p:cNvCxnSpPr>
              <a:cxnSpLocks/>
            </p:cNvCxnSpPr>
            <p:nvPr/>
          </p:nvCxnSpPr>
          <p:spPr>
            <a:xfrm flipV="1">
              <a:off x="3769241" y="4714137"/>
              <a:ext cx="549372" cy="491660"/>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401E76CB-E974-2F80-A102-F4A8597C977C}"/>
                </a:ext>
              </a:extLst>
            </p:cNvPr>
            <p:cNvCxnSpPr>
              <a:cxnSpLocks/>
            </p:cNvCxnSpPr>
            <p:nvPr/>
          </p:nvCxnSpPr>
          <p:spPr>
            <a:xfrm flipH="1" flipV="1">
              <a:off x="3478435" y="2303203"/>
              <a:ext cx="22108" cy="659693"/>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71F36279-6B83-B330-6429-2A4097D795C3}"/>
                </a:ext>
              </a:extLst>
            </p:cNvPr>
            <p:cNvSpPr/>
            <p:nvPr/>
          </p:nvSpPr>
          <p:spPr>
            <a:xfrm>
              <a:off x="3003141" y="1515974"/>
              <a:ext cx="899409" cy="918147"/>
            </a:xfrm>
            <a:prstGeom prst="ellipse">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A</a:t>
              </a:r>
            </a:p>
          </p:txBody>
        </p:sp>
        <p:sp>
          <p:nvSpPr>
            <p:cNvPr id="9" name="Oval 8">
              <a:extLst>
                <a:ext uri="{FF2B5EF4-FFF2-40B4-BE49-F238E27FC236}">
                  <a16:creationId xmlns:a16="http://schemas.microsoft.com/office/drawing/2014/main" id="{63BD742B-0F58-6807-83FF-B48F8C034D0F}"/>
                </a:ext>
              </a:extLst>
            </p:cNvPr>
            <p:cNvSpPr/>
            <p:nvPr/>
          </p:nvSpPr>
          <p:spPr>
            <a:xfrm>
              <a:off x="3135250" y="4997750"/>
              <a:ext cx="899409" cy="918147"/>
            </a:xfrm>
            <a:prstGeom prst="ellipse">
              <a:avLst/>
            </a:prstGeom>
            <a:solidFill>
              <a:srgbClr val="A10907"/>
            </a:solidFill>
            <a:ln w="28575">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FFFFFF"/>
                  </a:solidFill>
                  <a:cs typeface="Calibri"/>
                </a:rPr>
                <a:t>D</a:t>
              </a:r>
            </a:p>
          </p:txBody>
        </p:sp>
        <p:sp>
          <p:nvSpPr>
            <p:cNvPr id="10" name="Oval 9">
              <a:extLst>
                <a:ext uri="{FF2B5EF4-FFF2-40B4-BE49-F238E27FC236}">
                  <a16:creationId xmlns:a16="http://schemas.microsoft.com/office/drawing/2014/main" id="{17B49041-8B62-DEE5-C7E1-2B4F1E1384FD}"/>
                </a:ext>
              </a:extLst>
            </p:cNvPr>
            <p:cNvSpPr/>
            <p:nvPr/>
          </p:nvSpPr>
          <p:spPr>
            <a:xfrm>
              <a:off x="4150753" y="4013477"/>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E</a:t>
              </a:r>
            </a:p>
          </p:txBody>
        </p:sp>
        <p:cxnSp>
          <p:nvCxnSpPr>
            <p:cNvPr id="11" name="Straight Arrow Connector 10">
              <a:extLst>
                <a:ext uri="{FF2B5EF4-FFF2-40B4-BE49-F238E27FC236}">
                  <a16:creationId xmlns:a16="http://schemas.microsoft.com/office/drawing/2014/main" id="{27FDD2E4-101D-2C09-0448-97AC98C9A1CA}"/>
                </a:ext>
              </a:extLst>
            </p:cNvPr>
            <p:cNvCxnSpPr>
              <a:cxnSpLocks/>
            </p:cNvCxnSpPr>
            <p:nvPr/>
          </p:nvCxnSpPr>
          <p:spPr>
            <a:xfrm flipH="1">
              <a:off x="2900625" y="3625368"/>
              <a:ext cx="359097" cy="526896"/>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5E09257A-793F-B5BF-4CF9-488B030D1656}"/>
                </a:ext>
              </a:extLst>
            </p:cNvPr>
            <p:cNvCxnSpPr>
              <a:cxnSpLocks/>
            </p:cNvCxnSpPr>
            <p:nvPr/>
          </p:nvCxnSpPr>
          <p:spPr>
            <a:xfrm flipH="1" flipV="1">
              <a:off x="2869157" y="4747267"/>
              <a:ext cx="361715" cy="408835"/>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3B903633-9EEF-9FC8-DFD0-DCC990EA73DC}"/>
                </a:ext>
              </a:extLst>
            </p:cNvPr>
            <p:cNvSpPr/>
            <p:nvPr/>
          </p:nvSpPr>
          <p:spPr>
            <a:xfrm>
              <a:off x="2162927" y="4005194"/>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C</a:t>
              </a:r>
            </a:p>
          </p:txBody>
        </p:sp>
        <p:sp>
          <p:nvSpPr>
            <p:cNvPr id="15" name="Oval 14">
              <a:extLst>
                <a:ext uri="{FF2B5EF4-FFF2-40B4-BE49-F238E27FC236}">
                  <a16:creationId xmlns:a16="http://schemas.microsoft.com/office/drawing/2014/main" id="{84248C03-B928-1611-E3FD-B76D510E8CCE}"/>
                </a:ext>
              </a:extLst>
            </p:cNvPr>
            <p:cNvSpPr/>
            <p:nvPr/>
          </p:nvSpPr>
          <p:spPr>
            <a:xfrm>
              <a:off x="3064021" y="2842398"/>
              <a:ext cx="899409" cy="918147"/>
            </a:xfrm>
            <a:prstGeom prst="ellipse">
              <a:avLst/>
            </a:prstGeom>
            <a:solidFill>
              <a:schemeClr val="bg1"/>
            </a:solidFill>
            <a:ln w="6985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0C0C0C"/>
                  </a:solidFill>
                  <a:cs typeface="Calibri"/>
                </a:rPr>
                <a:t>B</a:t>
              </a:r>
            </a:p>
          </p:txBody>
        </p:sp>
      </p:grpSp>
      <p:sp>
        <p:nvSpPr>
          <p:cNvPr id="27" name="Title 1">
            <a:extLst>
              <a:ext uri="{FF2B5EF4-FFF2-40B4-BE49-F238E27FC236}">
                <a16:creationId xmlns:a16="http://schemas.microsoft.com/office/drawing/2014/main" id="{F58CC671-59CF-A4C3-700D-D7D3733C5FD2}"/>
              </a:ext>
            </a:extLst>
          </p:cNvPr>
          <p:cNvSpPr txBox="1">
            <a:spLocks/>
          </p:cNvSpPr>
          <p:nvPr/>
        </p:nvSpPr>
        <p:spPr>
          <a:xfrm>
            <a:off x="189051" y="-103215"/>
            <a:ext cx="11277600" cy="13408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cs typeface="Calibri Light"/>
              </a:rPr>
              <a:t>Would changing A resolve D’s high value?</a:t>
            </a:r>
          </a:p>
        </p:txBody>
      </p:sp>
      <p:sp>
        <p:nvSpPr>
          <p:cNvPr id="28" name="TextBox 27">
            <a:extLst>
              <a:ext uri="{FF2B5EF4-FFF2-40B4-BE49-F238E27FC236}">
                <a16:creationId xmlns:a16="http://schemas.microsoft.com/office/drawing/2014/main" id="{4DB1E4E9-3347-20BD-0108-9846D87B2B4F}"/>
              </a:ext>
            </a:extLst>
          </p:cNvPr>
          <p:cNvSpPr txBox="1"/>
          <p:nvPr/>
        </p:nvSpPr>
        <p:spPr>
          <a:xfrm>
            <a:off x="119777" y="1547236"/>
            <a:ext cx="2749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ea typeface="+mn-lt"/>
                <a:cs typeface="+mn-lt"/>
              </a:rPr>
              <a:t>Toy example:</a:t>
            </a:r>
          </a:p>
          <a:p>
            <a:pPr algn="ctr"/>
            <a:r>
              <a:rPr lang="en-GB" sz="2400" dirty="0">
                <a:latin typeface="Calibri" panose="020F0502020204030204" pitchFamily="34" charset="0"/>
                <a:ea typeface="+mn-lt"/>
                <a:cs typeface="Calibri" panose="020F0502020204030204" pitchFamily="34" charset="0"/>
              </a:rPr>
              <a:t>1</a:t>
            </a:r>
            <a:r>
              <a:rPr lang="en-GB" sz="2400" dirty="0">
                <a:ea typeface="+mn-lt"/>
                <a:cs typeface="+mn-lt"/>
              </a:rPr>
              <a:t> metric per entity</a:t>
            </a:r>
          </a:p>
        </p:txBody>
      </p:sp>
    </p:spTree>
    <p:extLst>
      <p:ext uri="{BB962C8B-B14F-4D97-AF65-F5344CB8AC3E}">
        <p14:creationId xmlns:p14="http://schemas.microsoft.com/office/powerpoint/2010/main" val="508357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AA327-F5FB-463E-9D98-242C845D0886}"/>
              </a:ext>
            </a:extLst>
          </p:cNvPr>
          <p:cNvSpPr>
            <a:spLocks noGrp="1"/>
          </p:cNvSpPr>
          <p:nvPr>
            <p:ph type="sldNum" sz="quarter" idx="12"/>
          </p:nvPr>
        </p:nvSpPr>
        <p:spPr/>
        <p:txBody>
          <a:bodyPr/>
          <a:lstStyle/>
          <a:p>
            <a:fld id="{330EA680-D336-4FF7-8B7A-9848BB0A1C32}" type="slidenum">
              <a:rPr lang="en-US" smtClean="0"/>
              <a:t>17</a:t>
            </a:fld>
            <a:endParaRPr lang="en-US" dirty="0"/>
          </a:p>
        </p:txBody>
      </p:sp>
      <p:sp>
        <p:nvSpPr>
          <p:cNvPr id="21" name="TextBox 20">
            <a:extLst>
              <a:ext uri="{FF2B5EF4-FFF2-40B4-BE49-F238E27FC236}">
                <a16:creationId xmlns:a16="http://schemas.microsoft.com/office/drawing/2014/main" id="{98B95F12-D4C1-6142-86EC-3609D702A1B4}"/>
              </a:ext>
            </a:extLst>
          </p:cNvPr>
          <p:cNvSpPr txBox="1"/>
          <p:nvPr/>
        </p:nvSpPr>
        <p:spPr>
          <a:xfrm>
            <a:off x="4098867" y="1679323"/>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A </a:t>
            </a:r>
            <a:r>
              <a:rPr lang="en-GB" sz="2800" dirty="0">
                <a:ea typeface="+mn-lt"/>
                <a:cs typeface="+mn-lt"/>
                <a:sym typeface="Wingdings" pitchFamily="2" charset="2"/>
              </a:rPr>
              <a:t> A</a:t>
            </a:r>
            <a:r>
              <a:rPr lang="en-GB" sz="2800" baseline="30000" dirty="0">
                <a:ea typeface="+mn-lt"/>
                <a:cs typeface="+mn-lt"/>
                <a:sym typeface="Wingdings" pitchFamily="2" charset="2"/>
              </a:rPr>
              <a:t>*</a:t>
            </a:r>
            <a:endParaRPr lang="en-GB" sz="2800" baseline="30000" dirty="0">
              <a:ea typeface="+mn-lt"/>
              <a:cs typeface="+mn-lt"/>
            </a:endParaRPr>
          </a:p>
        </p:txBody>
      </p:sp>
      <p:sp>
        <p:nvSpPr>
          <p:cNvPr id="23" name="TextBox 22">
            <a:extLst>
              <a:ext uri="{FF2B5EF4-FFF2-40B4-BE49-F238E27FC236}">
                <a16:creationId xmlns:a16="http://schemas.microsoft.com/office/drawing/2014/main" id="{59C87385-2FA9-124C-A8D7-F9A473D71F2A}"/>
              </a:ext>
            </a:extLst>
          </p:cNvPr>
          <p:cNvSpPr txBox="1"/>
          <p:nvPr/>
        </p:nvSpPr>
        <p:spPr>
          <a:xfrm>
            <a:off x="4158553" y="293566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B </a:t>
            </a:r>
            <a:r>
              <a:rPr lang="en-GB" sz="2800" dirty="0">
                <a:ea typeface="+mn-lt"/>
                <a:cs typeface="+mn-lt"/>
                <a:sym typeface="Wingdings" pitchFamily="2" charset="2"/>
              </a:rPr>
              <a:t>B</a:t>
            </a:r>
            <a:r>
              <a:rPr lang="en-GB" sz="2800" baseline="30000" dirty="0">
                <a:ea typeface="+mn-lt"/>
                <a:cs typeface="+mn-lt"/>
                <a:sym typeface="Wingdings" pitchFamily="2" charset="2"/>
              </a:rPr>
              <a:t>*</a:t>
            </a:r>
            <a:endParaRPr lang="en-GB" sz="2800" baseline="30000" dirty="0">
              <a:ea typeface="+mn-lt"/>
              <a:cs typeface="+mn-lt"/>
            </a:endParaRPr>
          </a:p>
        </p:txBody>
      </p:sp>
      <p:sp>
        <p:nvSpPr>
          <p:cNvPr id="25" name="TextBox 24">
            <a:extLst>
              <a:ext uri="{FF2B5EF4-FFF2-40B4-BE49-F238E27FC236}">
                <a16:creationId xmlns:a16="http://schemas.microsoft.com/office/drawing/2014/main" id="{27462322-1710-AC40-AEA6-DDB58372DF84}"/>
              </a:ext>
            </a:extLst>
          </p:cNvPr>
          <p:cNvSpPr txBox="1"/>
          <p:nvPr/>
        </p:nvSpPr>
        <p:spPr>
          <a:xfrm>
            <a:off x="6258803" y="1219786"/>
            <a:ext cx="5622262" cy="1554272"/>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1100" b="1" dirty="0">
              <a:ea typeface="+mn-lt"/>
              <a:cs typeface="+mn-lt"/>
            </a:endParaRP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Pick a different value for A:  A*</a:t>
            </a: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Resample B</a:t>
            </a:r>
            <a:r>
              <a:rPr lang="en-GB" sz="2800" baseline="30000" dirty="0">
                <a:ea typeface="+mn-lt"/>
                <a:cs typeface="+mn-lt"/>
              </a:rPr>
              <a:t>* </a:t>
            </a:r>
            <a:r>
              <a:rPr lang="en-GB" sz="2800" dirty="0">
                <a:ea typeface="+mn-lt"/>
                <a:cs typeface="+mn-lt"/>
              </a:rPr>
              <a:t>assuming A</a:t>
            </a:r>
            <a:r>
              <a:rPr lang="en-GB" sz="2800" baseline="30000" dirty="0">
                <a:ea typeface="+mn-lt"/>
                <a:cs typeface="+mn-lt"/>
              </a:rPr>
              <a:t>*</a:t>
            </a:r>
            <a:endParaRPr lang="en-GB" sz="2800" dirty="0">
              <a:ea typeface="+mn-lt"/>
              <a:cs typeface="+mn-lt"/>
            </a:endParaRP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Similarly resample C</a:t>
            </a:r>
            <a:r>
              <a:rPr lang="en-GB" sz="2800" baseline="30000" dirty="0">
                <a:ea typeface="+mn-lt"/>
                <a:cs typeface="+mn-lt"/>
              </a:rPr>
              <a:t>*</a:t>
            </a:r>
            <a:r>
              <a:rPr lang="en-GB" sz="2800" dirty="0">
                <a:ea typeface="+mn-lt"/>
                <a:cs typeface="+mn-lt"/>
              </a:rPr>
              <a:t>, E</a:t>
            </a:r>
            <a:r>
              <a:rPr lang="en-GB" sz="2800" baseline="30000" dirty="0">
                <a:ea typeface="+mn-lt"/>
                <a:cs typeface="+mn-lt"/>
              </a:rPr>
              <a:t>*</a:t>
            </a:r>
            <a:r>
              <a:rPr lang="en-GB" sz="2800" dirty="0">
                <a:ea typeface="+mn-lt"/>
                <a:cs typeface="+mn-lt"/>
              </a:rPr>
              <a:t>, D</a:t>
            </a:r>
            <a:r>
              <a:rPr lang="en-GB" sz="2800" baseline="30000" dirty="0">
                <a:ea typeface="+mn-lt"/>
                <a:cs typeface="+mn-lt"/>
              </a:rPr>
              <a:t>*</a:t>
            </a:r>
            <a:endParaRPr lang="en-GB" sz="2800" baseline="30000" dirty="0">
              <a:cs typeface="Calibri" panose="020F0502020204030204"/>
            </a:endParaRPr>
          </a:p>
        </p:txBody>
      </p:sp>
      <p:sp>
        <p:nvSpPr>
          <p:cNvPr id="27" name="TextBox 26">
            <a:extLst>
              <a:ext uri="{FF2B5EF4-FFF2-40B4-BE49-F238E27FC236}">
                <a16:creationId xmlns:a16="http://schemas.microsoft.com/office/drawing/2014/main" id="{1CBEF641-0AD2-ED40-87D0-EB4B5DB95648}"/>
              </a:ext>
            </a:extLst>
          </p:cNvPr>
          <p:cNvSpPr txBox="1"/>
          <p:nvPr/>
        </p:nvSpPr>
        <p:spPr>
          <a:xfrm>
            <a:off x="5162926" y="420265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E </a:t>
            </a:r>
            <a:r>
              <a:rPr lang="en-GB" sz="2800" dirty="0">
                <a:ea typeface="+mn-lt"/>
                <a:cs typeface="+mn-lt"/>
                <a:sym typeface="Wingdings" pitchFamily="2" charset="2"/>
              </a:rPr>
              <a:t>E</a:t>
            </a:r>
            <a:r>
              <a:rPr lang="en-GB" sz="2800" baseline="30000" dirty="0">
                <a:ea typeface="+mn-lt"/>
                <a:cs typeface="+mn-lt"/>
                <a:sym typeface="Wingdings" pitchFamily="2" charset="2"/>
              </a:rPr>
              <a:t>*</a:t>
            </a:r>
            <a:endParaRPr lang="en-GB" sz="2800" baseline="30000" dirty="0">
              <a:ea typeface="+mn-lt"/>
              <a:cs typeface="+mn-lt"/>
            </a:endParaRPr>
          </a:p>
        </p:txBody>
      </p:sp>
      <p:sp>
        <p:nvSpPr>
          <p:cNvPr id="28" name="TextBox 27">
            <a:extLst>
              <a:ext uri="{FF2B5EF4-FFF2-40B4-BE49-F238E27FC236}">
                <a16:creationId xmlns:a16="http://schemas.microsoft.com/office/drawing/2014/main" id="{AABB35BA-D309-A847-A9DE-E30D5B20D901}"/>
              </a:ext>
            </a:extLst>
          </p:cNvPr>
          <p:cNvSpPr txBox="1"/>
          <p:nvPr/>
        </p:nvSpPr>
        <p:spPr>
          <a:xfrm>
            <a:off x="604909" y="4238876"/>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C </a:t>
            </a:r>
            <a:r>
              <a:rPr lang="en-GB" sz="2800" dirty="0">
                <a:ea typeface="+mn-lt"/>
                <a:cs typeface="+mn-lt"/>
                <a:sym typeface="Wingdings" pitchFamily="2" charset="2"/>
              </a:rPr>
              <a:t>C</a:t>
            </a:r>
            <a:r>
              <a:rPr lang="en-GB" sz="2800" baseline="30000" dirty="0">
                <a:ea typeface="+mn-lt"/>
                <a:cs typeface="+mn-lt"/>
                <a:sym typeface="Wingdings" pitchFamily="2" charset="2"/>
              </a:rPr>
              <a:t>*</a:t>
            </a:r>
            <a:endParaRPr lang="en-GB" sz="2800" baseline="30000" dirty="0">
              <a:ea typeface="+mn-lt"/>
              <a:cs typeface="+mn-lt"/>
            </a:endParaRPr>
          </a:p>
        </p:txBody>
      </p:sp>
      <p:sp>
        <p:nvSpPr>
          <p:cNvPr id="29" name="TextBox 28">
            <a:extLst>
              <a:ext uri="{FF2B5EF4-FFF2-40B4-BE49-F238E27FC236}">
                <a16:creationId xmlns:a16="http://schemas.microsoft.com/office/drawing/2014/main" id="{E773A507-85B3-D743-87CE-C6C64198CB7B}"/>
              </a:ext>
            </a:extLst>
          </p:cNvPr>
          <p:cNvSpPr txBox="1"/>
          <p:nvPr/>
        </p:nvSpPr>
        <p:spPr>
          <a:xfrm>
            <a:off x="4158553" y="5284824"/>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D </a:t>
            </a:r>
            <a:r>
              <a:rPr lang="en-GB" sz="2800" dirty="0">
                <a:ea typeface="+mn-lt"/>
                <a:cs typeface="+mn-lt"/>
                <a:sym typeface="Wingdings" pitchFamily="2" charset="2"/>
              </a:rPr>
              <a:t>D</a:t>
            </a:r>
            <a:r>
              <a:rPr lang="en-GB" sz="2800" baseline="30000" dirty="0">
                <a:ea typeface="+mn-lt"/>
                <a:cs typeface="+mn-lt"/>
                <a:sym typeface="Wingdings" pitchFamily="2" charset="2"/>
              </a:rPr>
              <a:t>*</a:t>
            </a:r>
            <a:endParaRPr lang="en-GB" sz="2800" baseline="30000" dirty="0">
              <a:ea typeface="+mn-lt"/>
              <a:cs typeface="+mn-lt"/>
            </a:endParaRPr>
          </a:p>
        </p:txBody>
      </p:sp>
      <p:grpSp>
        <p:nvGrpSpPr>
          <p:cNvPr id="3" name="Group 2">
            <a:extLst>
              <a:ext uri="{FF2B5EF4-FFF2-40B4-BE49-F238E27FC236}">
                <a16:creationId xmlns:a16="http://schemas.microsoft.com/office/drawing/2014/main" id="{95922762-9D59-8471-7CC1-1BCE7D8C1E27}"/>
              </a:ext>
            </a:extLst>
          </p:cNvPr>
          <p:cNvGrpSpPr/>
          <p:nvPr/>
        </p:nvGrpSpPr>
        <p:grpSpPr>
          <a:xfrm>
            <a:off x="2162927" y="1515974"/>
            <a:ext cx="2887235" cy="4399923"/>
            <a:chOff x="2162927" y="1515974"/>
            <a:chExt cx="2887235" cy="4399923"/>
          </a:xfrm>
        </p:grpSpPr>
        <p:cxnSp>
          <p:nvCxnSpPr>
            <p:cNvPr id="5" name="Straight Arrow Connector 4">
              <a:extLst>
                <a:ext uri="{FF2B5EF4-FFF2-40B4-BE49-F238E27FC236}">
                  <a16:creationId xmlns:a16="http://schemas.microsoft.com/office/drawing/2014/main" id="{F5CAB1A2-5D9B-A05D-74C1-C921097CDB41}"/>
                </a:ext>
              </a:extLst>
            </p:cNvPr>
            <p:cNvCxnSpPr>
              <a:cxnSpLocks/>
            </p:cNvCxnSpPr>
            <p:nvPr/>
          </p:nvCxnSpPr>
          <p:spPr>
            <a:xfrm>
              <a:off x="3828240" y="3555131"/>
              <a:ext cx="537082" cy="728992"/>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A7C1C812-F18A-11E4-E175-76ECD13BA481}"/>
                </a:ext>
              </a:extLst>
            </p:cNvPr>
            <p:cNvCxnSpPr>
              <a:cxnSpLocks/>
            </p:cNvCxnSpPr>
            <p:nvPr/>
          </p:nvCxnSpPr>
          <p:spPr>
            <a:xfrm flipV="1">
              <a:off x="3769241" y="4714137"/>
              <a:ext cx="549372" cy="491660"/>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CB180425-618D-B422-596C-6BAA797547DE}"/>
                </a:ext>
              </a:extLst>
            </p:cNvPr>
            <p:cNvCxnSpPr>
              <a:cxnSpLocks/>
            </p:cNvCxnSpPr>
            <p:nvPr/>
          </p:nvCxnSpPr>
          <p:spPr>
            <a:xfrm flipH="1" flipV="1">
              <a:off x="3478435" y="2303203"/>
              <a:ext cx="22108" cy="659693"/>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835A9AFE-DE97-300D-3F5B-5B8759074D96}"/>
                </a:ext>
              </a:extLst>
            </p:cNvPr>
            <p:cNvSpPr/>
            <p:nvPr/>
          </p:nvSpPr>
          <p:spPr>
            <a:xfrm>
              <a:off x="3003141" y="1515974"/>
              <a:ext cx="899409" cy="918147"/>
            </a:xfrm>
            <a:prstGeom prst="ellipse">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A</a:t>
              </a:r>
            </a:p>
          </p:txBody>
        </p:sp>
        <p:sp>
          <p:nvSpPr>
            <p:cNvPr id="9" name="Oval 8">
              <a:extLst>
                <a:ext uri="{FF2B5EF4-FFF2-40B4-BE49-F238E27FC236}">
                  <a16:creationId xmlns:a16="http://schemas.microsoft.com/office/drawing/2014/main" id="{82C4AF74-9C5F-1CA7-7E5C-FC5F451C45D2}"/>
                </a:ext>
              </a:extLst>
            </p:cNvPr>
            <p:cNvSpPr/>
            <p:nvPr/>
          </p:nvSpPr>
          <p:spPr>
            <a:xfrm>
              <a:off x="3135250" y="4997750"/>
              <a:ext cx="899409" cy="918147"/>
            </a:xfrm>
            <a:prstGeom prst="ellipse">
              <a:avLst/>
            </a:prstGeom>
            <a:solidFill>
              <a:srgbClr val="A10907"/>
            </a:solidFill>
            <a:ln w="28575">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FFFFFF"/>
                  </a:solidFill>
                  <a:cs typeface="Calibri"/>
                </a:rPr>
                <a:t>D</a:t>
              </a:r>
            </a:p>
          </p:txBody>
        </p:sp>
        <p:sp>
          <p:nvSpPr>
            <p:cNvPr id="10" name="Oval 9">
              <a:extLst>
                <a:ext uri="{FF2B5EF4-FFF2-40B4-BE49-F238E27FC236}">
                  <a16:creationId xmlns:a16="http://schemas.microsoft.com/office/drawing/2014/main" id="{3287258D-A874-C7ED-B89B-DD2ED0B6084C}"/>
                </a:ext>
              </a:extLst>
            </p:cNvPr>
            <p:cNvSpPr/>
            <p:nvPr/>
          </p:nvSpPr>
          <p:spPr>
            <a:xfrm>
              <a:off x="4150753" y="4013477"/>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E</a:t>
              </a:r>
            </a:p>
          </p:txBody>
        </p:sp>
        <p:cxnSp>
          <p:nvCxnSpPr>
            <p:cNvPr id="11" name="Straight Arrow Connector 10">
              <a:extLst>
                <a:ext uri="{FF2B5EF4-FFF2-40B4-BE49-F238E27FC236}">
                  <a16:creationId xmlns:a16="http://schemas.microsoft.com/office/drawing/2014/main" id="{FD4EE59E-A483-75C2-8A32-2E693015A56A}"/>
                </a:ext>
              </a:extLst>
            </p:cNvPr>
            <p:cNvCxnSpPr>
              <a:cxnSpLocks/>
            </p:cNvCxnSpPr>
            <p:nvPr/>
          </p:nvCxnSpPr>
          <p:spPr>
            <a:xfrm flipH="1">
              <a:off x="2900625" y="3625368"/>
              <a:ext cx="359097" cy="526896"/>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9B2CE505-CCEB-385F-7A8D-99F7837AC8B2}"/>
                </a:ext>
              </a:extLst>
            </p:cNvPr>
            <p:cNvCxnSpPr>
              <a:cxnSpLocks/>
            </p:cNvCxnSpPr>
            <p:nvPr/>
          </p:nvCxnSpPr>
          <p:spPr>
            <a:xfrm flipH="1" flipV="1">
              <a:off x="2869157" y="4747267"/>
              <a:ext cx="361715" cy="408835"/>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76337CD2-5EE9-B691-4389-6DEC435DB4D8}"/>
                </a:ext>
              </a:extLst>
            </p:cNvPr>
            <p:cNvSpPr/>
            <p:nvPr/>
          </p:nvSpPr>
          <p:spPr>
            <a:xfrm>
              <a:off x="2162927" y="4005194"/>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C</a:t>
              </a:r>
            </a:p>
          </p:txBody>
        </p:sp>
        <p:sp>
          <p:nvSpPr>
            <p:cNvPr id="15" name="Oval 14">
              <a:extLst>
                <a:ext uri="{FF2B5EF4-FFF2-40B4-BE49-F238E27FC236}">
                  <a16:creationId xmlns:a16="http://schemas.microsoft.com/office/drawing/2014/main" id="{3AEB60D4-0BD0-F62A-9C53-BB67629BD826}"/>
                </a:ext>
              </a:extLst>
            </p:cNvPr>
            <p:cNvSpPr/>
            <p:nvPr/>
          </p:nvSpPr>
          <p:spPr>
            <a:xfrm>
              <a:off x="3064021" y="2842398"/>
              <a:ext cx="899409" cy="918147"/>
            </a:xfrm>
            <a:prstGeom prst="ellipse">
              <a:avLst/>
            </a:prstGeom>
            <a:solidFill>
              <a:schemeClr val="bg1"/>
            </a:solidFill>
            <a:ln w="6985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0C0C0C"/>
                  </a:solidFill>
                  <a:cs typeface="Calibri"/>
                </a:rPr>
                <a:t>B</a:t>
              </a:r>
            </a:p>
          </p:txBody>
        </p:sp>
      </p:grpSp>
      <p:sp>
        <p:nvSpPr>
          <p:cNvPr id="31" name="Title 1">
            <a:extLst>
              <a:ext uri="{FF2B5EF4-FFF2-40B4-BE49-F238E27FC236}">
                <a16:creationId xmlns:a16="http://schemas.microsoft.com/office/drawing/2014/main" id="{278BE842-43FC-FF7E-7BD6-E6406851D8CC}"/>
              </a:ext>
            </a:extLst>
          </p:cNvPr>
          <p:cNvSpPr txBox="1">
            <a:spLocks/>
          </p:cNvSpPr>
          <p:nvPr/>
        </p:nvSpPr>
        <p:spPr>
          <a:xfrm>
            <a:off x="189051" y="-103215"/>
            <a:ext cx="11277600" cy="13408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cs typeface="Calibri Light"/>
              </a:rPr>
              <a:t>Would changing A resolve D’s high value?</a:t>
            </a:r>
          </a:p>
        </p:txBody>
      </p:sp>
      <p:sp>
        <p:nvSpPr>
          <p:cNvPr id="33" name="TextBox 32">
            <a:extLst>
              <a:ext uri="{FF2B5EF4-FFF2-40B4-BE49-F238E27FC236}">
                <a16:creationId xmlns:a16="http://schemas.microsoft.com/office/drawing/2014/main" id="{DBBFEC7C-7B14-D551-831D-AC6B1098006F}"/>
              </a:ext>
            </a:extLst>
          </p:cNvPr>
          <p:cNvSpPr txBox="1"/>
          <p:nvPr/>
        </p:nvSpPr>
        <p:spPr>
          <a:xfrm>
            <a:off x="1075415" y="5996304"/>
            <a:ext cx="5776030" cy="523220"/>
          </a:xfrm>
          <a:prstGeom prst="rect">
            <a:avLst/>
          </a:prstGeom>
          <a:solidFill>
            <a:srgbClr val="A1090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chemeClr val="bg1"/>
                </a:solidFill>
                <a:ea typeface="+mn-lt"/>
                <a:cs typeface="+mn-lt"/>
              </a:rPr>
              <a:t>Problematic symptom: D’s high CPU</a:t>
            </a:r>
          </a:p>
        </p:txBody>
      </p:sp>
      <p:sp>
        <p:nvSpPr>
          <p:cNvPr id="35" name="TextBox 34">
            <a:extLst>
              <a:ext uri="{FF2B5EF4-FFF2-40B4-BE49-F238E27FC236}">
                <a16:creationId xmlns:a16="http://schemas.microsoft.com/office/drawing/2014/main" id="{C8162683-4278-219B-282D-7C9503AA52A7}"/>
              </a:ext>
            </a:extLst>
          </p:cNvPr>
          <p:cNvSpPr txBox="1"/>
          <p:nvPr/>
        </p:nvSpPr>
        <p:spPr>
          <a:xfrm>
            <a:off x="119777" y="1547236"/>
            <a:ext cx="2749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ea typeface="+mn-lt"/>
                <a:cs typeface="+mn-lt"/>
              </a:rPr>
              <a:t>Toy example:</a:t>
            </a:r>
          </a:p>
          <a:p>
            <a:pPr algn="ctr"/>
            <a:r>
              <a:rPr lang="en-GB" sz="2400" dirty="0">
                <a:latin typeface="Calibri" panose="020F0502020204030204" pitchFamily="34" charset="0"/>
                <a:ea typeface="+mn-lt"/>
                <a:cs typeface="Calibri" panose="020F0502020204030204" pitchFamily="34" charset="0"/>
              </a:rPr>
              <a:t>1</a:t>
            </a:r>
            <a:r>
              <a:rPr lang="en-GB" sz="2400" dirty="0">
                <a:ea typeface="+mn-lt"/>
                <a:cs typeface="+mn-lt"/>
              </a:rPr>
              <a:t> metric per entity</a:t>
            </a:r>
          </a:p>
        </p:txBody>
      </p:sp>
    </p:spTree>
    <p:extLst>
      <p:ext uri="{BB962C8B-B14F-4D97-AF65-F5344CB8AC3E}">
        <p14:creationId xmlns:p14="http://schemas.microsoft.com/office/powerpoint/2010/main" val="261060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AA327-F5FB-463E-9D98-242C845D0886}"/>
              </a:ext>
            </a:extLst>
          </p:cNvPr>
          <p:cNvSpPr>
            <a:spLocks noGrp="1"/>
          </p:cNvSpPr>
          <p:nvPr>
            <p:ph type="sldNum" sz="quarter" idx="12"/>
          </p:nvPr>
        </p:nvSpPr>
        <p:spPr>
          <a:xfrm>
            <a:off x="8524946" y="6323085"/>
            <a:ext cx="2743200" cy="365125"/>
          </a:xfrm>
        </p:spPr>
        <p:txBody>
          <a:bodyPr/>
          <a:lstStyle/>
          <a:p>
            <a:fld id="{330EA680-D336-4FF7-8B7A-9848BB0A1C32}" type="slidenum">
              <a:rPr lang="en-US" smtClean="0"/>
              <a:t>18</a:t>
            </a:fld>
            <a:endParaRPr lang="en-US" dirty="0"/>
          </a:p>
        </p:txBody>
      </p:sp>
      <p:cxnSp>
        <p:nvCxnSpPr>
          <p:cNvPr id="30" name="Straight Arrow Connector 29">
            <a:extLst>
              <a:ext uri="{FF2B5EF4-FFF2-40B4-BE49-F238E27FC236}">
                <a16:creationId xmlns:a16="http://schemas.microsoft.com/office/drawing/2014/main" id="{D9FEBEF0-0CEE-4B31-B406-F84AC54247B9}"/>
              </a:ext>
            </a:extLst>
          </p:cNvPr>
          <p:cNvCxnSpPr>
            <a:cxnSpLocks/>
          </p:cNvCxnSpPr>
          <p:nvPr/>
        </p:nvCxnSpPr>
        <p:spPr>
          <a:xfrm flipH="1">
            <a:off x="2900625" y="3625368"/>
            <a:ext cx="359097" cy="526896"/>
          </a:xfrm>
          <a:prstGeom prst="straightConnector1">
            <a:avLst/>
          </a:prstGeom>
          <a:ln w="28575"/>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98B95F12-D4C1-6142-86EC-3609D702A1B4}"/>
              </a:ext>
            </a:extLst>
          </p:cNvPr>
          <p:cNvSpPr txBox="1"/>
          <p:nvPr/>
        </p:nvSpPr>
        <p:spPr>
          <a:xfrm>
            <a:off x="4098867" y="1679323"/>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A </a:t>
            </a:r>
            <a:r>
              <a:rPr lang="en-GB" sz="2800" dirty="0">
                <a:ea typeface="+mn-lt"/>
                <a:cs typeface="+mn-lt"/>
                <a:sym typeface="Wingdings" pitchFamily="2" charset="2"/>
              </a:rPr>
              <a:t> A</a:t>
            </a:r>
            <a:r>
              <a:rPr lang="en-GB" sz="2800" baseline="30000" dirty="0">
                <a:ea typeface="+mn-lt"/>
                <a:cs typeface="+mn-lt"/>
                <a:sym typeface="Wingdings" pitchFamily="2" charset="2"/>
              </a:rPr>
              <a:t>*</a:t>
            </a:r>
            <a:endParaRPr lang="en-GB" sz="2800" baseline="30000" dirty="0">
              <a:ea typeface="+mn-lt"/>
              <a:cs typeface="+mn-lt"/>
            </a:endParaRPr>
          </a:p>
        </p:txBody>
      </p:sp>
      <p:sp>
        <p:nvSpPr>
          <p:cNvPr id="23" name="TextBox 22">
            <a:extLst>
              <a:ext uri="{FF2B5EF4-FFF2-40B4-BE49-F238E27FC236}">
                <a16:creationId xmlns:a16="http://schemas.microsoft.com/office/drawing/2014/main" id="{59C87385-2FA9-124C-A8D7-F9A473D71F2A}"/>
              </a:ext>
            </a:extLst>
          </p:cNvPr>
          <p:cNvSpPr txBox="1"/>
          <p:nvPr/>
        </p:nvSpPr>
        <p:spPr>
          <a:xfrm>
            <a:off x="4158553" y="293566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B </a:t>
            </a:r>
            <a:r>
              <a:rPr lang="en-GB" sz="2800" dirty="0">
                <a:ea typeface="+mn-lt"/>
                <a:cs typeface="+mn-lt"/>
                <a:sym typeface="Wingdings" pitchFamily="2" charset="2"/>
              </a:rPr>
              <a:t>B</a:t>
            </a:r>
            <a:r>
              <a:rPr lang="en-GB" sz="2800" baseline="30000" dirty="0">
                <a:ea typeface="+mn-lt"/>
                <a:cs typeface="+mn-lt"/>
                <a:sym typeface="Wingdings" pitchFamily="2" charset="2"/>
              </a:rPr>
              <a:t>’</a:t>
            </a:r>
            <a:endParaRPr lang="en-GB" sz="2800" baseline="30000" dirty="0">
              <a:ea typeface="+mn-lt"/>
              <a:cs typeface="+mn-lt"/>
            </a:endParaRPr>
          </a:p>
        </p:txBody>
      </p:sp>
      <p:sp>
        <p:nvSpPr>
          <p:cNvPr id="25" name="TextBox 24">
            <a:extLst>
              <a:ext uri="{FF2B5EF4-FFF2-40B4-BE49-F238E27FC236}">
                <a16:creationId xmlns:a16="http://schemas.microsoft.com/office/drawing/2014/main" id="{27462322-1710-AC40-AEA6-DDB58372DF84}"/>
              </a:ext>
            </a:extLst>
          </p:cNvPr>
          <p:cNvSpPr txBox="1"/>
          <p:nvPr/>
        </p:nvSpPr>
        <p:spPr>
          <a:xfrm>
            <a:off x="6258803" y="1219786"/>
            <a:ext cx="5622262" cy="2416046"/>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1100" b="1" dirty="0">
              <a:ea typeface="+mn-lt"/>
              <a:cs typeface="+mn-lt"/>
            </a:endParaRP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Pick a different value for A:  A*</a:t>
            </a: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Resample B</a:t>
            </a:r>
            <a:r>
              <a:rPr lang="en-GB" sz="2800" baseline="30000" dirty="0">
                <a:ea typeface="+mn-lt"/>
                <a:cs typeface="+mn-lt"/>
              </a:rPr>
              <a:t>* </a:t>
            </a:r>
            <a:r>
              <a:rPr lang="en-GB" sz="2800" dirty="0">
                <a:ea typeface="+mn-lt"/>
                <a:cs typeface="+mn-lt"/>
              </a:rPr>
              <a:t>assuming A</a:t>
            </a:r>
            <a:r>
              <a:rPr lang="en-GB" sz="2800" baseline="30000" dirty="0">
                <a:ea typeface="+mn-lt"/>
                <a:cs typeface="+mn-lt"/>
              </a:rPr>
              <a:t>*</a:t>
            </a:r>
            <a:endParaRPr lang="en-GB" sz="2800" dirty="0">
              <a:ea typeface="+mn-lt"/>
              <a:cs typeface="+mn-lt"/>
            </a:endParaRP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Similarly resample C</a:t>
            </a:r>
            <a:r>
              <a:rPr lang="en-GB" sz="2800" baseline="30000" dirty="0">
                <a:ea typeface="+mn-lt"/>
                <a:cs typeface="+mn-lt"/>
              </a:rPr>
              <a:t>*</a:t>
            </a:r>
            <a:r>
              <a:rPr lang="en-GB" sz="2800" dirty="0">
                <a:ea typeface="+mn-lt"/>
                <a:cs typeface="+mn-lt"/>
              </a:rPr>
              <a:t>, E</a:t>
            </a:r>
            <a:r>
              <a:rPr lang="en-GB" sz="2800" baseline="30000" dirty="0">
                <a:ea typeface="+mn-lt"/>
                <a:cs typeface="+mn-lt"/>
              </a:rPr>
              <a:t>*</a:t>
            </a:r>
            <a:r>
              <a:rPr lang="en-GB" sz="2800" dirty="0">
                <a:ea typeface="+mn-lt"/>
                <a:cs typeface="+mn-lt"/>
              </a:rPr>
              <a:t>, D</a:t>
            </a:r>
            <a:r>
              <a:rPr lang="en-GB" sz="2800" baseline="30000" dirty="0">
                <a:ea typeface="+mn-lt"/>
                <a:cs typeface="+mn-lt"/>
              </a:rPr>
              <a:t>*</a:t>
            </a:r>
          </a:p>
          <a:p>
            <a:pPr marL="514350" indent="-514350">
              <a:buFont typeface="+mj-lt"/>
              <a:buAutoNum type="arabicPeriod"/>
            </a:pPr>
            <a:r>
              <a:rPr lang="en-GB" sz="2800" dirty="0">
                <a:latin typeface="Calibri" panose="020F0502020204030204" pitchFamily="34" charset="0"/>
                <a:cs typeface="Calibri" panose="020F0502020204030204" pitchFamily="34" charset="0"/>
              </a:rPr>
              <a:t> </a:t>
            </a:r>
            <a:r>
              <a:rPr lang="en-GB" sz="2800" dirty="0">
                <a:cs typeface="Calibri" panose="020F0502020204030204"/>
              </a:rPr>
              <a:t>Repeat 2, 3 a few times (Gibbs sampling)</a:t>
            </a:r>
          </a:p>
        </p:txBody>
      </p:sp>
      <p:sp>
        <p:nvSpPr>
          <p:cNvPr id="27" name="TextBox 26">
            <a:extLst>
              <a:ext uri="{FF2B5EF4-FFF2-40B4-BE49-F238E27FC236}">
                <a16:creationId xmlns:a16="http://schemas.microsoft.com/office/drawing/2014/main" id="{1CBEF641-0AD2-ED40-87D0-EB4B5DB95648}"/>
              </a:ext>
            </a:extLst>
          </p:cNvPr>
          <p:cNvSpPr txBox="1"/>
          <p:nvPr/>
        </p:nvSpPr>
        <p:spPr>
          <a:xfrm>
            <a:off x="5162926" y="420265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E </a:t>
            </a:r>
            <a:r>
              <a:rPr lang="en-GB" sz="2800" dirty="0">
                <a:ea typeface="+mn-lt"/>
                <a:cs typeface="+mn-lt"/>
                <a:sym typeface="Wingdings" pitchFamily="2" charset="2"/>
              </a:rPr>
              <a:t>E</a:t>
            </a:r>
            <a:r>
              <a:rPr lang="en-GB" sz="2800" baseline="30000" dirty="0">
                <a:ea typeface="+mn-lt"/>
                <a:cs typeface="+mn-lt"/>
                <a:sym typeface="Wingdings" pitchFamily="2" charset="2"/>
              </a:rPr>
              <a:t>’</a:t>
            </a:r>
            <a:endParaRPr lang="en-GB" sz="2800" baseline="30000" dirty="0">
              <a:ea typeface="+mn-lt"/>
              <a:cs typeface="+mn-lt"/>
            </a:endParaRPr>
          </a:p>
        </p:txBody>
      </p:sp>
      <p:sp>
        <p:nvSpPr>
          <p:cNvPr id="28" name="TextBox 27">
            <a:extLst>
              <a:ext uri="{FF2B5EF4-FFF2-40B4-BE49-F238E27FC236}">
                <a16:creationId xmlns:a16="http://schemas.microsoft.com/office/drawing/2014/main" id="{AABB35BA-D309-A847-A9DE-E30D5B20D901}"/>
              </a:ext>
            </a:extLst>
          </p:cNvPr>
          <p:cNvSpPr txBox="1"/>
          <p:nvPr/>
        </p:nvSpPr>
        <p:spPr>
          <a:xfrm>
            <a:off x="635691" y="420584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C </a:t>
            </a:r>
            <a:r>
              <a:rPr lang="en-GB" sz="2800" dirty="0">
                <a:ea typeface="+mn-lt"/>
                <a:cs typeface="+mn-lt"/>
                <a:sym typeface="Wingdings" pitchFamily="2" charset="2"/>
              </a:rPr>
              <a:t>C</a:t>
            </a:r>
            <a:r>
              <a:rPr lang="en-GB" sz="2800" baseline="30000" dirty="0">
                <a:ea typeface="+mn-lt"/>
                <a:cs typeface="+mn-lt"/>
                <a:sym typeface="Wingdings" pitchFamily="2" charset="2"/>
              </a:rPr>
              <a:t>’</a:t>
            </a:r>
            <a:endParaRPr lang="en-GB" sz="2800" baseline="30000" dirty="0">
              <a:ea typeface="+mn-lt"/>
              <a:cs typeface="+mn-lt"/>
            </a:endParaRPr>
          </a:p>
        </p:txBody>
      </p:sp>
      <p:sp>
        <p:nvSpPr>
          <p:cNvPr id="29" name="TextBox 28">
            <a:extLst>
              <a:ext uri="{FF2B5EF4-FFF2-40B4-BE49-F238E27FC236}">
                <a16:creationId xmlns:a16="http://schemas.microsoft.com/office/drawing/2014/main" id="{E773A507-85B3-D743-87CE-C6C64198CB7B}"/>
              </a:ext>
            </a:extLst>
          </p:cNvPr>
          <p:cNvSpPr txBox="1"/>
          <p:nvPr/>
        </p:nvSpPr>
        <p:spPr>
          <a:xfrm>
            <a:off x="4158553" y="5284824"/>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D </a:t>
            </a:r>
            <a:r>
              <a:rPr lang="en-GB" sz="2800" dirty="0">
                <a:ea typeface="+mn-lt"/>
                <a:cs typeface="+mn-lt"/>
                <a:sym typeface="Wingdings" pitchFamily="2" charset="2"/>
              </a:rPr>
              <a:t>D</a:t>
            </a:r>
            <a:r>
              <a:rPr lang="en-GB" sz="2800" baseline="30000" dirty="0">
                <a:ea typeface="+mn-lt"/>
                <a:cs typeface="+mn-lt"/>
                <a:sym typeface="Wingdings" pitchFamily="2" charset="2"/>
              </a:rPr>
              <a:t>’</a:t>
            </a:r>
            <a:endParaRPr lang="en-GB" sz="2800" baseline="30000" dirty="0">
              <a:ea typeface="+mn-lt"/>
              <a:cs typeface="+mn-lt"/>
            </a:endParaRPr>
          </a:p>
        </p:txBody>
      </p:sp>
      <p:grpSp>
        <p:nvGrpSpPr>
          <p:cNvPr id="6" name="Group 5">
            <a:extLst>
              <a:ext uri="{FF2B5EF4-FFF2-40B4-BE49-F238E27FC236}">
                <a16:creationId xmlns:a16="http://schemas.microsoft.com/office/drawing/2014/main" id="{1BE1816E-8C1B-1226-123C-C67DE8EA5F06}"/>
              </a:ext>
            </a:extLst>
          </p:cNvPr>
          <p:cNvGrpSpPr/>
          <p:nvPr/>
        </p:nvGrpSpPr>
        <p:grpSpPr>
          <a:xfrm>
            <a:off x="2162927" y="1515974"/>
            <a:ext cx="2887235" cy="4399923"/>
            <a:chOff x="2162927" y="1515974"/>
            <a:chExt cx="2887235" cy="4399923"/>
          </a:xfrm>
        </p:grpSpPr>
        <p:cxnSp>
          <p:nvCxnSpPr>
            <p:cNvPr id="7" name="Straight Arrow Connector 6">
              <a:extLst>
                <a:ext uri="{FF2B5EF4-FFF2-40B4-BE49-F238E27FC236}">
                  <a16:creationId xmlns:a16="http://schemas.microsoft.com/office/drawing/2014/main" id="{FEC3CC99-6D24-D46E-C392-54F4D25FB7FF}"/>
                </a:ext>
              </a:extLst>
            </p:cNvPr>
            <p:cNvCxnSpPr>
              <a:cxnSpLocks/>
            </p:cNvCxnSpPr>
            <p:nvPr/>
          </p:nvCxnSpPr>
          <p:spPr>
            <a:xfrm>
              <a:off x="3828240" y="3555131"/>
              <a:ext cx="537082" cy="728992"/>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4ABD6E93-3A97-25BC-73C8-F32CCF706D09}"/>
                </a:ext>
              </a:extLst>
            </p:cNvPr>
            <p:cNvCxnSpPr>
              <a:cxnSpLocks/>
            </p:cNvCxnSpPr>
            <p:nvPr/>
          </p:nvCxnSpPr>
          <p:spPr>
            <a:xfrm flipV="1">
              <a:off x="3769241" y="4714137"/>
              <a:ext cx="549372" cy="491660"/>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E6D7BC43-9BE9-E528-4C62-FF31C316A453}"/>
                </a:ext>
              </a:extLst>
            </p:cNvPr>
            <p:cNvCxnSpPr>
              <a:cxnSpLocks/>
            </p:cNvCxnSpPr>
            <p:nvPr/>
          </p:nvCxnSpPr>
          <p:spPr>
            <a:xfrm flipH="1" flipV="1">
              <a:off x="3478435" y="2303203"/>
              <a:ext cx="22108" cy="659693"/>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4A5D4FE3-E574-E634-A9FE-D3EEF7DA58BF}"/>
                </a:ext>
              </a:extLst>
            </p:cNvPr>
            <p:cNvSpPr/>
            <p:nvPr/>
          </p:nvSpPr>
          <p:spPr>
            <a:xfrm>
              <a:off x="3003141" y="1515974"/>
              <a:ext cx="899409" cy="918147"/>
            </a:xfrm>
            <a:prstGeom prst="ellipse">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A</a:t>
              </a:r>
            </a:p>
          </p:txBody>
        </p:sp>
        <p:sp>
          <p:nvSpPr>
            <p:cNvPr id="11" name="Oval 10">
              <a:extLst>
                <a:ext uri="{FF2B5EF4-FFF2-40B4-BE49-F238E27FC236}">
                  <a16:creationId xmlns:a16="http://schemas.microsoft.com/office/drawing/2014/main" id="{80F548B0-9C2C-B3DD-D5B1-368DED295763}"/>
                </a:ext>
              </a:extLst>
            </p:cNvPr>
            <p:cNvSpPr/>
            <p:nvPr/>
          </p:nvSpPr>
          <p:spPr>
            <a:xfrm>
              <a:off x="3135250" y="4997750"/>
              <a:ext cx="899409" cy="918147"/>
            </a:xfrm>
            <a:prstGeom prst="ellipse">
              <a:avLst/>
            </a:prstGeom>
            <a:solidFill>
              <a:srgbClr val="A10907"/>
            </a:solidFill>
            <a:ln w="28575">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FFFFFF"/>
                  </a:solidFill>
                  <a:cs typeface="Calibri"/>
                </a:rPr>
                <a:t>D</a:t>
              </a:r>
            </a:p>
          </p:txBody>
        </p:sp>
        <p:sp>
          <p:nvSpPr>
            <p:cNvPr id="12" name="Oval 11">
              <a:extLst>
                <a:ext uri="{FF2B5EF4-FFF2-40B4-BE49-F238E27FC236}">
                  <a16:creationId xmlns:a16="http://schemas.microsoft.com/office/drawing/2014/main" id="{B667A8BF-6017-0700-0E4E-E11C3FA23BC5}"/>
                </a:ext>
              </a:extLst>
            </p:cNvPr>
            <p:cNvSpPr/>
            <p:nvPr/>
          </p:nvSpPr>
          <p:spPr>
            <a:xfrm>
              <a:off x="4150753" y="4013477"/>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E</a:t>
              </a:r>
            </a:p>
          </p:txBody>
        </p:sp>
        <p:cxnSp>
          <p:nvCxnSpPr>
            <p:cNvPr id="15" name="Straight Arrow Connector 14">
              <a:extLst>
                <a:ext uri="{FF2B5EF4-FFF2-40B4-BE49-F238E27FC236}">
                  <a16:creationId xmlns:a16="http://schemas.microsoft.com/office/drawing/2014/main" id="{05D545B8-B24F-A116-76FA-A202E573B06E}"/>
                </a:ext>
              </a:extLst>
            </p:cNvPr>
            <p:cNvCxnSpPr>
              <a:cxnSpLocks/>
            </p:cNvCxnSpPr>
            <p:nvPr/>
          </p:nvCxnSpPr>
          <p:spPr>
            <a:xfrm flipH="1" flipV="1">
              <a:off x="2869157" y="4747267"/>
              <a:ext cx="361715" cy="408835"/>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7F3F1528-AB95-A3E6-C18C-75651400491A}"/>
                </a:ext>
              </a:extLst>
            </p:cNvPr>
            <p:cNvSpPr/>
            <p:nvPr/>
          </p:nvSpPr>
          <p:spPr>
            <a:xfrm>
              <a:off x="2162927" y="4005194"/>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C</a:t>
              </a:r>
            </a:p>
          </p:txBody>
        </p:sp>
        <p:sp>
          <p:nvSpPr>
            <p:cNvPr id="19" name="Oval 18">
              <a:extLst>
                <a:ext uri="{FF2B5EF4-FFF2-40B4-BE49-F238E27FC236}">
                  <a16:creationId xmlns:a16="http://schemas.microsoft.com/office/drawing/2014/main" id="{FCB6D2BA-77BC-CD82-4F1B-89875C10602B}"/>
                </a:ext>
              </a:extLst>
            </p:cNvPr>
            <p:cNvSpPr/>
            <p:nvPr/>
          </p:nvSpPr>
          <p:spPr>
            <a:xfrm>
              <a:off x="3064021" y="2842398"/>
              <a:ext cx="899409" cy="918147"/>
            </a:xfrm>
            <a:prstGeom prst="ellipse">
              <a:avLst/>
            </a:prstGeom>
            <a:solidFill>
              <a:schemeClr val="bg1"/>
            </a:solidFill>
            <a:ln w="6985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0C0C0C"/>
                  </a:solidFill>
                  <a:cs typeface="Calibri"/>
                </a:rPr>
                <a:t>B</a:t>
              </a:r>
            </a:p>
          </p:txBody>
        </p:sp>
      </p:grpSp>
      <p:cxnSp>
        <p:nvCxnSpPr>
          <p:cNvPr id="31" name="Straight Arrow Connector 30">
            <a:extLst>
              <a:ext uri="{FF2B5EF4-FFF2-40B4-BE49-F238E27FC236}">
                <a16:creationId xmlns:a16="http://schemas.microsoft.com/office/drawing/2014/main" id="{A974A756-1CCA-6D23-5F84-CFD5491CA828}"/>
              </a:ext>
            </a:extLst>
          </p:cNvPr>
          <p:cNvCxnSpPr>
            <a:cxnSpLocks/>
          </p:cNvCxnSpPr>
          <p:nvPr/>
        </p:nvCxnSpPr>
        <p:spPr>
          <a:xfrm flipV="1">
            <a:off x="2787861" y="3543248"/>
            <a:ext cx="360490" cy="540274"/>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09A2F61-6C21-F4C1-7E0B-EA1F44158CB5}"/>
              </a:ext>
            </a:extLst>
          </p:cNvPr>
          <p:cNvCxnSpPr>
            <a:cxnSpLocks/>
          </p:cNvCxnSpPr>
          <p:nvPr/>
        </p:nvCxnSpPr>
        <p:spPr>
          <a:xfrm flipH="1">
            <a:off x="2879821" y="3619300"/>
            <a:ext cx="407875" cy="537287"/>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93B87E4-FF77-E566-3932-AC71E5481159}"/>
              </a:ext>
            </a:extLst>
          </p:cNvPr>
          <p:cNvSpPr txBox="1">
            <a:spLocks/>
          </p:cNvSpPr>
          <p:nvPr/>
        </p:nvSpPr>
        <p:spPr>
          <a:xfrm>
            <a:off x="189051" y="-103215"/>
            <a:ext cx="11277600" cy="13408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cs typeface="Calibri Light"/>
              </a:rPr>
              <a:t>Would changing A resolve D’s high value?</a:t>
            </a:r>
          </a:p>
        </p:txBody>
      </p:sp>
      <p:sp>
        <p:nvSpPr>
          <p:cNvPr id="42" name="TextBox 41">
            <a:extLst>
              <a:ext uri="{FF2B5EF4-FFF2-40B4-BE49-F238E27FC236}">
                <a16:creationId xmlns:a16="http://schemas.microsoft.com/office/drawing/2014/main" id="{FA0F480B-A57F-60B3-6853-89DCB060548B}"/>
              </a:ext>
            </a:extLst>
          </p:cNvPr>
          <p:cNvSpPr txBox="1"/>
          <p:nvPr/>
        </p:nvSpPr>
        <p:spPr>
          <a:xfrm>
            <a:off x="1075415" y="5996304"/>
            <a:ext cx="5776030" cy="523220"/>
          </a:xfrm>
          <a:prstGeom prst="rect">
            <a:avLst/>
          </a:prstGeom>
          <a:solidFill>
            <a:srgbClr val="A1090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chemeClr val="bg1"/>
                </a:solidFill>
                <a:ea typeface="+mn-lt"/>
                <a:cs typeface="+mn-lt"/>
              </a:rPr>
              <a:t>Problematic symptom: D’s high CPU</a:t>
            </a:r>
          </a:p>
        </p:txBody>
      </p:sp>
      <p:sp>
        <p:nvSpPr>
          <p:cNvPr id="43" name="TextBox 42">
            <a:extLst>
              <a:ext uri="{FF2B5EF4-FFF2-40B4-BE49-F238E27FC236}">
                <a16:creationId xmlns:a16="http://schemas.microsoft.com/office/drawing/2014/main" id="{204BD3D3-5EED-13DE-38F4-328EF6C927D0}"/>
              </a:ext>
            </a:extLst>
          </p:cNvPr>
          <p:cNvSpPr txBox="1"/>
          <p:nvPr/>
        </p:nvSpPr>
        <p:spPr>
          <a:xfrm>
            <a:off x="119777" y="1547236"/>
            <a:ext cx="2749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ea typeface="+mn-lt"/>
                <a:cs typeface="+mn-lt"/>
              </a:rPr>
              <a:t>Toy example:</a:t>
            </a:r>
          </a:p>
          <a:p>
            <a:pPr algn="ctr"/>
            <a:r>
              <a:rPr lang="en-GB" sz="2400" dirty="0">
                <a:latin typeface="Calibri" panose="020F0502020204030204" pitchFamily="34" charset="0"/>
                <a:ea typeface="+mn-lt"/>
                <a:cs typeface="Calibri" panose="020F0502020204030204" pitchFamily="34" charset="0"/>
              </a:rPr>
              <a:t>1</a:t>
            </a:r>
            <a:r>
              <a:rPr lang="en-GB" sz="2400" dirty="0">
                <a:ea typeface="+mn-lt"/>
                <a:cs typeface="+mn-lt"/>
              </a:rPr>
              <a:t> metric per entity</a:t>
            </a:r>
          </a:p>
        </p:txBody>
      </p:sp>
    </p:spTree>
    <p:extLst>
      <p:ext uri="{BB962C8B-B14F-4D97-AF65-F5344CB8AC3E}">
        <p14:creationId xmlns:p14="http://schemas.microsoft.com/office/powerpoint/2010/main" val="269857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AA327-F5FB-463E-9D98-242C845D0886}"/>
              </a:ext>
            </a:extLst>
          </p:cNvPr>
          <p:cNvSpPr>
            <a:spLocks noGrp="1"/>
          </p:cNvSpPr>
          <p:nvPr>
            <p:ph type="sldNum" sz="quarter" idx="12"/>
          </p:nvPr>
        </p:nvSpPr>
        <p:spPr>
          <a:xfrm>
            <a:off x="8524946" y="6323085"/>
            <a:ext cx="2743200" cy="365125"/>
          </a:xfrm>
        </p:spPr>
        <p:txBody>
          <a:bodyPr/>
          <a:lstStyle/>
          <a:p>
            <a:fld id="{330EA680-D336-4FF7-8B7A-9848BB0A1C32}" type="slidenum">
              <a:rPr lang="en-US" smtClean="0"/>
              <a:t>19</a:t>
            </a:fld>
            <a:endParaRPr lang="en-US" dirty="0"/>
          </a:p>
        </p:txBody>
      </p:sp>
      <p:sp>
        <p:nvSpPr>
          <p:cNvPr id="21" name="TextBox 20">
            <a:extLst>
              <a:ext uri="{FF2B5EF4-FFF2-40B4-BE49-F238E27FC236}">
                <a16:creationId xmlns:a16="http://schemas.microsoft.com/office/drawing/2014/main" id="{98B95F12-D4C1-6142-86EC-3609D702A1B4}"/>
              </a:ext>
            </a:extLst>
          </p:cNvPr>
          <p:cNvSpPr txBox="1"/>
          <p:nvPr/>
        </p:nvSpPr>
        <p:spPr>
          <a:xfrm>
            <a:off x="4098867" y="1679323"/>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A </a:t>
            </a:r>
            <a:r>
              <a:rPr lang="en-GB" sz="2800" dirty="0">
                <a:ea typeface="+mn-lt"/>
                <a:cs typeface="+mn-lt"/>
                <a:sym typeface="Wingdings" pitchFamily="2" charset="2"/>
              </a:rPr>
              <a:t> A</a:t>
            </a:r>
            <a:r>
              <a:rPr lang="en-GB" sz="2800" baseline="30000" dirty="0">
                <a:ea typeface="+mn-lt"/>
                <a:cs typeface="+mn-lt"/>
                <a:sym typeface="Wingdings" pitchFamily="2" charset="2"/>
              </a:rPr>
              <a:t>*</a:t>
            </a:r>
            <a:endParaRPr lang="en-GB" sz="2800" baseline="30000" dirty="0">
              <a:ea typeface="+mn-lt"/>
              <a:cs typeface="+mn-lt"/>
            </a:endParaRPr>
          </a:p>
        </p:txBody>
      </p:sp>
      <p:sp>
        <p:nvSpPr>
          <p:cNvPr id="23" name="TextBox 22">
            <a:extLst>
              <a:ext uri="{FF2B5EF4-FFF2-40B4-BE49-F238E27FC236}">
                <a16:creationId xmlns:a16="http://schemas.microsoft.com/office/drawing/2014/main" id="{59C87385-2FA9-124C-A8D7-F9A473D71F2A}"/>
              </a:ext>
            </a:extLst>
          </p:cNvPr>
          <p:cNvSpPr txBox="1"/>
          <p:nvPr/>
        </p:nvSpPr>
        <p:spPr>
          <a:xfrm>
            <a:off x="4158553" y="293566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B </a:t>
            </a:r>
            <a:r>
              <a:rPr lang="en-GB" sz="2800" dirty="0">
                <a:ea typeface="+mn-lt"/>
                <a:cs typeface="+mn-lt"/>
                <a:sym typeface="Wingdings" pitchFamily="2" charset="2"/>
              </a:rPr>
              <a:t>B</a:t>
            </a:r>
            <a:r>
              <a:rPr lang="en-GB" sz="2800" baseline="30000" dirty="0">
                <a:ea typeface="+mn-lt"/>
                <a:cs typeface="+mn-lt"/>
                <a:sym typeface="Wingdings" pitchFamily="2" charset="2"/>
              </a:rPr>
              <a:t>’</a:t>
            </a:r>
            <a:endParaRPr lang="en-GB" sz="2800" baseline="30000" dirty="0">
              <a:ea typeface="+mn-lt"/>
              <a:cs typeface="+mn-lt"/>
            </a:endParaRPr>
          </a:p>
        </p:txBody>
      </p:sp>
      <p:sp>
        <p:nvSpPr>
          <p:cNvPr id="25" name="TextBox 24">
            <a:extLst>
              <a:ext uri="{FF2B5EF4-FFF2-40B4-BE49-F238E27FC236}">
                <a16:creationId xmlns:a16="http://schemas.microsoft.com/office/drawing/2014/main" id="{27462322-1710-AC40-AEA6-DDB58372DF84}"/>
              </a:ext>
            </a:extLst>
          </p:cNvPr>
          <p:cNvSpPr txBox="1"/>
          <p:nvPr/>
        </p:nvSpPr>
        <p:spPr>
          <a:xfrm>
            <a:off x="6258803" y="1219786"/>
            <a:ext cx="5622262" cy="2416046"/>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1100" b="1" dirty="0">
              <a:ea typeface="+mn-lt"/>
              <a:cs typeface="+mn-lt"/>
            </a:endParaRP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Pick a different value for A:  A* </a:t>
            </a: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Resample B</a:t>
            </a:r>
            <a:r>
              <a:rPr lang="en-GB" sz="2800" baseline="30000" dirty="0">
                <a:ea typeface="+mn-lt"/>
                <a:cs typeface="+mn-lt"/>
              </a:rPr>
              <a:t>* </a:t>
            </a:r>
            <a:r>
              <a:rPr lang="en-GB" sz="2800" dirty="0">
                <a:ea typeface="+mn-lt"/>
                <a:cs typeface="+mn-lt"/>
              </a:rPr>
              <a:t>assuming A</a:t>
            </a:r>
            <a:r>
              <a:rPr lang="en-GB" sz="2800" baseline="30000" dirty="0">
                <a:ea typeface="+mn-lt"/>
                <a:cs typeface="+mn-lt"/>
              </a:rPr>
              <a:t>*</a:t>
            </a:r>
            <a:endParaRPr lang="en-GB" sz="2800" dirty="0">
              <a:ea typeface="+mn-lt"/>
              <a:cs typeface="+mn-lt"/>
            </a:endParaRPr>
          </a:p>
          <a:p>
            <a:pPr marL="514350" indent="-514350">
              <a:buFont typeface="+mj-lt"/>
              <a:buAutoNum type="arabicPeriod"/>
            </a:pPr>
            <a:r>
              <a:rPr lang="en-GB" sz="2800" dirty="0">
                <a:latin typeface="Calibri" panose="020F0502020204030204" pitchFamily="34" charset="0"/>
                <a:ea typeface="+mn-lt"/>
                <a:cs typeface="Calibri" panose="020F0502020204030204" pitchFamily="34" charset="0"/>
              </a:rPr>
              <a:t> </a:t>
            </a:r>
            <a:r>
              <a:rPr lang="en-GB" sz="2800" dirty="0">
                <a:ea typeface="+mn-lt"/>
                <a:cs typeface="+mn-lt"/>
              </a:rPr>
              <a:t>Similarly resample C</a:t>
            </a:r>
            <a:r>
              <a:rPr lang="en-GB" sz="2800" baseline="30000" dirty="0">
                <a:ea typeface="+mn-lt"/>
                <a:cs typeface="+mn-lt"/>
              </a:rPr>
              <a:t>*</a:t>
            </a:r>
            <a:r>
              <a:rPr lang="en-GB" sz="2800" dirty="0">
                <a:ea typeface="+mn-lt"/>
                <a:cs typeface="+mn-lt"/>
              </a:rPr>
              <a:t>, E</a:t>
            </a:r>
            <a:r>
              <a:rPr lang="en-GB" sz="2800" baseline="30000" dirty="0">
                <a:ea typeface="+mn-lt"/>
                <a:cs typeface="+mn-lt"/>
              </a:rPr>
              <a:t>*</a:t>
            </a:r>
            <a:r>
              <a:rPr lang="en-GB" sz="2800" dirty="0">
                <a:ea typeface="+mn-lt"/>
                <a:cs typeface="+mn-lt"/>
              </a:rPr>
              <a:t>, D</a:t>
            </a:r>
            <a:r>
              <a:rPr lang="en-GB" sz="2800" baseline="30000" dirty="0">
                <a:ea typeface="+mn-lt"/>
                <a:cs typeface="+mn-lt"/>
              </a:rPr>
              <a:t>*</a:t>
            </a:r>
          </a:p>
          <a:p>
            <a:pPr marL="514350" indent="-514350">
              <a:buFont typeface="+mj-lt"/>
              <a:buAutoNum type="arabicPeriod"/>
            </a:pPr>
            <a:r>
              <a:rPr lang="en-GB" sz="2800" dirty="0">
                <a:latin typeface="Calibri" panose="020F0502020204030204" pitchFamily="34" charset="0"/>
                <a:cs typeface="Calibri" panose="020F0502020204030204" pitchFamily="34" charset="0"/>
              </a:rPr>
              <a:t> </a:t>
            </a:r>
            <a:r>
              <a:rPr lang="en-GB" sz="2800" dirty="0">
                <a:cs typeface="Calibri" panose="020F0502020204030204"/>
              </a:rPr>
              <a:t>Repeat 2, 3 a few times (Gibbs sampling)</a:t>
            </a:r>
          </a:p>
        </p:txBody>
      </p:sp>
      <p:sp>
        <p:nvSpPr>
          <p:cNvPr id="27" name="TextBox 26">
            <a:extLst>
              <a:ext uri="{FF2B5EF4-FFF2-40B4-BE49-F238E27FC236}">
                <a16:creationId xmlns:a16="http://schemas.microsoft.com/office/drawing/2014/main" id="{1CBEF641-0AD2-ED40-87D0-EB4B5DB95648}"/>
              </a:ext>
            </a:extLst>
          </p:cNvPr>
          <p:cNvSpPr txBox="1"/>
          <p:nvPr/>
        </p:nvSpPr>
        <p:spPr>
          <a:xfrm>
            <a:off x="5162926" y="420265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E </a:t>
            </a:r>
            <a:r>
              <a:rPr lang="en-GB" sz="2800" dirty="0">
                <a:ea typeface="+mn-lt"/>
                <a:cs typeface="+mn-lt"/>
                <a:sym typeface="Wingdings" pitchFamily="2" charset="2"/>
              </a:rPr>
              <a:t>E</a:t>
            </a:r>
            <a:r>
              <a:rPr lang="en-GB" sz="2800" baseline="30000" dirty="0">
                <a:ea typeface="+mn-lt"/>
                <a:cs typeface="+mn-lt"/>
                <a:sym typeface="Wingdings" pitchFamily="2" charset="2"/>
              </a:rPr>
              <a:t>’</a:t>
            </a:r>
            <a:endParaRPr lang="en-GB" sz="2800" baseline="30000" dirty="0">
              <a:ea typeface="+mn-lt"/>
              <a:cs typeface="+mn-lt"/>
            </a:endParaRPr>
          </a:p>
        </p:txBody>
      </p:sp>
      <p:sp>
        <p:nvSpPr>
          <p:cNvPr id="28" name="TextBox 27">
            <a:extLst>
              <a:ext uri="{FF2B5EF4-FFF2-40B4-BE49-F238E27FC236}">
                <a16:creationId xmlns:a16="http://schemas.microsoft.com/office/drawing/2014/main" id="{AABB35BA-D309-A847-A9DE-E30D5B20D901}"/>
              </a:ext>
            </a:extLst>
          </p:cNvPr>
          <p:cNvSpPr txBox="1"/>
          <p:nvPr/>
        </p:nvSpPr>
        <p:spPr>
          <a:xfrm>
            <a:off x="635691" y="4205847"/>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C </a:t>
            </a:r>
            <a:r>
              <a:rPr lang="en-GB" sz="2800" dirty="0">
                <a:ea typeface="+mn-lt"/>
                <a:cs typeface="+mn-lt"/>
                <a:sym typeface="Wingdings" pitchFamily="2" charset="2"/>
              </a:rPr>
              <a:t>C</a:t>
            </a:r>
            <a:r>
              <a:rPr lang="en-GB" sz="2800" baseline="30000" dirty="0">
                <a:ea typeface="+mn-lt"/>
                <a:cs typeface="+mn-lt"/>
                <a:sym typeface="Wingdings" pitchFamily="2" charset="2"/>
              </a:rPr>
              <a:t>’</a:t>
            </a:r>
            <a:endParaRPr lang="en-GB" sz="2800" baseline="30000" dirty="0">
              <a:ea typeface="+mn-lt"/>
              <a:cs typeface="+mn-lt"/>
            </a:endParaRPr>
          </a:p>
        </p:txBody>
      </p:sp>
      <p:sp>
        <p:nvSpPr>
          <p:cNvPr id="29" name="TextBox 28">
            <a:extLst>
              <a:ext uri="{FF2B5EF4-FFF2-40B4-BE49-F238E27FC236}">
                <a16:creationId xmlns:a16="http://schemas.microsoft.com/office/drawing/2014/main" id="{E773A507-85B3-D743-87CE-C6C64198CB7B}"/>
              </a:ext>
            </a:extLst>
          </p:cNvPr>
          <p:cNvSpPr txBox="1"/>
          <p:nvPr/>
        </p:nvSpPr>
        <p:spPr>
          <a:xfrm>
            <a:off x="4158553" y="5284824"/>
            <a:ext cx="1329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ea typeface="+mn-lt"/>
                <a:cs typeface="+mn-lt"/>
              </a:rPr>
              <a:t>D </a:t>
            </a:r>
            <a:r>
              <a:rPr lang="en-GB" sz="2800" dirty="0">
                <a:ea typeface="+mn-lt"/>
                <a:cs typeface="+mn-lt"/>
                <a:sym typeface="Wingdings" pitchFamily="2" charset="2"/>
              </a:rPr>
              <a:t>D</a:t>
            </a:r>
            <a:r>
              <a:rPr lang="en-GB" sz="2800" baseline="30000" dirty="0">
                <a:ea typeface="+mn-lt"/>
                <a:cs typeface="+mn-lt"/>
                <a:sym typeface="Wingdings" pitchFamily="2" charset="2"/>
              </a:rPr>
              <a:t>’</a:t>
            </a:r>
            <a:endParaRPr lang="en-GB" sz="2800" baseline="30000" dirty="0">
              <a:ea typeface="+mn-lt"/>
              <a:cs typeface="+mn-lt"/>
            </a:endParaRPr>
          </a:p>
        </p:txBody>
      </p:sp>
      <p:sp>
        <p:nvSpPr>
          <p:cNvPr id="31" name="TextBox 30">
            <a:extLst>
              <a:ext uri="{FF2B5EF4-FFF2-40B4-BE49-F238E27FC236}">
                <a16:creationId xmlns:a16="http://schemas.microsoft.com/office/drawing/2014/main" id="{A6C25579-0202-0C44-8F52-DD86DB41CA97}"/>
              </a:ext>
            </a:extLst>
          </p:cNvPr>
          <p:cNvSpPr txBox="1"/>
          <p:nvPr/>
        </p:nvSpPr>
        <p:spPr>
          <a:xfrm>
            <a:off x="6965100" y="4056152"/>
            <a:ext cx="4815774" cy="523220"/>
          </a:xfrm>
          <a:prstGeom prst="rect">
            <a:avLst/>
          </a:prstGeom>
          <a:solidFill>
            <a:schemeClr val="bg2"/>
          </a:solidFill>
          <a:effectLst>
            <a:outerShdw blurRad="246905" dist="50800" dir="5400000" sx="96370" sy="96370" algn="ctr" rotWithShape="0">
              <a:srgbClr val="000000">
                <a:alpha val="51730"/>
              </a:srgbClr>
            </a:outerShdw>
            <a:reflection stA="0" endPos="65000" dist="508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cs typeface="Calibri" panose="020F0502020204030204"/>
              </a:rPr>
              <a:t>If D’ &lt; D, then A is a root cause</a:t>
            </a:r>
          </a:p>
        </p:txBody>
      </p:sp>
      <p:grpSp>
        <p:nvGrpSpPr>
          <p:cNvPr id="6" name="Group 5">
            <a:extLst>
              <a:ext uri="{FF2B5EF4-FFF2-40B4-BE49-F238E27FC236}">
                <a16:creationId xmlns:a16="http://schemas.microsoft.com/office/drawing/2014/main" id="{CE5DDD02-9EFE-2984-B84E-147E79E6EE54}"/>
              </a:ext>
            </a:extLst>
          </p:cNvPr>
          <p:cNvGrpSpPr/>
          <p:nvPr/>
        </p:nvGrpSpPr>
        <p:grpSpPr>
          <a:xfrm>
            <a:off x="2162927" y="1515974"/>
            <a:ext cx="2887235" cy="4399923"/>
            <a:chOff x="2162927" y="1515974"/>
            <a:chExt cx="2887235" cy="4399923"/>
          </a:xfrm>
        </p:grpSpPr>
        <p:cxnSp>
          <p:nvCxnSpPr>
            <p:cNvPr id="7" name="Straight Arrow Connector 6">
              <a:extLst>
                <a:ext uri="{FF2B5EF4-FFF2-40B4-BE49-F238E27FC236}">
                  <a16:creationId xmlns:a16="http://schemas.microsoft.com/office/drawing/2014/main" id="{64BE9650-5EED-F4BF-4421-74C24081A269}"/>
                </a:ext>
              </a:extLst>
            </p:cNvPr>
            <p:cNvCxnSpPr>
              <a:cxnSpLocks/>
            </p:cNvCxnSpPr>
            <p:nvPr/>
          </p:nvCxnSpPr>
          <p:spPr>
            <a:xfrm>
              <a:off x="3828240" y="3555131"/>
              <a:ext cx="537082" cy="728992"/>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4AAE4E07-BB0A-EA2F-FB95-3C1B2591457F}"/>
                </a:ext>
              </a:extLst>
            </p:cNvPr>
            <p:cNvCxnSpPr>
              <a:cxnSpLocks/>
            </p:cNvCxnSpPr>
            <p:nvPr/>
          </p:nvCxnSpPr>
          <p:spPr>
            <a:xfrm flipV="1">
              <a:off x="3769241" y="4714137"/>
              <a:ext cx="549372" cy="491660"/>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F5FE758E-9684-74F0-6531-292F1021479B}"/>
                </a:ext>
              </a:extLst>
            </p:cNvPr>
            <p:cNvCxnSpPr>
              <a:cxnSpLocks/>
            </p:cNvCxnSpPr>
            <p:nvPr/>
          </p:nvCxnSpPr>
          <p:spPr>
            <a:xfrm flipH="1" flipV="1">
              <a:off x="3478435" y="2303203"/>
              <a:ext cx="22108" cy="659693"/>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A91E3334-9D6C-83E6-9FA6-447528001AE4}"/>
                </a:ext>
              </a:extLst>
            </p:cNvPr>
            <p:cNvSpPr/>
            <p:nvPr/>
          </p:nvSpPr>
          <p:spPr>
            <a:xfrm>
              <a:off x="3003141" y="1515974"/>
              <a:ext cx="899409" cy="918147"/>
            </a:xfrm>
            <a:prstGeom prst="ellipse">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A</a:t>
              </a:r>
            </a:p>
          </p:txBody>
        </p:sp>
        <p:sp>
          <p:nvSpPr>
            <p:cNvPr id="11" name="Oval 10">
              <a:extLst>
                <a:ext uri="{FF2B5EF4-FFF2-40B4-BE49-F238E27FC236}">
                  <a16:creationId xmlns:a16="http://schemas.microsoft.com/office/drawing/2014/main" id="{EE7B7EA2-2EE2-1D42-2916-676C69607161}"/>
                </a:ext>
              </a:extLst>
            </p:cNvPr>
            <p:cNvSpPr/>
            <p:nvPr/>
          </p:nvSpPr>
          <p:spPr>
            <a:xfrm>
              <a:off x="3135250" y="4997750"/>
              <a:ext cx="899409" cy="918147"/>
            </a:xfrm>
            <a:prstGeom prst="ellipse">
              <a:avLst/>
            </a:prstGeom>
            <a:solidFill>
              <a:srgbClr val="A10907"/>
            </a:solidFill>
            <a:ln w="28575">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FFFFFF"/>
                  </a:solidFill>
                  <a:cs typeface="Calibri"/>
                </a:rPr>
                <a:t>D</a:t>
              </a:r>
            </a:p>
          </p:txBody>
        </p:sp>
        <p:sp>
          <p:nvSpPr>
            <p:cNvPr id="12" name="Oval 11">
              <a:extLst>
                <a:ext uri="{FF2B5EF4-FFF2-40B4-BE49-F238E27FC236}">
                  <a16:creationId xmlns:a16="http://schemas.microsoft.com/office/drawing/2014/main" id="{4F9E712F-345E-EC12-55D0-82D81C44F866}"/>
                </a:ext>
              </a:extLst>
            </p:cNvPr>
            <p:cNvSpPr/>
            <p:nvPr/>
          </p:nvSpPr>
          <p:spPr>
            <a:xfrm>
              <a:off x="4150753" y="4013477"/>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E</a:t>
              </a:r>
            </a:p>
          </p:txBody>
        </p:sp>
        <p:cxnSp>
          <p:nvCxnSpPr>
            <p:cNvPr id="13" name="Straight Arrow Connector 12">
              <a:extLst>
                <a:ext uri="{FF2B5EF4-FFF2-40B4-BE49-F238E27FC236}">
                  <a16:creationId xmlns:a16="http://schemas.microsoft.com/office/drawing/2014/main" id="{FCF26180-BFF1-AAFB-1A77-D1C4A9C0D4C1}"/>
                </a:ext>
              </a:extLst>
            </p:cNvPr>
            <p:cNvCxnSpPr>
              <a:cxnSpLocks/>
            </p:cNvCxnSpPr>
            <p:nvPr/>
          </p:nvCxnSpPr>
          <p:spPr>
            <a:xfrm flipH="1">
              <a:off x="2900625" y="3625368"/>
              <a:ext cx="359097" cy="526896"/>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4676410-1229-DCE1-8EED-02AC5798FEF7}"/>
                </a:ext>
              </a:extLst>
            </p:cNvPr>
            <p:cNvCxnSpPr>
              <a:cxnSpLocks/>
            </p:cNvCxnSpPr>
            <p:nvPr/>
          </p:nvCxnSpPr>
          <p:spPr>
            <a:xfrm flipH="1" flipV="1">
              <a:off x="2869157" y="4747267"/>
              <a:ext cx="361715" cy="408835"/>
            </a:xfrm>
            <a:prstGeom prst="straightConnector1">
              <a:avLst/>
            </a:prstGeom>
            <a:ln w="82550">
              <a:solidFill>
                <a:schemeClr val="tx1">
                  <a:lumMod val="50000"/>
                  <a:lumOff val="50000"/>
                  <a:alpha val="65000"/>
                </a:schemeClr>
              </a:solidFill>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96225026-3CF4-8B88-2469-1DF2CA4625C3}"/>
                </a:ext>
              </a:extLst>
            </p:cNvPr>
            <p:cNvSpPr/>
            <p:nvPr/>
          </p:nvSpPr>
          <p:spPr>
            <a:xfrm>
              <a:off x="2162927" y="4005194"/>
              <a:ext cx="899409" cy="918147"/>
            </a:xfrm>
            <a:prstGeom prst="ellipse">
              <a:avLst/>
            </a:prstGeom>
            <a:solidFill>
              <a:schemeClr val="bg1"/>
            </a:solidFill>
            <a:ln w="698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cs typeface="Calibri"/>
                </a:rPr>
                <a:t>C</a:t>
              </a:r>
            </a:p>
          </p:txBody>
        </p:sp>
        <p:sp>
          <p:nvSpPr>
            <p:cNvPr id="19" name="Oval 18">
              <a:extLst>
                <a:ext uri="{FF2B5EF4-FFF2-40B4-BE49-F238E27FC236}">
                  <a16:creationId xmlns:a16="http://schemas.microsoft.com/office/drawing/2014/main" id="{45EABAB3-069A-F787-C818-1C3881BE2D50}"/>
                </a:ext>
              </a:extLst>
            </p:cNvPr>
            <p:cNvSpPr/>
            <p:nvPr/>
          </p:nvSpPr>
          <p:spPr>
            <a:xfrm>
              <a:off x="3064021" y="2842398"/>
              <a:ext cx="899409" cy="918147"/>
            </a:xfrm>
            <a:prstGeom prst="ellipse">
              <a:avLst/>
            </a:prstGeom>
            <a:solidFill>
              <a:schemeClr val="bg1"/>
            </a:solidFill>
            <a:ln w="6985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rgbClr val="0C0C0C"/>
                  </a:solidFill>
                  <a:cs typeface="Calibri"/>
                </a:rPr>
                <a:t>B</a:t>
              </a:r>
            </a:p>
          </p:txBody>
        </p:sp>
      </p:grpSp>
      <p:sp>
        <p:nvSpPr>
          <p:cNvPr id="38" name="Title 1">
            <a:extLst>
              <a:ext uri="{FF2B5EF4-FFF2-40B4-BE49-F238E27FC236}">
                <a16:creationId xmlns:a16="http://schemas.microsoft.com/office/drawing/2014/main" id="{7A1005D2-33A1-E791-E5A9-051C53D43B5A}"/>
              </a:ext>
            </a:extLst>
          </p:cNvPr>
          <p:cNvSpPr txBox="1">
            <a:spLocks/>
          </p:cNvSpPr>
          <p:nvPr/>
        </p:nvSpPr>
        <p:spPr>
          <a:xfrm>
            <a:off x="189051" y="-103215"/>
            <a:ext cx="11277600" cy="13408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cs typeface="Calibri Light"/>
              </a:rPr>
              <a:t>Is A a root cause for D’s high value?</a:t>
            </a:r>
          </a:p>
        </p:txBody>
      </p:sp>
      <p:sp>
        <p:nvSpPr>
          <p:cNvPr id="39" name="TextBox 38">
            <a:extLst>
              <a:ext uri="{FF2B5EF4-FFF2-40B4-BE49-F238E27FC236}">
                <a16:creationId xmlns:a16="http://schemas.microsoft.com/office/drawing/2014/main" id="{2A908EFE-FC78-DA3E-2B10-B33CC94A7EC6}"/>
              </a:ext>
            </a:extLst>
          </p:cNvPr>
          <p:cNvSpPr txBox="1"/>
          <p:nvPr/>
        </p:nvSpPr>
        <p:spPr>
          <a:xfrm>
            <a:off x="7389814" y="5156102"/>
            <a:ext cx="4312329" cy="954107"/>
          </a:xfrm>
          <a:prstGeom prst="rect">
            <a:avLst/>
          </a:prstGeom>
          <a:solidFill>
            <a:schemeClr val="bg2"/>
          </a:solidFill>
          <a:effectLst>
            <a:outerShdw blurRad="246905" dist="50800" dir="5400000" sx="96370" sy="96370" algn="ctr" rotWithShape="0">
              <a:srgbClr val="000000">
                <a:alpha val="51730"/>
              </a:srgbClr>
            </a:outerShdw>
            <a:reflection stA="0" endPos="65000" dist="508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cs typeface="Calibri" panose="020F0502020204030204"/>
              </a:rPr>
              <a:t>Iterate over all entities and check them one by one</a:t>
            </a:r>
          </a:p>
        </p:txBody>
      </p:sp>
      <p:sp>
        <p:nvSpPr>
          <p:cNvPr id="42" name="TextBox 41">
            <a:extLst>
              <a:ext uri="{FF2B5EF4-FFF2-40B4-BE49-F238E27FC236}">
                <a16:creationId xmlns:a16="http://schemas.microsoft.com/office/drawing/2014/main" id="{FDF54E0A-D28D-20A2-FDE6-E29A5E080B99}"/>
              </a:ext>
            </a:extLst>
          </p:cNvPr>
          <p:cNvSpPr txBox="1"/>
          <p:nvPr/>
        </p:nvSpPr>
        <p:spPr>
          <a:xfrm>
            <a:off x="1075415" y="5996304"/>
            <a:ext cx="5776030" cy="523220"/>
          </a:xfrm>
          <a:prstGeom prst="rect">
            <a:avLst/>
          </a:prstGeom>
          <a:solidFill>
            <a:srgbClr val="A1090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chemeClr val="bg1"/>
                </a:solidFill>
                <a:ea typeface="+mn-lt"/>
                <a:cs typeface="+mn-lt"/>
              </a:rPr>
              <a:t>Problematic symptom: D’s high CPU</a:t>
            </a:r>
          </a:p>
        </p:txBody>
      </p:sp>
      <p:sp>
        <p:nvSpPr>
          <p:cNvPr id="43" name="TextBox 42">
            <a:extLst>
              <a:ext uri="{FF2B5EF4-FFF2-40B4-BE49-F238E27FC236}">
                <a16:creationId xmlns:a16="http://schemas.microsoft.com/office/drawing/2014/main" id="{B449097B-878A-2E1A-842C-73DEC9DFC84C}"/>
              </a:ext>
            </a:extLst>
          </p:cNvPr>
          <p:cNvSpPr txBox="1"/>
          <p:nvPr/>
        </p:nvSpPr>
        <p:spPr>
          <a:xfrm>
            <a:off x="119777" y="1547236"/>
            <a:ext cx="2749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ea typeface="+mn-lt"/>
                <a:cs typeface="+mn-lt"/>
              </a:rPr>
              <a:t>Toy example:</a:t>
            </a:r>
          </a:p>
          <a:p>
            <a:pPr algn="ctr"/>
            <a:r>
              <a:rPr lang="en-GB" sz="2400" dirty="0">
                <a:latin typeface="Calibri" panose="020F0502020204030204" pitchFamily="34" charset="0"/>
                <a:ea typeface="+mn-lt"/>
                <a:cs typeface="Calibri" panose="020F0502020204030204" pitchFamily="34" charset="0"/>
              </a:rPr>
              <a:t>1</a:t>
            </a:r>
            <a:r>
              <a:rPr lang="en-GB" sz="2400" dirty="0">
                <a:ea typeface="+mn-lt"/>
                <a:cs typeface="+mn-lt"/>
              </a:rPr>
              <a:t> metric per entity</a:t>
            </a:r>
          </a:p>
        </p:txBody>
      </p:sp>
    </p:spTree>
    <p:extLst>
      <p:ext uri="{BB962C8B-B14F-4D97-AF65-F5344CB8AC3E}">
        <p14:creationId xmlns:p14="http://schemas.microsoft.com/office/powerpoint/2010/main" val="147252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9F4F-D465-B1BE-24BF-2A15E0973DB3}"/>
              </a:ext>
            </a:extLst>
          </p:cNvPr>
          <p:cNvSpPr>
            <a:spLocks noGrp="1"/>
          </p:cNvSpPr>
          <p:nvPr>
            <p:ph type="title"/>
          </p:nvPr>
        </p:nvSpPr>
        <p:spPr>
          <a:xfrm>
            <a:off x="282352" y="81699"/>
            <a:ext cx="10765971" cy="1325563"/>
          </a:xfrm>
        </p:spPr>
        <p:txBody>
          <a:bodyPr/>
          <a:lstStyle/>
          <a:p>
            <a:pPr algn="ctr"/>
            <a:r>
              <a:rPr lang="en-US" dirty="0"/>
              <a:t>Troubleshooting incidents in networked-systems is hard</a:t>
            </a:r>
          </a:p>
        </p:txBody>
      </p:sp>
      <p:sp>
        <p:nvSpPr>
          <p:cNvPr id="3" name="Content Placeholder 2">
            <a:extLst>
              <a:ext uri="{FF2B5EF4-FFF2-40B4-BE49-F238E27FC236}">
                <a16:creationId xmlns:a16="http://schemas.microsoft.com/office/drawing/2014/main" id="{B03F214A-DE3C-8F65-24AA-36557E031AC3}"/>
              </a:ext>
            </a:extLst>
          </p:cNvPr>
          <p:cNvSpPr>
            <a:spLocks noGrp="1"/>
          </p:cNvSpPr>
          <p:nvPr>
            <p:ph idx="1"/>
          </p:nvPr>
        </p:nvSpPr>
        <p:spPr>
          <a:xfrm>
            <a:off x="325123" y="1358731"/>
            <a:ext cx="8207386" cy="4351338"/>
          </a:xfrm>
        </p:spPr>
        <p:txBody>
          <a:bodyPr>
            <a:noAutofit/>
          </a:bodyPr>
          <a:lstStyle/>
          <a:p>
            <a:pPr marL="0" indent="0">
              <a:buNone/>
            </a:pPr>
            <a:endParaRPr lang="en-US" sz="2200" dirty="0"/>
          </a:p>
          <a:p>
            <a:r>
              <a:rPr lang="en-US" sz="2400" dirty="0"/>
              <a:t>Large number of entities</a:t>
            </a:r>
          </a:p>
          <a:p>
            <a:pPr lvl="1">
              <a:buFont typeface="Wingdings" pitchFamily="2" charset="2"/>
              <a:buChar char="§"/>
            </a:pPr>
            <a:r>
              <a:rPr lang="en-US" sz="2000" dirty="0">
                <a:solidFill>
                  <a:schemeClr val="tx1">
                    <a:lumMod val="50000"/>
                    <a:lumOff val="50000"/>
                  </a:schemeClr>
                </a:solidFill>
              </a:rPr>
              <a:t>VMs, flows, switches, hosts etc.</a:t>
            </a:r>
          </a:p>
          <a:p>
            <a:pPr lvl="1">
              <a:buFont typeface="Wingdings" pitchFamily="2" charset="2"/>
              <a:buChar char="§"/>
            </a:pPr>
            <a:r>
              <a:rPr lang="en-US" sz="2000" dirty="0">
                <a:solidFill>
                  <a:schemeClr val="tx1">
                    <a:lumMod val="50000"/>
                    <a:lumOff val="50000"/>
                  </a:schemeClr>
                </a:solidFill>
              </a:rPr>
              <a:t>complex dependencies between entities</a:t>
            </a:r>
          </a:p>
          <a:p>
            <a:endParaRPr lang="en-US" sz="2200" dirty="0"/>
          </a:p>
          <a:p>
            <a:r>
              <a:rPr lang="en-US" sz="2400" dirty="0"/>
              <a:t>Monitoring data is coarse-grained</a:t>
            </a:r>
          </a:p>
          <a:p>
            <a:pPr lvl="1">
              <a:buFont typeface="Wingdings" pitchFamily="2" charset="2"/>
              <a:buChar char="§"/>
            </a:pPr>
            <a:r>
              <a:rPr lang="en-US" sz="2000" dirty="0">
                <a:solidFill>
                  <a:schemeClr val="tx1">
                    <a:lumMod val="50000"/>
                    <a:lumOff val="50000"/>
                  </a:schemeClr>
                </a:solidFill>
              </a:rPr>
              <a:t>entities have metrics (e.g. VMs have CPU usage)</a:t>
            </a:r>
          </a:p>
        </p:txBody>
      </p:sp>
      <p:grpSp>
        <p:nvGrpSpPr>
          <p:cNvPr id="4" name="Group 3">
            <a:extLst>
              <a:ext uri="{FF2B5EF4-FFF2-40B4-BE49-F238E27FC236}">
                <a16:creationId xmlns:a16="http://schemas.microsoft.com/office/drawing/2014/main" id="{B46E6895-FBB6-8A41-2192-530D0CA9E18B}"/>
              </a:ext>
            </a:extLst>
          </p:cNvPr>
          <p:cNvGrpSpPr/>
          <p:nvPr/>
        </p:nvGrpSpPr>
        <p:grpSpPr>
          <a:xfrm>
            <a:off x="6823896" y="1450789"/>
            <a:ext cx="4847973" cy="3027111"/>
            <a:chOff x="2056875" y="3140402"/>
            <a:chExt cx="7978206" cy="3371025"/>
          </a:xfrm>
        </p:grpSpPr>
        <p:cxnSp>
          <p:nvCxnSpPr>
            <p:cNvPr id="5" name="Straight Connector 4">
              <a:extLst>
                <a:ext uri="{FF2B5EF4-FFF2-40B4-BE49-F238E27FC236}">
                  <a16:creationId xmlns:a16="http://schemas.microsoft.com/office/drawing/2014/main" id="{17684323-9AFB-D895-C530-BE54BACC1F14}"/>
                </a:ext>
              </a:extLst>
            </p:cNvPr>
            <p:cNvCxnSpPr>
              <a:cxnSpLocks/>
              <a:stCxn id="10" idx="3"/>
            </p:cNvCxnSpPr>
            <p:nvPr/>
          </p:nvCxnSpPr>
          <p:spPr bwMode="gray">
            <a:xfrm flipV="1">
              <a:off x="3326460" y="4017769"/>
              <a:ext cx="2818793" cy="1591788"/>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B49F985-9BC4-269F-1180-44F632510318}"/>
                </a:ext>
              </a:extLst>
            </p:cNvPr>
            <p:cNvCxnSpPr>
              <a:cxnSpLocks/>
              <a:stCxn id="11" idx="3"/>
            </p:cNvCxnSpPr>
            <p:nvPr/>
          </p:nvCxnSpPr>
          <p:spPr bwMode="gray">
            <a:xfrm flipV="1">
              <a:off x="5296873" y="4144878"/>
              <a:ext cx="853893" cy="146467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0331DD-F3A7-7A08-7525-D71787FD7410}"/>
                </a:ext>
              </a:extLst>
            </p:cNvPr>
            <p:cNvCxnSpPr>
              <a:cxnSpLocks/>
              <a:stCxn id="9" idx="1"/>
            </p:cNvCxnSpPr>
            <p:nvPr/>
          </p:nvCxnSpPr>
          <p:spPr bwMode="gray">
            <a:xfrm flipH="1" flipV="1">
              <a:off x="6599338" y="4129447"/>
              <a:ext cx="734846" cy="1480108"/>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AB351B-C30F-C754-F7FD-B7EA3D9ADFC7}"/>
                </a:ext>
              </a:extLst>
            </p:cNvPr>
            <p:cNvCxnSpPr>
              <a:cxnSpLocks/>
              <a:endCxn id="87" idx="3"/>
            </p:cNvCxnSpPr>
            <p:nvPr/>
          </p:nvCxnSpPr>
          <p:spPr bwMode="gray">
            <a:xfrm flipH="1" flipV="1">
              <a:off x="6621297" y="3998552"/>
              <a:ext cx="2225062" cy="1643926"/>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D53EC29-D3FC-C7C0-434B-A4817808AF51}"/>
                </a:ext>
              </a:extLst>
            </p:cNvPr>
            <p:cNvSpPr/>
            <p:nvPr/>
          </p:nvSpPr>
          <p:spPr>
            <a:xfrm>
              <a:off x="7334184" y="4707685"/>
              <a:ext cx="1269585" cy="1803741"/>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10" name="Rectangle 9">
              <a:extLst>
                <a:ext uri="{FF2B5EF4-FFF2-40B4-BE49-F238E27FC236}">
                  <a16:creationId xmlns:a16="http://schemas.microsoft.com/office/drawing/2014/main" id="{33354C5D-129F-3C3C-2005-9232C89DF35E}"/>
                </a:ext>
              </a:extLst>
            </p:cNvPr>
            <p:cNvSpPr/>
            <p:nvPr/>
          </p:nvSpPr>
          <p:spPr>
            <a:xfrm>
              <a:off x="2056875" y="4707687"/>
              <a:ext cx="1269585" cy="1803740"/>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11" name="Rectangle 10">
              <a:extLst>
                <a:ext uri="{FF2B5EF4-FFF2-40B4-BE49-F238E27FC236}">
                  <a16:creationId xmlns:a16="http://schemas.microsoft.com/office/drawing/2014/main" id="{36065C2B-0817-4C12-F42E-17087F0CF3AC}"/>
                </a:ext>
              </a:extLst>
            </p:cNvPr>
            <p:cNvSpPr/>
            <p:nvPr/>
          </p:nvSpPr>
          <p:spPr>
            <a:xfrm>
              <a:off x="4027288" y="4707684"/>
              <a:ext cx="1269585" cy="1803740"/>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12" name="TextBox 11">
              <a:extLst>
                <a:ext uri="{FF2B5EF4-FFF2-40B4-BE49-F238E27FC236}">
                  <a16:creationId xmlns:a16="http://schemas.microsoft.com/office/drawing/2014/main" id="{C99FA1B9-0F42-2224-B279-46B9D96A0F9D}"/>
                </a:ext>
              </a:extLst>
            </p:cNvPr>
            <p:cNvSpPr txBox="1"/>
            <p:nvPr/>
          </p:nvSpPr>
          <p:spPr>
            <a:xfrm>
              <a:off x="3251745" y="4450889"/>
              <a:ext cx="1171888" cy="425056"/>
            </a:xfrm>
            <a:prstGeom prst="roundRect">
              <a:avLst/>
            </a:prstGeom>
            <a:solidFill>
              <a:schemeClr val="bg1"/>
            </a:solidFill>
            <a:ln w="38100">
              <a:noFill/>
            </a:ln>
          </p:spPr>
          <p:txBody>
            <a:bodyPr wrap="square" lIns="0" tIns="0" rIns="0" bIns="0" rtlCol="0">
              <a:spAutoFit/>
            </a:bodyPr>
            <a:lstStyle/>
            <a:p>
              <a:pPr algn="ctr"/>
              <a:r>
                <a:rPr lang="en-US" sz="800" dirty="0">
                  <a:solidFill>
                    <a:schemeClr val="tx1">
                      <a:lumMod val="75000"/>
                      <a:lumOff val="25000"/>
                    </a:schemeClr>
                  </a:solidFill>
                  <a:latin typeface="Gill Sans MT" panose="020B0502020104020203" pitchFamily="34" charset="77"/>
                </a:rPr>
                <a:t>Frontend</a:t>
              </a:r>
            </a:p>
            <a:p>
              <a:pPr algn="ctr"/>
              <a:r>
                <a:rPr lang="en-US" sz="800" dirty="0">
                  <a:solidFill>
                    <a:schemeClr val="tx1">
                      <a:lumMod val="75000"/>
                      <a:lumOff val="25000"/>
                    </a:schemeClr>
                  </a:solidFill>
                  <a:latin typeface="Gill Sans MT" panose="020B0502020104020203" pitchFamily="34" charset="77"/>
                </a:rPr>
                <a:t>Server</a:t>
              </a:r>
            </a:p>
          </p:txBody>
        </p:sp>
        <p:cxnSp>
          <p:nvCxnSpPr>
            <p:cNvPr id="13" name="Straight Arrow Connector 12">
              <a:extLst>
                <a:ext uri="{FF2B5EF4-FFF2-40B4-BE49-F238E27FC236}">
                  <a16:creationId xmlns:a16="http://schemas.microsoft.com/office/drawing/2014/main" id="{22BED69C-69F6-87EB-EF78-8A0E24274C5F}"/>
                </a:ext>
              </a:extLst>
            </p:cNvPr>
            <p:cNvCxnSpPr>
              <a:cxnSpLocks/>
              <a:endCxn id="25" idx="1"/>
            </p:cNvCxnSpPr>
            <p:nvPr/>
          </p:nvCxnSpPr>
          <p:spPr bwMode="gray">
            <a:xfrm>
              <a:off x="4122951" y="4719946"/>
              <a:ext cx="529244" cy="298197"/>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45344FBF-F012-56FB-BA7D-1C2C5FE9AA24}"/>
                </a:ext>
              </a:extLst>
            </p:cNvPr>
            <p:cNvSpPr/>
            <p:nvPr/>
          </p:nvSpPr>
          <p:spPr>
            <a:xfrm>
              <a:off x="2618239" y="4121512"/>
              <a:ext cx="2960476" cy="2177868"/>
            </a:xfrm>
            <a:custGeom>
              <a:avLst/>
              <a:gdLst>
                <a:gd name="connsiteX0" fmla="*/ 122698 w 4103683"/>
                <a:gd name="connsiteY0" fmla="*/ 1449659 h 3100039"/>
                <a:gd name="connsiteX1" fmla="*/ 122698 w 4103683"/>
                <a:gd name="connsiteY1" fmla="*/ 1449659 h 3100039"/>
                <a:gd name="connsiteX2" fmla="*/ 89244 w 4103683"/>
                <a:gd name="connsiteY2" fmla="*/ 1572322 h 3100039"/>
                <a:gd name="connsiteX3" fmla="*/ 66942 w 4103683"/>
                <a:gd name="connsiteY3" fmla="*/ 1639230 h 3100039"/>
                <a:gd name="connsiteX4" fmla="*/ 55791 w 4103683"/>
                <a:gd name="connsiteY4" fmla="*/ 1672683 h 3100039"/>
                <a:gd name="connsiteX5" fmla="*/ 44639 w 4103683"/>
                <a:gd name="connsiteY5" fmla="*/ 1761893 h 3100039"/>
                <a:gd name="connsiteX6" fmla="*/ 22337 w 4103683"/>
                <a:gd name="connsiteY6" fmla="*/ 1862254 h 3100039"/>
                <a:gd name="connsiteX7" fmla="*/ 11186 w 4103683"/>
                <a:gd name="connsiteY7" fmla="*/ 1929161 h 3100039"/>
                <a:gd name="connsiteX8" fmla="*/ 35 w 4103683"/>
                <a:gd name="connsiteY8" fmla="*/ 2062976 h 3100039"/>
                <a:gd name="connsiteX9" fmla="*/ 22337 w 4103683"/>
                <a:gd name="connsiteY9" fmla="*/ 2709747 h 3100039"/>
                <a:gd name="connsiteX10" fmla="*/ 66942 w 4103683"/>
                <a:gd name="connsiteY10" fmla="*/ 2854713 h 3100039"/>
                <a:gd name="connsiteX11" fmla="*/ 78093 w 4103683"/>
                <a:gd name="connsiteY11" fmla="*/ 2888166 h 3100039"/>
                <a:gd name="connsiteX12" fmla="*/ 122698 w 4103683"/>
                <a:gd name="connsiteY12" fmla="*/ 2955074 h 3100039"/>
                <a:gd name="connsiteX13" fmla="*/ 256513 w 4103683"/>
                <a:gd name="connsiteY13" fmla="*/ 2988527 h 3100039"/>
                <a:gd name="connsiteX14" fmla="*/ 468386 w 4103683"/>
                <a:gd name="connsiteY14" fmla="*/ 2966225 h 3100039"/>
                <a:gd name="connsiteX15" fmla="*/ 591049 w 4103683"/>
                <a:gd name="connsiteY15" fmla="*/ 2865864 h 3100039"/>
                <a:gd name="connsiteX16" fmla="*/ 613352 w 4103683"/>
                <a:gd name="connsiteY16" fmla="*/ 2843561 h 3100039"/>
                <a:gd name="connsiteX17" fmla="*/ 669108 w 4103683"/>
                <a:gd name="connsiteY17" fmla="*/ 2776654 h 3100039"/>
                <a:gd name="connsiteX18" fmla="*/ 702561 w 4103683"/>
                <a:gd name="connsiteY18" fmla="*/ 2709747 h 3100039"/>
                <a:gd name="connsiteX19" fmla="*/ 713713 w 4103683"/>
                <a:gd name="connsiteY19" fmla="*/ 2676293 h 3100039"/>
                <a:gd name="connsiteX20" fmla="*/ 791771 w 4103683"/>
                <a:gd name="connsiteY20" fmla="*/ 2531327 h 3100039"/>
                <a:gd name="connsiteX21" fmla="*/ 825225 w 4103683"/>
                <a:gd name="connsiteY21" fmla="*/ 2453269 h 3100039"/>
                <a:gd name="connsiteX22" fmla="*/ 858678 w 4103683"/>
                <a:gd name="connsiteY22" fmla="*/ 2397513 h 3100039"/>
                <a:gd name="connsiteX23" fmla="*/ 869830 w 4103683"/>
                <a:gd name="connsiteY23" fmla="*/ 2364059 h 3100039"/>
                <a:gd name="connsiteX24" fmla="*/ 914435 w 4103683"/>
                <a:gd name="connsiteY24" fmla="*/ 2286000 h 3100039"/>
                <a:gd name="connsiteX25" fmla="*/ 925586 w 4103683"/>
                <a:gd name="connsiteY25" fmla="*/ 2252547 h 3100039"/>
                <a:gd name="connsiteX26" fmla="*/ 959039 w 4103683"/>
                <a:gd name="connsiteY26" fmla="*/ 2207942 h 3100039"/>
                <a:gd name="connsiteX27" fmla="*/ 1025947 w 4103683"/>
                <a:gd name="connsiteY27" fmla="*/ 2062976 h 3100039"/>
                <a:gd name="connsiteX28" fmla="*/ 1059400 w 4103683"/>
                <a:gd name="connsiteY28" fmla="*/ 2007220 h 3100039"/>
                <a:gd name="connsiteX29" fmla="*/ 1115156 w 4103683"/>
                <a:gd name="connsiteY29" fmla="*/ 1884556 h 3100039"/>
                <a:gd name="connsiteX30" fmla="*/ 1148610 w 4103683"/>
                <a:gd name="connsiteY30" fmla="*/ 1828800 h 3100039"/>
                <a:gd name="connsiteX31" fmla="*/ 1215517 w 4103683"/>
                <a:gd name="connsiteY31" fmla="*/ 1672683 h 3100039"/>
                <a:gd name="connsiteX32" fmla="*/ 1382786 w 4103683"/>
                <a:gd name="connsiteY32" fmla="*/ 1371600 h 3100039"/>
                <a:gd name="connsiteX33" fmla="*/ 1616961 w 4103683"/>
                <a:gd name="connsiteY33" fmla="*/ 981308 h 3100039"/>
                <a:gd name="connsiteX34" fmla="*/ 2029556 w 4103683"/>
                <a:gd name="connsiteY34" fmla="*/ 546410 h 3100039"/>
                <a:gd name="connsiteX35" fmla="*/ 2129917 w 4103683"/>
                <a:gd name="connsiteY35" fmla="*/ 457200 h 3100039"/>
                <a:gd name="connsiteX36" fmla="*/ 2364093 w 4103683"/>
                <a:gd name="connsiteY36" fmla="*/ 278781 h 3100039"/>
                <a:gd name="connsiteX37" fmla="*/ 2542513 w 4103683"/>
                <a:gd name="connsiteY37" fmla="*/ 200722 h 3100039"/>
                <a:gd name="connsiteX38" fmla="*/ 2609420 w 4103683"/>
                <a:gd name="connsiteY38" fmla="*/ 189571 h 3100039"/>
                <a:gd name="connsiteX39" fmla="*/ 2676327 w 4103683"/>
                <a:gd name="connsiteY39" fmla="*/ 167269 h 3100039"/>
                <a:gd name="connsiteX40" fmla="*/ 2743235 w 4103683"/>
                <a:gd name="connsiteY40" fmla="*/ 156117 h 3100039"/>
                <a:gd name="connsiteX41" fmla="*/ 2798991 w 4103683"/>
                <a:gd name="connsiteY41" fmla="*/ 144966 h 3100039"/>
                <a:gd name="connsiteX42" fmla="*/ 3055469 w 4103683"/>
                <a:gd name="connsiteY42" fmla="*/ 122664 h 3100039"/>
                <a:gd name="connsiteX43" fmla="*/ 3144678 w 4103683"/>
                <a:gd name="connsiteY43" fmla="*/ 100361 h 3100039"/>
                <a:gd name="connsiteX44" fmla="*/ 3233888 w 4103683"/>
                <a:gd name="connsiteY44" fmla="*/ 78059 h 3100039"/>
                <a:gd name="connsiteX45" fmla="*/ 3289644 w 4103683"/>
                <a:gd name="connsiteY45" fmla="*/ 66908 h 3100039"/>
                <a:gd name="connsiteX46" fmla="*/ 3356552 w 4103683"/>
                <a:gd name="connsiteY46" fmla="*/ 44605 h 3100039"/>
                <a:gd name="connsiteX47" fmla="*/ 3423459 w 4103683"/>
                <a:gd name="connsiteY47" fmla="*/ 33454 h 3100039"/>
                <a:gd name="connsiteX48" fmla="*/ 3479215 w 4103683"/>
                <a:gd name="connsiteY48" fmla="*/ 22303 h 3100039"/>
                <a:gd name="connsiteX49" fmla="*/ 3523820 w 4103683"/>
                <a:gd name="connsiteY49" fmla="*/ 11152 h 3100039"/>
                <a:gd name="connsiteX50" fmla="*/ 3624181 w 4103683"/>
                <a:gd name="connsiteY50" fmla="*/ 0 h 3100039"/>
                <a:gd name="connsiteX51" fmla="*/ 3914113 w 4103683"/>
                <a:gd name="connsiteY51" fmla="*/ 11152 h 3100039"/>
                <a:gd name="connsiteX52" fmla="*/ 3981020 w 4103683"/>
                <a:gd name="connsiteY52" fmla="*/ 33454 h 3100039"/>
                <a:gd name="connsiteX53" fmla="*/ 4047927 w 4103683"/>
                <a:gd name="connsiteY53" fmla="*/ 78059 h 3100039"/>
                <a:gd name="connsiteX54" fmla="*/ 4070230 w 4103683"/>
                <a:gd name="connsiteY54" fmla="*/ 100361 h 3100039"/>
                <a:gd name="connsiteX55" fmla="*/ 4103683 w 4103683"/>
                <a:gd name="connsiteY55" fmla="*/ 167269 h 3100039"/>
                <a:gd name="connsiteX56" fmla="*/ 4092532 w 4103683"/>
                <a:gd name="connsiteY56" fmla="*/ 223025 h 3100039"/>
                <a:gd name="connsiteX57" fmla="*/ 4003322 w 4103683"/>
                <a:gd name="connsiteY57" fmla="*/ 278781 h 3100039"/>
                <a:gd name="connsiteX58" fmla="*/ 3958717 w 4103683"/>
                <a:gd name="connsiteY58" fmla="*/ 312234 h 3100039"/>
                <a:gd name="connsiteX59" fmla="*/ 3891810 w 4103683"/>
                <a:gd name="connsiteY59" fmla="*/ 334537 h 3100039"/>
                <a:gd name="connsiteX60" fmla="*/ 3769147 w 4103683"/>
                <a:gd name="connsiteY60" fmla="*/ 401444 h 3100039"/>
                <a:gd name="connsiteX61" fmla="*/ 3713391 w 4103683"/>
                <a:gd name="connsiteY61" fmla="*/ 434898 h 3100039"/>
                <a:gd name="connsiteX62" fmla="*/ 3635332 w 4103683"/>
                <a:gd name="connsiteY62" fmla="*/ 524108 h 3100039"/>
                <a:gd name="connsiteX63" fmla="*/ 3568425 w 4103683"/>
                <a:gd name="connsiteY63" fmla="*/ 613317 h 3100039"/>
                <a:gd name="connsiteX64" fmla="*/ 3557274 w 4103683"/>
                <a:gd name="connsiteY64" fmla="*/ 646771 h 3100039"/>
                <a:gd name="connsiteX65" fmla="*/ 3512669 w 4103683"/>
                <a:gd name="connsiteY65" fmla="*/ 735981 h 3100039"/>
                <a:gd name="connsiteX66" fmla="*/ 3490366 w 4103683"/>
                <a:gd name="connsiteY66" fmla="*/ 825191 h 3100039"/>
                <a:gd name="connsiteX67" fmla="*/ 3479215 w 4103683"/>
                <a:gd name="connsiteY67" fmla="*/ 936703 h 3100039"/>
                <a:gd name="connsiteX68" fmla="*/ 3468064 w 4103683"/>
                <a:gd name="connsiteY68" fmla="*/ 992459 h 3100039"/>
                <a:gd name="connsiteX69" fmla="*/ 3456913 w 4103683"/>
                <a:gd name="connsiteY69" fmla="*/ 1126274 h 3100039"/>
                <a:gd name="connsiteX70" fmla="*/ 3434610 w 4103683"/>
                <a:gd name="connsiteY70" fmla="*/ 1405054 h 3100039"/>
                <a:gd name="connsiteX71" fmla="*/ 3401156 w 4103683"/>
                <a:gd name="connsiteY71" fmla="*/ 2129883 h 3100039"/>
                <a:gd name="connsiteX72" fmla="*/ 3390005 w 4103683"/>
                <a:gd name="connsiteY72" fmla="*/ 2219093 h 3100039"/>
                <a:gd name="connsiteX73" fmla="*/ 3378854 w 4103683"/>
                <a:gd name="connsiteY73" fmla="*/ 2375210 h 3100039"/>
                <a:gd name="connsiteX74" fmla="*/ 3278493 w 4103683"/>
                <a:gd name="connsiteY74" fmla="*/ 2709747 h 3100039"/>
                <a:gd name="connsiteX75" fmla="*/ 3245039 w 4103683"/>
                <a:gd name="connsiteY75" fmla="*/ 2821259 h 3100039"/>
                <a:gd name="connsiteX76" fmla="*/ 3211586 w 4103683"/>
                <a:gd name="connsiteY76" fmla="*/ 2910469 h 3100039"/>
                <a:gd name="connsiteX77" fmla="*/ 3189283 w 4103683"/>
                <a:gd name="connsiteY77" fmla="*/ 2988527 h 3100039"/>
                <a:gd name="connsiteX78" fmla="*/ 3155830 w 4103683"/>
                <a:gd name="connsiteY78" fmla="*/ 3033132 h 3100039"/>
                <a:gd name="connsiteX79" fmla="*/ 3088922 w 4103683"/>
                <a:gd name="connsiteY79" fmla="*/ 3088888 h 3100039"/>
                <a:gd name="connsiteX80" fmla="*/ 3055469 w 4103683"/>
                <a:gd name="connsiteY80" fmla="*/ 3100039 h 3100039"/>
                <a:gd name="connsiteX81" fmla="*/ 2832444 w 4103683"/>
                <a:gd name="connsiteY81" fmla="*/ 3088888 h 3100039"/>
                <a:gd name="connsiteX82" fmla="*/ 2765537 w 4103683"/>
                <a:gd name="connsiteY82" fmla="*/ 3066586 h 3100039"/>
                <a:gd name="connsiteX83" fmla="*/ 2720932 w 4103683"/>
                <a:gd name="connsiteY83" fmla="*/ 3021981 h 3100039"/>
                <a:gd name="connsiteX84" fmla="*/ 2654025 w 4103683"/>
                <a:gd name="connsiteY84" fmla="*/ 2932771 h 3100039"/>
                <a:gd name="connsiteX85" fmla="*/ 2642874 w 4103683"/>
                <a:gd name="connsiteY85" fmla="*/ 2899317 h 3100039"/>
                <a:gd name="connsiteX86" fmla="*/ 2620571 w 4103683"/>
                <a:gd name="connsiteY86" fmla="*/ 2776654 h 3100039"/>
                <a:gd name="connsiteX87" fmla="*/ 2620571 w 4103683"/>
                <a:gd name="connsiteY87" fmla="*/ 2252547 h 3100039"/>
                <a:gd name="connsiteX88" fmla="*/ 2631722 w 4103683"/>
                <a:gd name="connsiteY88" fmla="*/ 2219093 h 3100039"/>
                <a:gd name="connsiteX89" fmla="*/ 2654025 w 4103683"/>
                <a:gd name="connsiteY89" fmla="*/ 2107581 h 3100039"/>
                <a:gd name="connsiteX90" fmla="*/ 2676327 w 4103683"/>
                <a:gd name="connsiteY90" fmla="*/ 2040674 h 3100039"/>
                <a:gd name="connsiteX91" fmla="*/ 2687478 w 4103683"/>
                <a:gd name="connsiteY91" fmla="*/ 1996069 h 3100039"/>
                <a:gd name="connsiteX92" fmla="*/ 2698630 w 4103683"/>
                <a:gd name="connsiteY92" fmla="*/ 1940313 h 3100039"/>
                <a:gd name="connsiteX93" fmla="*/ 2720932 w 4103683"/>
                <a:gd name="connsiteY93" fmla="*/ 1884556 h 3100039"/>
                <a:gd name="connsiteX94" fmla="*/ 2732083 w 4103683"/>
                <a:gd name="connsiteY94" fmla="*/ 1828800 h 3100039"/>
                <a:gd name="connsiteX95" fmla="*/ 2776688 w 4103683"/>
                <a:gd name="connsiteY95" fmla="*/ 1728439 h 3100039"/>
                <a:gd name="connsiteX96" fmla="*/ 2798991 w 4103683"/>
                <a:gd name="connsiteY96" fmla="*/ 1661532 h 3100039"/>
                <a:gd name="connsiteX97" fmla="*/ 2821293 w 4103683"/>
                <a:gd name="connsiteY97" fmla="*/ 1628078 h 3100039"/>
                <a:gd name="connsiteX98" fmla="*/ 2832444 w 4103683"/>
                <a:gd name="connsiteY98" fmla="*/ 1594625 h 3100039"/>
                <a:gd name="connsiteX99" fmla="*/ 2854747 w 4103683"/>
                <a:gd name="connsiteY99" fmla="*/ 1505415 h 3100039"/>
                <a:gd name="connsiteX100" fmla="*/ 2877049 w 4103683"/>
                <a:gd name="connsiteY100" fmla="*/ 1438508 h 3100039"/>
                <a:gd name="connsiteX101" fmla="*/ 2888200 w 4103683"/>
                <a:gd name="connsiteY101" fmla="*/ 1405054 h 3100039"/>
                <a:gd name="connsiteX102" fmla="*/ 2899352 w 4103683"/>
                <a:gd name="connsiteY102" fmla="*/ 1382752 h 3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103683" h="3100039">
                  <a:moveTo>
                    <a:pt x="122698" y="1449659"/>
                  </a:moveTo>
                  <a:lnTo>
                    <a:pt x="122698" y="1449659"/>
                  </a:lnTo>
                  <a:cubicBezTo>
                    <a:pt x="111547" y="1490547"/>
                    <a:pt x="101202" y="1531663"/>
                    <a:pt x="89244" y="1572322"/>
                  </a:cubicBezTo>
                  <a:cubicBezTo>
                    <a:pt x="82611" y="1594876"/>
                    <a:pt x="74376" y="1616927"/>
                    <a:pt x="66942" y="1639230"/>
                  </a:cubicBezTo>
                  <a:lnTo>
                    <a:pt x="55791" y="1672683"/>
                  </a:lnTo>
                  <a:cubicBezTo>
                    <a:pt x="52074" y="1702420"/>
                    <a:pt x="49196" y="1732273"/>
                    <a:pt x="44639" y="1761893"/>
                  </a:cubicBezTo>
                  <a:cubicBezTo>
                    <a:pt x="31653" y="1846297"/>
                    <a:pt x="37138" y="1788249"/>
                    <a:pt x="22337" y="1862254"/>
                  </a:cubicBezTo>
                  <a:cubicBezTo>
                    <a:pt x="17903" y="1884425"/>
                    <a:pt x="14903" y="1906859"/>
                    <a:pt x="11186" y="1929161"/>
                  </a:cubicBezTo>
                  <a:cubicBezTo>
                    <a:pt x="7469" y="1973766"/>
                    <a:pt x="-604" y="2018221"/>
                    <a:pt x="35" y="2062976"/>
                  </a:cubicBezTo>
                  <a:cubicBezTo>
                    <a:pt x="3116" y="2278672"/>
                    <a:pt x="9287" y="2494424"/>
                    <a:pt x="22337" y="2709747"/>
                  </a:cubicBezTo>
                  <a:cubicBezTo>
                    <a:pt x="25576" y="2763193"/>
                    <a:pt x="48875" y="2806535"/>
                    <a:pt x="66942" y="2854713"/>
                  </a:cubicBezTo>
                  <a:cubicBezTo>
                    <a:pt x="71069" y="2865719"/>
                    <a:pt x="73463" y="2877362"/>
                    <a:pt x="78093" y="2888166"/>
                  </a:cubicBezTo>
                  <a:cubicBezTo>
                    <a:pt x="88927" y="2913445"/>
                    <a:pt x="98868" y="2939187"/>
                    <a:pt x="122698" y="2955074"/>
                  </a:cubicBezTo>
                  <a:cubicBezTo>
                    <a:pt x="172134" y="2988031"/>
                    <a:pt x="190421" y="2980266"/>
                    <a:pt x="256513" y="2988527"/>
                  </a:cubicBezTo>
                  <a:cubicBezTo>
                    <a:pt x="293000" y="2986095"/>
                    <a:pt x="409632" y="2988258"/>
                    <a:pt x="468386" y="2966225"/>
                  </a:cubicBezTo>
                  <a:cubicBezTo>
                    <a:pt x="530398" y="2942970"/>
                    <a:pt x="535557" y="2921356"/>
                    <a:pt x="591049" y="2865864"/>
                  </a:cubicBezTo>
                  <a:cubicBezTo>
                    <a:pt x="598483" y="2858430"/>
                    <a:pt x="607044" y="2851972"/>
                    <a:pt x="613352" y="2843561"/>
                  </a:cubicBezTo>
                  <a:cubicBezTo>
                    <a:pt x="653113" y="2790545"/>
                    <a:pt x="633663" y="2812097"/>
                    <a:pt x="669108" y="2776654"/>
                  </a:cubicBezTo>
                  <a:cubicBezTo>
                    <a:pt x="697134" y="2692572"/>
                    <a:pt x="659330" y="2796207"/>
                    <a:pt x="702561" y="2709747"/>
                  </a:cubicBezTo>
                  <a:cubicBezTo>
                    <a:pt x="707818" y="2699233"/>
                    <a:pt x="708456" y="2686807"/>
                    <a:pt x="713713" y="2676293"/>
                  </a:cubicBezTo>
                  <a:cubicBezTo>
                    <a:pt x="745725" y="2612270"/>
                    <a:pt x="765922" y="2608873"/>
                    <a:pt x="791771" y="2531327"/>
                  </a:cubicBezTo>
                  <a:cubicBezTo>
                    <a:pt x="804932" y="2491845"/>
                    <a:pt x="802257" y="2494611"/>
                    <a:pt x="825225" y="2453269"/>
                  </a:cubicBezTo>
                  <a:cubicBezTo>
                    <a:pt x="835751" y="2434323"/>
                    <a:pt x="848985" y="2416899"/>
                    <a:pt x="858678" y="2397513"/>
                  </a:cubicBezTo>
                  <a:cubicBezTo>
                    <a:pt x="863935" y="2386999"/>
                    <a:pt x="864573" y="2374573"/>
                    <a:pt x="869830" y="2364059"/>
                  </a:cubicBezTo>
                  <a:cubicBezTo>
                    <a:pt x="925822" y="2252075"/>
                    <a:pt x="855788" y="2422841"/>
                    <a:pt x="914435" y="2286000"/>
                  </a:cubicBezTo>
                  <a:cubicBezTo>
                    <a:pt x="919065" y="2275196"/>
                    <a:pt x="919754" y="2262753"/>
                    <a:pt x="925586" y="2252547"/>
                  </a:cubicBezTo>
                  <a:cubicBezTo>
                    <a:pt x="934807" y="2236410"/>
                    <a:pt x="949674" y="2223996"/>
                    <a:pt x="959039" y="2207942"/>
                  </a:cubicBezTo>
                  <a:cubicBezTo>
                    <a:pt x="1059747" y="2035298"/>
                    <a:pt x="962908" y="2189055"/>
                    <a:pt x="1025947" y="2062976"/>
                  </a:cubicBezTo>
                  <a:cubicBezTo>
                    <a:pt x="1035640" y="2043590"/>
                    <a:pt x="1049707" y="2026606"/>
                    <a:pt x="1059400" y="2007220"/>
                  </a:cubicBezTo>
                  <a:cubicBezTo>
                    <a:pt x="1151599" y="1822822"/>
                    <a:pt x="997219" y="2100776"/>
                    <a:pt x="1115156" y="1884556"/>
                  </a:cubicBezTo>
                  <a:cubicBezTo>
                    <a:pt x="1125535" y="1865528"/>
                    <a:pt x="1139332" y="1848388"/>
                    <a:pt x="1148610" y="1828800"/>
                  </a:cubicBezTo>
                  <a:cubicBezTo>
                    <a:pt x="1172847" y="1777633"/>
                    <a:pt x="1187760" y="1722029"/>
                    <a:pt x="1215517" y="1672683"/>
                  </a:cubicBezTo>
                  <a:cubicBezTo>
                    <a:pt x="1311332" y="1502346"/>
                    <a:pt x="1301891" y="1520944"/>
                    <a:pt x="1382786" y="1371600"/>
                  </a:cubicBezTo>
                  <a:cubicBezTo>
                    <a:pt x="1451212" y="1245275"/>
                    <a:pt x="1529552" y="1089284"/>
                    <a:pt x="1616961" y="981308"/>
                  </a:cubicBezTo>
                  <a:cubicBezTo>
                    <a:pt x="1866419" y="673154"/>
                    <a:pt x="1734913" y="810573"/>
                    <a:pt x="2029556" y="546410"/>
                  </a:cubicBezTo>
                  <a:lnTo>
                    <a:pt x="2129917" y="457200"/>
                  </a:lnTo>
                  <a:cubicBezTo>
                    <a:pt x="2200786" y="394669"/>
                    <a:pt x="2279710" y="320973"/>
                    <a:pt x="2364093" y="278781"/>
                  </a:cubicBezTo>
                  <a:cubicBezTo>
                    <a:pt x="2408098" y="256778"/>
                    <a:pt x="2502111" y="207456"/>
                    <a:pt x="2542513" y="200722"/>
                  </a:cubicBezTo>
                  <a:cubicBezTo>
                    <a:pt x="2564815" y="197005"/>
                    <a:pt x="2587485" y="195055"/>
                    <a:pt x="2609420" y="189571"/>
                  </a:cubicBezTo>
                  <a:cubicBezTo>
                    <a:pt x="2632227" y="183869"/>
                    <a:pt x="2653520" y="172971"/>
                    <a:pt x="2676327" y="167269"/>
                  </a:cubicBezTo>
                  <a:cubicBezTo>
                    <a:pt x="2698262" y="161785"/>
                    <a:pt x="2720989" y="160162"/>
                    <a:pt x="2743235" y="156117"/>
                  </a:cubicBezTo>
                  <a:cubicBezTo>
                    <a:pt x="2761883" y="152726"/>
                    <a:pt x="2780132" y="146852"/>
                    <a:pt x="2798991" y="144966"/>
                  </a:cubicBezTo>
                  <a:cubicBezTo>
                    <a:pt x="2973716" y="127494"/>
                    <a:pt x="2922848" y="143067"/>
                    <a:pt x="3055469" y="122664"/>
                  </a:cubicBezTo>
                  <a:cubicBezTo>
                    <a:pt x="3138928" y="109824"/>
                    <a:pt x="3083212" y="117125"/>
                    <a:pt x="3144678" y="100361"/>
                  </a:cubicBezTo>
                  <a:cubicBezTo>
                    <a:pt x="3174250" y="92296"/>
                    <a:pt x="3203831" y="84070"/>
                    <a:pt x="3233888" y="78059"/>
                  </a:cubicBezTo>
                  <a:cubicBezTo>
                    <a:pt x="3252473" y="74342"/>
                    <a:pt x="3271358" y="71895"/>
                    <a:pt x="3289644" y="66908"/>
                  </a:cubicBezTo>
                  <a:cubicBezTo>
                    <a:pt x="3312325" y="60722"/>
                    <a:pt x="3333745" y="50307"/>
                    <a:pt x="3356552" y="44605"/>
                  </a:cubicBezTo>
                  <a:cubicBezTo>
                    <a:pt x="3378487" y="39121"/>
                    <a:pt x="3401214" y="37499"/>
                    <a:pt x="3423459" y="33454"/>
                  </a:cubicBezTo>
                  <a:cubicBezTo>
                    <a:pt x="3442107" y="30064"/>
                    <a:pt x="3460713" y="26414"/>
                    <a:pt x="3479215" y="22303"/>
                  </a:cubicBezTo>
                  <a:cubicBezTo>
                    <a:pt x="3494176" y="18978"/>
                    <a:pt x="3508672" y="13482"/>
                    <a:pt x="3523820" y="11152"/>
                  </a:cubicBezTo>
                  <a:cubicBezTo>
                    <a:pt x="3557088" y="6034"/>
                    <a:pt x="3590727" y="3717"/>
                    <a:pt x="3624181" y="0"/>
                  </a:cubicBezTo>
                  <a:cubicBezTo>
                    <a:pt x="3720825" y="3717"/>
                    <a:pt x="3817820" y="2124"/>
                    <a:pt x="3914113" y="11152"/>
                  </a:cubicBezTo>
                  <a:cubicBezTo>
                    <a:pt x="3937519" y="13346"/>
                    <a:pt x="3961460" y="20414"/>
                    <a:pt x="3981020" y="33454"/>
                  </a:cubicBezTo>
                  <a:cubicBezTo>
                    <a:pt x="4003322" y="48322"/>
                    <a:pt x="4028973" y="59106"/>
                    <a:pt x="4047927" y="78059"/>
                  </a:cubicBezTo>
                  <a:cubicBezTo>
                    <a:pt x="4055361" y="85493"/>
                    <a:pt x="4063662" y="92151"/>
                    <a:pt x="4070230" y="100361"/>
                  </a:cubicBezTo>
                  <a:cubicBezTo>
                    <a:pt x="4094934" y="131241"/>
                    <a:pt x="4091906" y="131936"/>
                    <a:pt x="4103683" y="167269"/>
                  </a:cubicBezTo>
                  <a:cubicBezTo>
                    <a:pt x="4099966" y="185854"/>
                    <a:pt x="4102577" y="206953"/>
                    <a:pt x="4092532" y="223025"/>
                  </a:cubicBezTo>
                  <a:cubicBezTo>
                    <a:pt x="4076334" y="248942"/>
                    <a:pt x="4027247" y="263828"/>
                    <a:pt x="4003322" y="278781"/>
                  </a:cubicBezTo>
                  <a:cubicBezTo>
                    <a:pt x="3987562" y="288631"/>
                    <a:pt x="3975340" y="303922"/>
                    <a:pt x="3958717" y="312234"/>
                  </a:cubicBezTo>
                  <a:cubicBezTo>
                    <a:pt x="3937690" y="322747"/>
                    <a:pt x="3911370" y="321497"/>
                    <a:pt x="3891810" y="334537"/>
                  </a:cubicBezTo>
                  <a:cubicBezTo>
                    <a:pt x="3808248" y="390245"/>
                    <a:pt x="3849790" y="369187"/>
                    <a:pt x="3769147" y="401444"/>
                  </a:cubicBezTo>
                  <a:cubicBezTo>
                    <a:pt x="3673791" y="496800"/>
                    <a:pt x="3829198" y="348042"/>
                    <a:pt x="3713391" y="434898"/>
                  </a:cubicBezTo>
                  <a:cubicBezTo>
                    <a:pt x="3655450" y="478354"/>
                    <a:pt x="3668496" y="479889"/>
                    <a:pt x="3635332" y="524108"/>
                  </a:cubicBezTo>
                  <a:cubicBezTo>
                    <a:pt x="3555869" y="630057"/>
                    <a:pt x="3618843" y="537690"/>
                    <a:pt x="3568425" y="613317"/>
                  </a:cubicBezTo>
                  <a:cubicBezTo>
                    <a:pt x="3564708" y="624468"/>
                    <a:pt x="3562531" y="636257"/>
                    <a:pt x="3557274" y="646771"/>
                  </a:cubicBezTo>
                  <a:cubicBezTo>
                    <a:pt x="3521462" y="718394"/>
                    <a:pt x="3543540" y="635649"/>
                    <a:pt x="3512669" y="735981"/>
                  </a:cubicBezTo>
                  <a:cubicBezTo>
                    <a:pt x="3503655" y="765277"/>
                    <a:pt x="3490366" y="825191"/>
                    <a:pt x="3490366" y="825191"/>
                  </a:cubicBezTo>
                  <a:cubicBezTo>
                    <a:pt x="3486649" y="862362"/>
                    <a:pt x="3484152" y="899675"/>
                    <a:pt x="3479215" y="936703"/>
                  </a:cubicBezTo>
                  <a:cubicBezTo>
                    <a:pt x="3476710" y="955490"/>
                    <a:pt x="3470278" y="973635"/>
                    <a:pt x="3468064" y="992459"/>
                  </a:cubicBezTo>
                  <a:cubicBezTo>
                    <a:pt x="3462834" y="1036912"/>
                    <a:pt x="3460346" y="1081646"/>
                    <a:pt x="3456913" y="1126274"/>
                  </a:cubicBezTo>
                  <a:cubicBezTo>
                    <a:pt x="3435800" y="1400737"/>
                    <a:pt x="3456021" y="1169529"/>
                    <a:pt x="3434610" y="1405054"/>
                  </a:cubicBezTo>
                  <a:cubicBezTo>
                    <a:pt x="3429291" y="1532705"/>
                    <a:pt x="3406988" y="2083226"/>
                    <a:pt x="3401156" y="2129883"/>
                  </a:cubicBezTo>
                  <a:cubicBezTo>
                    <a:pt x="3397439" y="2159620"/>
                    <a:pt x="3392718" y="2189248"/>
                    <a:pt x="3390005" y="2219093"/>
                  </a:cubicBezTo>
                  <a:cubicBezTo>
                    <a:pt x="3385282" y="2271050"/>
                    <a:pt x="3388187" y="2323880"/>
                    <a:pt x="3378854" y="2375210"/>
                  </a:cubicBezTo>
                  <a:cubicBezTo>
                    <a:pt x="3345794" y="2557043"/>
                    <a:pt x="3327938" y="2561414"/>
                    <a:pt x="3278493" y="2709747"/>
                  </a:cubicBezTo>
                  <a:cubicBezTo>
                    <a:pt x="3266221" y="2746563"/>
                    <a:pt x="3257311" y="2784443"/>
                    <a:pt x="3245039" y="2821259"/>
                  </a:cubicBezTo>
                  <a:cubicBezTo>
                    <a:pt x="3234996" y="2851388"/>
                    <a:pt x="3221629" y="2880340"/>
                    <a:pt x="3211586" y="2910469"/>
                  </a:cubicBezTo>
                  <a:cubicBezTo>
                    <a:pt x="3203029" y="2936141"/>
                    <a:pt x="3200481" y="2963892"/>
                    <a:pt x="3189283" y="2988527"/>
                  </a:cubicBezTo>
                  <a:cubicBezTo>
                    <a:pt x="3181592" y="3005446"/>
                    <a:pt x="3167925" y="3019021"/>
                    <a:pt x="3155830" y="3033132"/>
                  </a:cubicBezTo>
                  <a:cubicBezTo>
                    <a:pt x="3137333" y="3054713"/>
                    <a:pt x="3114734" y="3075982"/>
                    <a:pt x="3088922" y="3088888"/>
                  </a:cubicBezTo>
                  <a:cubicBezTo>
                    <a:pt x="3078409" y="3094145"/>
                    <a:pt x="3066620" y="3096322"/>
                    <a:pt x="3055469" y="3100039"/>
                  </a:cubicBezTo>
                  <a:cubicBezTo>
                    <a:pt x="2981127" y="3096322"/>
                    <a:pt x="2906388" y="3097420"/>
                    <a:pt x="2832444" y="3088888"/>
                  </a:cubicBezTo>
                  <a:cubicBezTo>
                    <a:pt x="2809090" y="3086193"/>
                    <a:pt x="2765537" y="3066586"/>
                    <a:pt x="2765537" y="3066586"/>
                  </a:cubicBezTo>
                  <a:lnTo>
                    <a:pt x="2720932" y="3021981"/>
                  </a:lnTo>
                  <a:cubicBezTo>
                    <a:pt x="2694515" y="2995564"/>
                    <a:pt x="2666632" y="2970592"/>
                    <a:pt x="2654025" y="2932771"/>
                  </a:cubicBezTo>
                  <a:cubicBezTo>
                    <a:pt x="2650308" y="2921620"/>
                    <a:pt x="2645725" y="2910721"/>
                    <a:pt x="2642874" y="2899317"/>
                  </a:cubicBezTo>
                  <a:cubicBezTo>
                    <a:pt x="2635078" y="2868134"/>
                    <a:pt x="2625544" y="2806495"/>
                    <a:pt x="2620571" y="2776654"/>
                  </a:cubicBezTo>
                  <a:cubicBezTo>
                    <a:pt x="2602095" y="2536462"/>
                    <a:pt x="2601807" y="2599685"/>
                    <a:pt x="2620571" y="2252547"/>
                  </a:cubicBezTo>
                  <a:cubicBezTo>
                    <a:pt x="2621205" y="2240810"/>
                    <a:pt x="2629079" y="2230546"/>
                    <a:pt x="2631722" y="2219093"/>
                  </a:cubicBezTo>
                  <a:cubicBezTo>
                    <a:pt x="2640246" y="2182157"/>
                    <a:pt x="2642038" y="2143543"/>
                    <a:pt x="2654025" y="2107581"/>
                  </a:cubicBezTo>
                  <a:cubicBezTo>
                    <a:pt x="2661459" y="2085279"/>
                    <a:pt x="2670625" y="2063481"/>
                    <a:pt x="2676327" y="2040674"/>
                  </a:cubicBezTo>
                  <a:cubicBezTo>
                    <a:pt x="2680044" y="2025806"/>
                    <a:pt x="2684153" y="2011030"/>
                    <a:pt x="2687478" y="1996069"/>
                  </a:cubicBezTo>
                  <a:cubicBezTo>
                    <a:pt x="2691590" y="1977567"/>
                    <a:pt x="2693184" y="1958467"/>
                    <a:pt x="2698630" y="1940313"/>
                  </a:cubicBezTo>
                  <a:cubicBezTo>
                    <a:pt x="2704382" y="1921140"/>
                    <a:pt x="2715180" y="1903729"/>
                    <a:pt x="2720932" y="1884556"/>
                  </a:cubicBezTo>
                  <a:cubicBezTo>
                    <a:pt x="2726378" y="1866402"/>
                    <a:pt x="2726637" y="1846954"/>
                    <a:pt x="2732083" y="1828800"/>
                  </a:cubicBezTo>
                  <a:cubicBezTo>
                    <a:pt x="2754660" y="1753544"/>
                    <a:pt x="2750334" y="1794324"/>
                    <a:pt x="2776688" y="1728439"/>
                  </a:cubicBezTo>
                  <a:cubicBezTo>
                    <a:pt x="2785419" y="1706612"/>
                    <a:pt x="2785951" y="1681093"/>
                    <a:pt x="2798991" y="1661532"/>
                  </a:cubicBezTo>
                  <a:cubicBezTo>
                    <a:pt x="2806425" y="1650381"/>
                    <a:pt x="2815299" y="1640065"/>
                    <a:pt x="2821293" y="1628078"/>
                  </a:cubicBezTo>
                  <a:cubicBezTo>
                    <a:pt x="2826550" y="1617565"/>
                    <a:pt x="2829351" y="1605965"/>
                    <a:pt x="2832444" y="1594625"/>
                  </a:cubicBezTo>
                  <a:cubicBezTo>
                    <a:pt x="2840509" y="1565053"/>
                    <a:pt x="2845054" y="1534494"/>
                    <a:pt x="2854747" y="1505415"/>
                  </a:cubicBezTo>
                  <a:lnTo>
                    <a:pt x="2877049" y="1438508"/>
                  </a:lnTo>
                  <a:cubicBezTo>
                    <a:pt x="2880766" y="1427357"/>
                    <a:pt x="2882943" y="1415567"/>
                    <a:pt x="2888200" y="1405054"/>
                  </a:cubicBezTo>
                  <a:lnTo>
                    <a:pt x="2899352" y="1382752"/>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grpSp>
          <p:nvGrpSpPr>
            <p:cNvPr id="15" name="Group 14">
              <a:extLst>
                <a:ext uri="{FF2B5EF4-FFF2-40B4-BE49-F238E27FC236}">
                  <a16:creationId xmlns:a16="http://schemas.microsoft.com/office/drawing/2014/main" id="{EAD71F6C-42C7-3CA3-0F51-7E1FD7A8DD26}"/>
                </a:ext>
              </a:extLst>
            </p:cNvPr>
            <p:cNvGrpSpPr/>
            <p:nvPr/>
          </p:nvGrpSpPr>
          <p:grpSpPr>
            <a:xfrm>
              <a:off x="5345685" y="3543079"/>
              <a:ext cx="1807858" cy="769590"/>
              <a:chOff x="4873451" y="1886389"/>
              <a:chExt cx="2505973" cy="1095457"/>
            </a:xfrm>
          </p:grpSpPr>
          <p:grpSp>
            <p:nvGrpSpPr>
              <p:cNvPr id="83" name="Group 82">
                <a:extLst>
                  <a:ext uri="{FF2B5EF4-FFF2-40B4-BE49-F238E27FC236}">
                    <a16:creationId xmlns:a16="http://schemas.microsoft.com/office/drawing/2014/main" id="{5EDAB514-0C55-5936-7AA0-1CA9BAC01951}"/>
                  </a:ext>
                </a:extLst>
              </p:cNvPr>
              <p:cNvGrpSpPr/>
              <p:nvPr/>
            </p:nvGrpSpPr>
            <p:grpSpPr>
              <a:xfrm>
                <a:off x="4873451" y="1886389"/>
                <a:ext cx="2393830" cy="1095457"/>
                <a:chOff x="4215161" y="3070603"/>
                <a:chExt cx="2460772" cy="1030442"/>
              </a:xfrm>
              <a:solidFill>
                <a:srgbClr val="000000"/>
              </a:solidFill>
            </p:grpSpPr>
            <p:sp>
              <p:nvSpPr>
                <p:cNvPr id="85" name="Cube 84">
                  <a:extLst>
                    <a:ext uri="{FF2B5EF4-FFF2-40B4-BE49-F238E27FC236}">
                      <a16:creationId xmlns:a16="http://schemas.microsoft.com/office/drawing/2014/main" id="{8E2DE071-F382-E19A-B4BF-71EE9FCB5661}"/>
                    </a:ext>
                  </a:extLst>
                </p:cNvPr>
                <p:cNvSpPr/>
                <p:nvPr/>
              </p:nvSpPr>
              <p:spPr>
                <a:xfrm>
                  <a:off x="4215161" y="3070603"/>
                  <a:ext cx="2460772" cy="1030442"/>
                </a:xfrm>
                <a:prstGeom prst="cube">
                  <a:avLst>
                    <a:gd name="adj" fmla="val 48438"/>
                  </a:avLst>
                </a:prstGeom>
                <a:grpFill/>
                <a:ln w="25400">
                  <a:noFill/>
                  <a:miter lim="800000"/>
                </a:ln>
                <a:effectLst/>
                <a:scene3d>
                  <a:camera prst="perspectiveRelaxed" fov="3300000">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86" name="Rectangle 85">
                  <a:extLst>
                    <a:ext uri="{FF2B5EF4-FFF2-40B4-BE49-F238E27FC236}">
                      <a16:creationId xmlns:a16="http://schemas.microsoft.com/office/drawing/2014/main" id="{FAC2AC3A-F9DF-A223-0A0D-F2C4EF3451DC}"/>
                    </a:ext>
                  </a:extLst>
                </p:cNvPr>
                <p:cNvSpPr/>
                <p:nvPr/>
              </p:nvSpPr>
              <p:spPr>
                <a:xfrm>
                  <a:off x="4523749" y="3681016"/>
                  <a:ext cx="471998" cy="15239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87" name="Rectangle 86">
                  <a:extLst>
                    <a:ext uri="{FF2B5EF4-FFF2-40B4-BE49-F238E27FC236}">
                      <a16:creationId xmlns:a16="http://schemas.microsoft.com/office/drawing/2014/main" id="{5ECA3C31-240D-2E5B-18CB-1B5A60F94F53}"/>
                    </a:ext>
                  </a:extLst>
                </p:cNvPr>
                <p:cNvSpPr/>
                <p:nvPr/>
              </p:nvSpPr>
              <p:spPr>
                <a:xfrm>
                  <a:off x="5367520" y="36575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88" name="Rectangle 87">
                  <a:extLst>
                    <a:ext uri="{FF2B5EF4-FFF2-40B4-BE49-F238E27FC236}">
                      <a16:creationId xmlns:a16="http://schemas.microsoft.com/office/drawing/2014/main" id="{197C5E80-5201-5880-4BFD-B816BB155CCB}"/>
                    </a:ext>
                  </a:extLst>
                </p:cNvPr>
                <p:cNvSpPr/>
                <p:nvPr/>
              </p:nvSpPr>
              <p:spPr>
                <a:xfrm>
                  <a:off x="5363805" y="38099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grpSp>
          <p:sp>
            <p:nvSpPr>
              <p:cNvPr id="84" name="TextBox 83">
                <a:extLst>
                  <a:ext uri="{FF2B5EF4-FFF2-40B4-BE49-F238E27FC236}">
                    <a16:creationId xmlns:a16="http://schemas.microsoft.com/office/drawing/2014/main" id="{0B532510-EA9C-D5A4-08E9-07D35B87125D}"/>
                  </a:ext>
                </a:extLst>
              </p:cNvPr>
              <p:cNvSpPr txBox="1"/>
              <p:nvPr/>
            </p:nvSpPr>
            <p:spPr>
              <a:xfrm>
                <a:off x="5468792" y="2145269"/>
                <a:ext cx="1910632" cy="341786"/>
              </a:xfrm>
              <a:prstGeom prst="rect">
                <a:avLst/>
              </a:prstGeom>
            </p:spPr>
            <p:txBody>
              <a:bodyPr wrap="none" lIns="0" tIns="0" rIns="0" bIns="0" rtlCol="0">
                <a:spAutoFit/>
              </a:bodyPr>
              <a:lstStyle/>
              <a:p>
                <a:pPr>
                  <a:spcAft>
                    <a:spcPts val="600"/>
                  </a:spcAft>
                </a:pPr>
                <a:r>
                  <a:rPr lang="en-US" sz="1000" dirty="0">
                    <a:solidFill>
                      <a:schemeClr val="bg1"/>
                    </a:solidFill>
                    <a:latin typeface="Gill Sans MT" panose="020B0502020104020203" pitchFamily="34" charset="77"/>
                  </a:rPr>
                  <a:t>ToR Switch</a:t>
                </a:r>
              </a:p>
            </p:txBody>
          </p:sp>
        </p:grpSp>
        <p:grpSp>
          <p:nvGrpSpPr>
            <p:cNvPr id="16" name="Group 15">
              <a:extLst>
                <a:ext uri="{FF2B5EF4-FFF2-40B4-BE49-F238E27FC236}">
                  <a16:creationId xmlns:a16="http://schemas.microsoft.com/office/drawing/2014/main" id="{F6BC93AA-E9DF-7D97-152F-E52940D79160}"/>
                </a:ext>
              </a:extLst>
            </p:cNvPr>
            <p:cNvGrpSpPr/>
            <p:nvPr/>
          </p:nvGrpSpPr>
          <p:grpSpPr>
            <a:xfrm>
              <a:off x="2293058" y="5217155"/>
              <a:ext cx="820111" cy="1218025"/>
              <a:chOff x="4865614" y="3066585"/>
              <a:chExt cx="1546337" cy="2453269"/>
            </a:xfrm>
            <a:solidFill>
              <a:schemeClr val="tx1">
                <a:lumMod val="65000"/>
                <a:lumOff val="35000"/>
              </a:schemeClr>
            </a:solidFill>
          </p:grpSpPr>
          <p:sp>
            <p:nvSpPr>
              <p:cNvPr id="76" name="Cube 75">
                <a:extLst>
                  <a:ext uri="{FF2B5EF4-FFF2-40B4-BE49-F238E27FC236}">
                    <a16:creationId xmlns:a16="http://schemas.microsoft.com/office/drawing/2014/main" id="{0E189A48-C1E3-0194-D109-1AAB2AAEDDF1}"/>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Host</a:t>
                </a:r>
                <a:endParaRPr lang="en-US" sz="1100" dirty="0">
                  <a:solidFill>
                    <a:schemeClr val="bg1"/>
                  </a:solidFill>
                  <a:latin typeface="Gill Sans MT" panose="020B0502020104020203" pitchFamily="34" charset="77"/>
                </a:endParaRPr>
              </a:p>
            </p:txBody>
          </p:sp>
          <p:sp>
            <p:nvSpPr>
              <p:cNvPr id="77" name="Rectangle 76">
                <a:extLst>
                  <a:ext uri="{FF2B5EF4-FFF2-40B4-BE49-F238E27FC236}">
                    <a16:creationId xmlns:a16="http://schemas.microsoft.com/office/drawing/2014/main" id="{29A63E68-5EF4-630B-3E9C-1ECCA946F4C0}"/>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78" name="Rectangle 77">
                <a:extLst>
                  <a:ext uri="{FF2B5EF4-FFF2-40B4-BE49-F238E27FC236}">
                    <a16:creationId xmlns:a16="http://schemas.microsoft.com/office/drawing/2014/main" id="{45382E85-7B27-20DE-426C-355C3DE009D1}"/>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79" name="Rectangle 78">
                <a:extLst>
                  <a:ext uri="{FF2B5EF4-FFF2-40B4-BE49-F238E27FC236}">
                    <a16:creationId xmlns:a16="http://schemas.microsoft.com/office/drawing/2014/main" id="{EF6AA7D7-FC48-81DC-1BC6-863C3EAC4B01}"/>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80" name="Rectangle 79">
                <a:extLst>
                  <a:ext uri="{FF2B5EF4-FFF2-40B4-BE49-F238E27FC236}">
                    <a16:creationId xmlns:a16="http://schemas.microsoft.com/office/drawing/2014/main" id="{14713449-D59F-3DA4-3D2D-C2306E2F0550}"/>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81" name="Rectangle 80">
                <a:extLst>
                  <a:ext uri="{FF2B5EF4-FFF2-40B4-BE49-F238E27FC236}">
                    <a16:creationId xmlns:a16="http://schemas.microsoft.com/office/drawing/2014/main" id="{C0A40A7D-9843-C5F3-9F33-F80D95F1AE29}"/>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82" name="Rectangle 81">
                <a:extLst>
                  <a:ext uri="{FF2B5EF4-FFF2-40B4-BE49-F238E27FC236}">
                    <a16:creationId xmlns:a16="http://schemas.microsoft.com/office/drawing/2014/main" id="{704E783A-D1C6-E8A3-92BF-D63FA0485753}"/>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grpSp>
        <p:sp>
          <p:nvSpPr>
            <p:cNvPr id="17" name="Cube 16">
              <a:extLst>
                <a:ext uri="{FF2B5EF4-FFF2-40B4-BE49-F238E27FC236}">
                  <a16:creationId xmlns:a16="http://schemas.microsoft.com/office/drawing/2014/main" id="{606B1992-07A1-92DF-5F41-05F6946D3595}"/>
                </a:ext>
              </a:extLst>
            </p:cNvPr>
            <p:cNvSpPr/>
            <p:nvPr/>
          </p:nvSpPr>
          <p:spPr>
            <a:xfrm>
              <a:off x="2180015" y="4958071"/>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18" name="Cube 17">
              <a:extLst>
                <a:ext uri="{FF2B5EF4-FFF2-40B4-BE49-F238E27FC236}">
                  <a16:creationId xmlns:a16="http://schemas.microsoft.com/office/drawing/2014/main" id="{5FED171D-DB1B-7DE4-6818-1C4075F06B1E}"/>
                </a:ext>
              </a:extLst>
            </p:cNvPr>
            <p:cNvSpPr/>
            <p:nvPr/>
          </p:nvSpPr>
          <p:spPr>
            <a:xfrm>
              <a:off x="2541445" y="4961396"/>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19" name="Cube 18">
              <a:extLst>
                <a:ext uri="{FF2B5EF4-FFF2-40B4-BE49-F238E27FC236}">
                  <a16:creationId xmlns:a16="http://schemas.microsoft.com/office/drawing/2014/main" id="{619F083F-6E82-4277-18DB-918E59518DB4}"/>
                </a:ext>
              </a:extLst>
            </p:cNvPr>
            <p:cNvSpPr/>
            <p:nvPr/>
          </p:nvSpPr>
          <p:spPr>
            <a:xfrm>
              <a:off x="2916227" y="4958071"/>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20" name="Cube 19">
              <a:extLst>
                <a:ext uri="{FF2B5EF4-FFF2-40B4-BE49-F238E27FC236}">
                  <a16:creationId xmlns:a16="http://schemas.microsoft.com/office/drawing/2014/main" id="{7C4FC4D9-2035-58A7-D709-D66479949666}"/>
                </a:ext>
              </a:extLst>
            </p:cNvPr>
            <p:cNvSpPr/>
            <p:nvPr/>
          </p:nvSpPr>
          <p:spPr>
            <a:xfrm>
              <a:off x="2129250" y="5217156"/>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21" name="Cube 20">
              <a:extLst>
                <a:ext uri="{FF2B5EF4-FFF2-40B4-BE49-F238E27FC236}">
                  <a16:creationId xmlns:a16="http://schemas.microsoft.com/office/drawing/2014/main" id="{F2DBDD14-5F99-8ADE-AA8F-85D322A3DB2B}"/>
                </a:ext>
              </a:extLst>
            </p:cNvPr>
            <p:cNvSpPr/>
            <p:nvPr/>
          </p:nvSpPr>
          <p:spPr>
            <a:xfrm>
              <a:off x="2513591" y="5217155"/>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22" name="Cube 21">
              <a:extLst>
                <a:ext uri="{FF2B5EF4-FFF2-40B4-BE49-F238E27FC236}">
                  <a16:creationId xmlns:a16="http://schemas.microsoft.com/office/drawing/2014/main" id="{3753F263-1306-6E9A-7A78-6A9D49488F23}"/>
                </a:ext>
              </a:extLst>
            </p:cNvPr>
            <p:cNvSpPr/>
            <p:nvPr/>
          </p:nvSpPr>
          <p:spPr>
            <a:xfrm>
              <a:off x="2898627" y="5219559"/>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grpSp>
          <p:nvGrpSpPr>
            <p:cNvPr id="23" name="Group 22">
              <a:extLst>
                <a:ext uri="{FF2B5EF4-FFF2-40B4-BE49-F238E27FC236}">
                  <a16:creationId xmlns:a16="http://schemas.microsoft.com/office/drawing/2014/main" id="{3823ECD2-1B32-EC66-5EA2-815610C857C9}"/>
                </a:ext>
              </a:extLst>
            </p:cNvPr>
            <p:cNvGrpSpPr/>
            <p:nvPr/>
          </p:nvGrpSpPr>
          <p:grpSpPr>
            <a:xfrm>
              <a:off x="4263471" y="5217153"/>
              <a:ext cx="820111" cy="1218025"/>
              <a:chOff x="4865614" y="3066585"/>
              <a:chExt cx="1546337" cy="2453269"/>
            </a:xfrm>
            <a:solidFill>
              <a:schemeClr val="tx1">
                <a:lumMod val="65000"/>
                <a:lumOff val="35000"/>
              </a:schemeClr>
            </a:solidFill>
          </p:grpSpPr>
          <p:sp>
            <p:nvSpPr>
              <p:cNvPr id="69" name="Cube 68">
                <a:extLst>
                  <a:ext uri="{FF2B5EF4-FFF2-40B4-BE49-F238E27FC236}">
                    <a16:creationId xmlns:a16="http://schemas.microsoft.com/office/drawing/2014/main" id="{96087A0B-5E46-8313-6B85-0AE4A062913A}"/>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Host</a:t>
                </a:r>
                <a:endParaRPr lang="en-US" sz="1100" dirty="0">
                  <a:solidFill>
                    <a:schemeClr val="bg1"/>
                  </a:solidFill>
                  <a:latin typeface="Gill Sans MT" panose="020B0502020104020203" pitchFamily="34" charset="77"/>
                </a:endParaRPr>
              </a:p>
            </p:txBody>
          </p:sp>
          <p:sp>
            <p:nvSpPr>
              <p:cNvPr id="70" name="Rectangle 69">
                <a:extLst>
                  <a:ext uri="{FF2B5EF4-FFF2-40B4-BE49-F238E27FC236}">
                    <a16:creationId xmlns:a16="http://schemas.microsoft.com/office/drawing/2014/main" id="{F063A185-B971-A0B4-1B61-8C1E9EEEBAFF}"/>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71" name="Rectangle 70">
                <a:extLst>
                  <a:ext uri="{FF2B5EF4-FFF2-40B4-BE49-F238E27FC236}">
                    <a16:creationId xmlns:a16="http://schemas.microsoft.com/office/drawing/2014/main" id="{27E73A27-CFC3-3F2B-E38B-246584F24152}"/>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72" name="Rectangle 71">
                <a:extLst>
                  <a:ext uri="{FF2B5EF4-FFF2-40B4-BE49-F238E27FC236}">
                    <a16:creationId xmlns:a16="http://schemas.microsoft.com/office/drawing/2014/main" id="{D38A765C-BE9B-F691-7EA3-AF9937A02372}"/>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73" name="Rectangle 72">
                <a:extLst>
                  <a:ext uri="{FF2B5EF4-FFF2-40B4-BE49-F238E27FC236}">
                    <a16:creationId xmlns:a16="http://schemas.microsoft.com/office/drawing/2014/main" id="{440F512D-462F-1054-8025-034B3D43F0F1}"/>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74" name="Rectangle 73">
                <a:extLst>
                  <a:ext uri="{FF2B5EF4-FFF2-40B4-BE49-F238E27FC236}">
                    <a16:creationId xmlns:a16="http://schemas.microsoft.com/office/drawing/2014/main" id="{68F3D27A-301F-F0AD-DA76-022FE8371F6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75" name="Rectangle 74">
                <a:extLst>
                  <a:ext uri="{FF2B5EF4-FFF2-40B4-BE49-F238E27FC236}">
                    <a16:creationId xmlns:a16="http://schemas.microsoft.com/office/drawing/2014/main" id="{D32A049A-03C6-9C96-740A-19F59AA45A56}"/>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grpSp>
        <p:sp>
          <p:nvSpPr>
            <p:cNvPr id="24" name="Cube 23">
              <a:extLst>
                <a:ext uri="{FF2B5EF4-FFF2-40B4-BE49-F238E27FC236}">
                  <a16:creationId xmlns:a16="http://schemas.microsoft.com/office/drawing/2014/main" id="{1A4060F5-CF14-6465-84BC-6871192FEFAE}"/>
                </a:ext>
              </a:extLst>
            </p:cNvPr>
            <p:cNvSpPr/>
            <p:nvPr/>
          </p:nvSpPr>
          <p:spPr>
            <a:xfrm>
              <a:off x="4150428" y="4958069"/>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25" name="Cube 24">
              <a:extLst>
                <a:ext uri="{FF2B5EF4-FFF2-40B4-BE49-F238E27FC236}">
                  <a16:creationId xmlns:a16="http://schemas.microsoft.com/office/drawing/2014/main" id="{0A0D68E0-4E32-9466-AC0C-B3886689FF8D}"/>
                </a:ext>
              </a:extLst>
            </p:cNvPr>
            <p:cNvSpPr/>
            <p:nvPr/>
          </p:nvSpPr>
          <p:spPr>
            <a:xfrm>
              <a:off x="4511858" y="4961394"/>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26" name="Cube 25">
              <a:extLst>
                <a:ext uri="{FF2B5EF4-FFF2-40B4-BE49-F238E27FC236}">
                  <a16:creationId xmlns:a16="http://schemas.microsoft.com/office/drawing/2014/main" id="{28B1B6C2-87FA-DD2C-30FA-446FC21DFDDB}"/>
                </a:ext>
              </a:extLst>
            </p:cNvPr>
            <p:cNvSpPr/>
            <p:nvPr/>
          </p:nvSpPr>
          <p:spPr>
            <a:xfrm>
              <a:off x="4886639" y="4958069"/>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27" name="Cube 26">
              <a:extLst>
                <a:ext uri="{FF2B5EF4-FFF2-40B4-BE49-F238E27FC236}">
                  <a16:creationId xmlns:a16="http://schemas.microsoft.com/office/drawing/2014/main" id="{86120B4B-ACA8-DC16-0854-37E73AD295F1}"/>
                </a:ext>
              </a:extLst>
            </p:cNvPr>
            <p:cNvSpPr/>
            <p:nvPr/>
          </p:nvSpPr>
          <p:spPr>
            <a:xfrm>
              <a:off x="4099663" y="5217154"/>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28" name="Cube 27">
              <a:extLst>
                <a:ext uri="{FF2B5EF4-FFF2-40B4-BE49-F238E27FC236}">
                  <a16:creationId xmlns:a16="http://schemas.microsoft.com/office/drawing/2014/main" id="{63A87F7C-0B77-21C7-9CAE-F892626F6B10}"/>
                </a:ext>
              </a:extLst>
            </p:cNvPr>
            <p:cNvSpPr/>
            <p:nvPr/>
          </p:nvSpPr>
          <p:spPr>
            <a:xfrm>
              <a:off x="4484004" y="5217153"/>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29" name="Cube 28">
              <a:extLst>
                <a:ext uri="{FF2B5EF4-FFF2-40B4-BE49-F238E27FC236}">
                  <a16:creationId xmlns:a16="http://schemas.microsoft.com/office/drawing/2014/main" id="{B2A90F4A-208B-A493-663D-C9D4082DDE8D}"/>
                </a:ext>
              </a:extLst>
            </p:cNvPr>
            <p:cNvSpPr/>
            <p:nvPr/>
          </p:nvSpPr>
          <p:spPr>
            <a:xfrm>
              <a:off x="4869039" y="5219558"/>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grpSp>
          <p:nvGrpSpPr>
            <p:cNvPr id="30" name="Group 29">
              <a:extLst>
                <a:ext uri="{FF2B5EF4-FFF2-40B4-BE49-F238E27FC236}">
                  <a16:creationId xmlns:a16="http://schemas.microsoft.com/office/drawing/2014/main" id="{419CA6C4-DEB0-0E52-6299-C2B5F1DA9F5C}"/>
                </a:ext>
              </a:extLst>
            </p:cNvPr>
            <p:cNvGrpSpPr/>
            <p:nvPr/>
          </p:nvGrpSpPr>
          <p:grpSpPr>
            <a:xfrm>
              <a:off x="7570368" y="5217154"/>
              <a:ext cx="820111" cy="1218025"/>
              <a:chOff x="4865615" y="3066585"/>
              <a:chExt cx="1546337" cy="2453269"/>
            </a:xfrm>
            <a:solidFill>
              <a:schemeClr val="tx1">
                <a:lumMod val="65000"/>
                <a:lumOff val="35000"/>
              </a:schemeClr>
            </a:solidFill>
          </p:grpSpPr>
          <p:sp>
            <p:nvSpPr>
              <p:cNvPr id="62" name="Cube 61">
                <a:extLst>
                  <a:ext uri="{FF2B5EF4-FFF2-40B4-BE49-F238E27FC236}">
                    <a16:creationId xmlns:a16="http://schemas.microsoft.com/office/drawing/2014/main" id="{B1EB0F3D-B9FE-9583-B1C0-B3194345CC0C}"/>
                  </a:ext>
                </a:extLst>
              </p:cNvPr>
              <p:cNvSpPr/>
              <p:nvPr/>
            </p:nvSpPr>
            <p:spPr>
              <a:xfrm>
                <a:off x="4865615"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Host</a:t>
                </a:r>
                <a:endParaRPr lang="en-US" sz="1100" dirty="0">
                  <a:solidFill>
                    <a:schemeClr val="bg1"/>
                  </a:solidFill>
                  <a:latin typeface="Gill Sans MT" panose="020B0502020104020203" pitchFamily="34" charset="77"/>
                </a:endParaRPr>
              </a:p>
            </p:txBody>
          </p:sp>
          <p:sp>
            <p:nvSpPr>
              <p:cNvPr id="63" name="Rectangle 62">
                <a:extLst>
                  <a:ext uri="{FF2B5EF4-FFF2-40B4-BE49-F238E27FC236}">
                    <a16:creationId xmlns:a16="http://schemas.microsoft.com/office/drawing/2014/main" id="{0CDC5B33-0C4B-FD27-110C-E21C6C9CF84E}"/>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64" name="Rectangle 63">
                <a:extLst>
                  <a:ext uri="{FF2B5EF4-FFF2-40B4-BE49-F238E27FC236}">
                    <a16:creationId xmlns:a16="http://schemas.microsoft.com/office/drawing/2014/main" id="{D06E1638-2AE1-4FDC-9FA2-B00B4579EAAA}"/>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65" name="Rectangle 64">
                <a:extLst>
                  <a:ext uri="{FF2B5EF4-FFF2-40B4-BE49-F238E27FC236}">
                    <a16:creationId xmlns:a16="http://schemas.microsoft.com/office/drawing/2014/main" id="{9B1B8100-605E-2CFB-E46C-41132374A3B3}"/>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66" name="Rectangle 65">
                <a:extLst>
                  <a:ext uri="{FF2B5EF4-FFF2-40B4-BE49-F238E27FC236}">
                    <a16:creationId xmlns:a16="http://schemas.microsoft.com/office/drawing/2014/main" id="{FE822E4E-056D-7E3D-78C6-A8AE3443DCC6}"/>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67" name="Rectangle 66">
                <a:extLst>
                  <a:ext uri="{FF2B5EF4-FFF2-40B4-BE49-F238E27FC236}">
                    <a16:creationId xmlns:a16="http://schemas.microsoft.com/office/drawing/2014/main" id="{D359B2FA-5FC4-3557-E0D3-59E516D117D5}"/>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68" name="Rectangle 67">
                <a:extLst>
                  <a:ext uri="{FF2B5EF4-FFF2-40B4-BE49-F238E27FC236}">
                    <a16:creationId xmlns:a16="http://schemas.microsoft.com/office/drawing/2014/main" id="{0B6A5D6F-1F00-560A-CDB4-4756DDBBEF27}"/>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grpSp>
        <p:sp>
          <p:nvSpPr>
            <p:cNvPr id="31" name="Cube 30">
              <a:extLst>
                <a:ext uri="{FF2B5EF4-FFF2-40B4-BE49-F238E27FC236}">
                  <a16:creationId xmlns:a16="http://schemas.microsoft.com/office/drawing/2014/main" id="{F81BE78B-E428-503D-739B-220B50EA648C}"/>
                </a:ext>
              </a:extLst>
            </p:cNvPr>
            <p:cNvSpPr/>
            <p:nvPr/>
          </p:nvSpPr>
          <p:spPr>
            <a:xfrm>
              <a:off x="7457324" y="4958070"/>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32" name="Cube 31">
              <a:extLst>
                <a:ext uri="{FF2B5EF4-FFF2-40B4-BE49-F238E27FC236}">
                  <a16:creationId xmlns:a16="http://schemas.microsoft.com/office/drawing/2014/main" id="{2C69578D-E0ED-9226-7959-CC91B93F8227}"/>
                </a:ext>
              </a:extLst>
            </p:cNvPr>
            <p:cNvSpPr/>
            <p:nvPr/>
          </p:nvSpPr>
          <p:spPr>
            <a:xfrm>
              <a:off x="7818755" y="4961395"/>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33" name="Cube 32">
              <a:extLst>
                <a:ext uri="{FF2B5EF4-FFF2-40B4-BE49-F238E27FC236}">
                  <a16:creationId xmlns:a16="http://schemas.microsoft.com/office/drawing/2014/main" id="{44323E12-0C5C-A872-C0DF-E00AC3932AB3}"/>
                </a:ext>
              </a:extLst>
            </p:cNvPr>
            <p:cNvSpPr/>
            <p:nvPr/>
          </p:nvSpPr>
          <p:spPr>
            <a:xfrm>
              <a:off x="8193536" y="4958070"/>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34" name="Cube 33">
              <a:extLst>
                <a:ext uri="{FF2B5EF4-FFF2-40B4-BE49-F238E27FC236}">
                  <a16:creationId xmlns:a16="http://schemas.microsoft.com/office/drawing/2014/main" id="{06D519C3-5DA2-35B7-4FFA-19F4805F89EA}"/>
                </a:ext>
              </a:extLst>
            </p:cNvPr>
            <p:cNvSpPr/>
            <p:nvPr/>
          </p:nvSpPr>
          <p:spPr>
            <a:xfrm>
              <a:off x="7406559" y="5217154"/>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35" name="Cube 34">
              <a:extLst>
                <a:ext uri="{FF2B5EF4-FFF2-40B4-BE49-F238E27FC236}">
                  <a16:creationId xmlns:a16="http://schemas.microsoft.com/office/drawing/2014/main" id="{AF2E59EC-2A2B-E637-9167-B3CFF87B9571}"/>
                </a:ext>
              </a:extLst>
            </p:cNvPr>
            <p:cNvSpPr/>
            <p:nvPr/>
          </p:nvSpPr>
          <p:spPr>
            <a:xfrm>
              <a:off x="7790901" y="5217154"/>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36" name="Cube 35">
              <a:extLst>
                <a:ext uri="{FF2B5EF4-FFF2-40B4-BE49-F238E27FC236}">
                  <a16:creationId xmlns:a16="http://schemas.microsoft.com/office/drawing/2014/main" id="{A5DFC697-2409-A0D0-7B8D-E76940218EE7}"/>
                </a:ext>
              </a:extLst>
            </p:cNvPr>
            <p:cNvSpPr/>
            <p:nvPr/>
          </p:nvSpPr>
          <p:spPr>
            <a:xfrm>
              <a:off x="8175936" y="5219559"/>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grpSp>
          <p:nvGrpSpPr>
            <p:cNvPr id="37" name="Group 36">
              <a:extLst>
                <a:ext uri="{FF2B5EF4-FFF2-40B4-BE49-F238E27FC236}">
                  <a16:creationId xmlns:a16="http://schemas.microsoft.com/office/drawing/2014/main" id="{3079218B-A078-DAA3-68BC-6D739CEF3035}"/>
                </a:ext>
              </a:extLst>
            </p:cNvPr>
            <p:cNvGrpSpPr/>
            <p:nvPr/>
          </p:nvGrpSpPr>
          <p:grpSpPr>
            <a:xfrm>
              <a:off x="9072441" y="5217154"/>
              <a:ext cx="820111" cy="1218025"/>
              <a:chOff x="4865614" y="3066585"/>
              <a:chExt cx="1546337" cy="2453269"/>
            </a:xfrm>
            <a:solidFill>
              <a:schemeClr val="tx1">
                <a:lumMod val="65000"/>
                <a:lumOff val="35000"/>
              </a:schemeClr>
            </a:solidFill>
          </p:grpSpPr>
          <p:sp>
            <p:nvSpPr>
              <p:cNvPr id="55" name="Cube 54">
                <a:extLst>
                  <a:ext uri="{FF2B5EF4-FFF2-40B4-BE49-F238E27FC236}">
                    <a16:creationId xmlns:a16="http://schemas.microsoft.com/office/drawing/2014/main" id="{3EAEB7D5-C1DE-F829-E025-8A17575A68FE}"/>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Host</a:t>
                </a:r>
                <a:endParaRPr lang="en-US" sz="1100" dirty="0">
                  <a:solidFill>
                    <a:schemeClr val="bg1"/>
                  </a:solidFill>
                  <a:latin typeface="Gill Sans MT" panose="020B0502020104020203" pitchFamily="34" charset="77"/>
                </a:endParaRPr>
              </a:p>
            </p:txBody>
          </p:sp>
          <p:sp>
            <p:nvSpPr>
              <p:cNvPr id="56" name="Rectangle 55">
                <a:extLst>
                  <a:ext uri="{FF2B5EF4-FFF2-40B4-BE49-F238E27FC236}">
                    <a16:creationId xmlns:a16="http://schemas.microsoft.com/office/drawing/2014/main" id="{7BB8A377-FB92-834B-279D-C2671D740589}"/>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57" name="Rectangle 56">
                <a:extLst>
                  <a:ext uri="{FF2B5EF4-FFF2-40B4-BE49-F238E27FC236}">
                    <a16:creationId xmlns:a16="http://schemas.microsoft.com/office/drawing/2014/main" id="{145A958A-10B8-156F-C999-67F438D77809}"/>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58" name="Rectangle 57">
                <a:extLst>
                  <a:ext uri="{FF2B5EF4-FFF2-40B4-BE49-F238E27FC236}">
                    <a16:creationId xmlns:a16="http://schemas.microsoft.com/office/drawing/2014/main" id="{F129B98D-A4DB-7CB4-A975-1489DD2357B7}"/>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59" name="Rectangle 58">
                <a:extLst>
                  <a:ext uri="{FF2B5EF4-FFF2-40B4-BE49-F238E27FC236}">
                    <a16:creationId xmlns:a16="http://schemas.microsoft.com/office/drawing/2014/main" id="{3272A829-9EDA-2247-22B5-DAADE6D09BCC}"/>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60" name="Rectangle 59">
                <a:extLst>
                  <a:ext uri="{FF2B5EF4-FFF2-40B4-BE49-F238E27FC236}">
                    <a16:creationId xmlns:a16="http://schemas.microsoft.com/office/drawing/2014/main" id="{710E8F33-0306-132E-24AF-6901570A0C76}"/>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sp>
            <p:nvSpPr>
              <p:cNvPr id="61" name="Rectangle 60">
                <a:extLst>
                  <a:ext uri="{FF2B5EF4-FFF2-40B4-BE49-F238E27FC236}">
                    <a16:creationId xmlns:a16="http://schemas.microsoft.com/office/drawing/2014/main" id="{8D799C4C-AA2B-22F5-69BB-71E4E3B38576}"/>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600" dirty="0">
                  <a:solidFill>
                    <a:schemeClr val="bg1"/>
                  </a:solidFill>
                </a:endParaRPr>
              </a:p>
            </p:txBody>
          </p:sp>
        </p:grpSp>
        <p:sp>
          <p:nvSpPr>
            <p:cNvPr id="38" name="Cube 37">
              <a:extLst>
                <a:ext uri="{FF2B5EF4-FFF2-40B4-BE49-F238E27FC236}">
                  <a16:creationId xmlns:a16="http://schemas.microsoft.com/office/drawing/2014/main" id="{910BD331-9395-FD49-40A9-6DF6EE36CF97}"/>
                </a:ext>
              </a:extLst>
            </p:cNvPr>
            <p:cNvSpPr/>
            <p:nvPr/>
          </p:nvSpPr>
          <p:spPr>
            <a:xfrm>
              <a:off x="8959398" y="4958070"/>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39" name="Cube 38">
              <a:extLst>
                <a:ext uri="{FF2B5EF4-FFF2-40B4-BE49-F238E27FC236}">
                  <a16:creationId xmlns:a16="http://schemas.microsoft.com/office/drawing/2014/main" id="{2B357D51-4B8D-C3CC-56E9-6879FC81156B}"/>
                </a:ext>
              </a:extLst>
            </p:cNvPr>
            <p:cNvSpPr/>
            <p:nvPr/>
          </p:nvSpPr>
          <p:spPr>
            <a:xfrm>
              <a:off x="9320828" y="4961395"/>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40" name="Cube 39">
              <a:extLst>
                <a:ext uri="{FF2B5EF4-FFF2-40B4-BE49-F238E27FC236}">
                  <a16:creationId xmlns:a16="http://schemas.microsoft.com/office/drawing/2014/main" id="{D877013B-B588-DD31-3218-67D0596EB6BF}"/>
                </a:ext>
              </a:extLst>
            </p:cNvPr>
            <p:cNvSpPr/>
            <p:nvPr/>
          </p:nvSpPr>
          <p:spPr>
            <a:xfrm>
              <a:off x="9695610" y="4958070"/>
              <a:ext cx="339471" cy="226995"/>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500" dirty="0">
                  <a:solidFill>
                    <a:schemeClr val="bg1"/>
                  </a:solidFill>
                  <a:latin typeface="Gill Sans MT" panose="020B0502020104020203" pitchFamily="34" charset="77"/>
                </a:rPr>
                <a:t>VM</a:t>
              </a:r>
            </a:p>
          </p:txBody>
        </p:sp>
        <p:sp>
          <p:nvSpPr>
            <p:cNvPr id="41" name="Cube 40">
              <a:extLst>
                <a:ext uri="{FF2B5EF4-FFF2-40B4-BE49-F238E27FC236}">
                  <a16:creationId xmlns:a16="http://schemas.microsoft.com/office/drawing/2014/main" id="{4E4E67C6-FD58-5317-1F3D-3C5B4D7B09AD}"/>
                </a:ext>
              </a:extLst>
            </p:cNvPr>
            <p:cNvSpPr/>
            <p:nvPr/>
          </p:nvSpPr>
          <p:spPr>
            <a:xfrm>
              <a:off x="8908633" y="5217154"/>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42" name="Cube 41">
              <a:extLst>
                <a:ext uri="{FF2B5EF4-FFF2-40B4-BE49-F238E27FC236}">
                  <a16:creationId xmlns:a16="http://schemas.microsoft.com/office/drawing/2014/main" id="{CE5CD7C6-BF6F-5479-50D3-0D832B252201}"/>
                </a:ext>
              </a:extLst>
            </p:cNvPr>
            <p:cNvSpPr/>
            <p:nvPr/>
          </p:nvSpPr>
          <p:spPr>
            <a:xfrm>
              <a:off x="9292974" y="5217154"/>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43" name="Cube 42">
              <a:extLst>
                <a:ext uri="{FF2B5EF4-FFF2-40B4-BE49-F238E27FC236}">
                  <a16:creationId xmlns:a16="http://schemas.microsoft.com/office/drawing/2014/main" id="{028A7FAD-6EC3-31F1-F643-3542A3718487}"/>
                </a:ext>
              </a:extLst>
            </p:cNvPr>
            <p:cNvSpPr/>
            <p:nvPr/>
          </p:nvSpPr>
          <p:spPr>
            <a:xfrm>
              <a:off x="9678010" y="5219559"/>
              <a:ext cx="339471" cy="136198"/>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300" dirty="0">
                  <a:solidFill>
                    <a:schemeClr val="bg1"/>
                  </a:solidFill>
                  <a:latin typeface="Gill Sans MT" panose="020B0502020104020203" pitchFamily="34" charset="77"/>
                </a:rPr>
                <a:t>vNIC</a:t>
              </a:r>
            </a:p>
          </p:txBody>
        </p:sp>
        <p:sp>
          <p:nvSpPr>
            <p:cNvPr id="44" name="Freeform 43">
              <a:extLst>
                <a:ext uri="{FF2B5EF4-FFF2-40B4-BE49-F238E27FC236}">
                  <a16:creationId xmlns:a16="http://schemas.microsoft.com/office/drawing/2014/main" id="{A064BC49-77FA-6BA6-8F1F-A4CA0A6AAD51}"/>
                </a:ext>
              </a:extLst>
            </p:cNvPr>
            <p:cNvSpPr/>
            <p:nvPr/>
          </p:nvSpPr>
          <p:spPr>
            <a:xfrm>
              <a:off x="2364606" y="4047284"/>
              <a:ext cx="2979959" cy="934263"/>
            </a:xfrm>
            <a:custGeom>
              <a:avLst/>
              <a:gdLst>
                <a:gd name="connsiteX0" fmla="*/ 0 w 5242207"/>
                <a:gd name="connsiteY0" fmla="*/ 1318925 h 1376075"/>
                <a:gd name="connsiteX1" fmla="*/ 1985962 w 5242207"/>
                <a:gd name="connsiteY1" fmla="*/ 633125 h 1376075"/>
                <a:gd name="connsiteX2" fmla="*/ 5229225 w 5242207"/>
                <a:gd name="connsiteY2" fmla="*/ 18762 h 1376075"/>
                <a:gd name="connsiteX3" fmla="*/ 3200400 w 5242207"/>
                <a:gd name="connsiteY3" fmla="*/ 1376075 h 1376075"/>
                <a:gd name="connsiteX0" fmla="*/ 0 w 5250265"/>
                <a:gd name="connsiteY0" fmla="*/ 1318925 h 1399749"/>
                <a:gd name="connsiteX1" fmla="*/ 1985962 w 5250265"/>
                <a:gd name="connsiteY1" fmla="*/ 633125 h 1399749"/>
                <a:gd name="connsiteX2" fmla="*/ 5229225 w 5250265"/>
                <a:gd name="connsiteY2" fmla="*/ 18762 h 1399749"/>
                <a:gd name="connsiteX3" fmla="*/ 4107077 w 5250265"/>
                <a:gd name="connsiteY3" fmla="*/ 1399749 h 1399749"/>
                <a:gd name="connsiteX0" fmla="*/ 0 w 5247750"/>
                <a:gd name="connsiteY0" fmla="*/ 1318925 h 1411585"/>
                <a:gd name="connsiteX1" fmla="*/ 1985962 w 5247750"/>
                <a:gd name="connsiteY1" fmla="*/ 633125 h 1411585"/>
                <a:gd name="connsiteX2" fmla="*/ 5229225 w 5247750"/>
                <a:gd name="connsiteY2" fmla="*/ 18762 h 1411585"/>
                <a:gd name="connsiteX3" fmla="*/ 3908741 w 5247750"/>
                <a:gd name="connsiteY3" fmla="*/ 1411585 h 1411585"/>
              </a:gdLst>
              <a:ahLst/>
              <a:cxnLst>
                <a:cxn ang="0">
                  <a:pos x="connsiteX0" y="connsiteY0"/>
                </a:cxn>
                <a:cxn ang="0">
                  <a:pos x="connsiteX1" y="connsiteY1"/>
                </a:cxn>
                <a:cxn ang="0">
                  <a:pos x="connsiteX2" y="connsiteY2"/>
                </a:cxn>
                <a:cxn ang="0">
                  <a:pos x="connsiteX3" y="connsiteY3"/>
                </a:cxn>
              </a:cxnLst>
              <a:rect l="l" t="t" r="r" b="b"/>
              <a:pathLst>
                <a:path w="5247750" h="1411585">
                  <a:moveTo>
                    <a:pt x="0" y="1318925"/>
                  </a:moveTo>
                  <a:cubicBezTo>
                    <a:pt x="557212" y="1084372"/>
                    <a:pt x="1114425" y="849819"/>
                    <a:pt x="1985962" y="633125"/>
                  </a:cubicBezTo>
                  <a:cubicBezTo>
                    <a:pt x="2857500" y="416431"/>
                    <a:pt x="5026819" y="-105063"/>
                    <a:pt x="5229225" y="18762"/>
                  </a:cubicBezTo>
                  <a:cubicBezTo>
                    <a:pt x="5431631" y="142587"/>
                    <a:pt x="3908741" y="1411585"/>
                    <a:pt x="3908741" y="1411585"/>
                  </a:cubicBezTo>
                </a:path>
              </a:pathLst>
            </a:custGeom>
            <a:noFill/>
            <a:ln w="127000">
              <a:solidFill>
                <a:schemeClr val="bg2">
                  <a:lumMod val="75000"/>
                  <a:alpha val="44017"/>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5" name="Freeform 44">
              <a:extLst>
                <a:ext uri="{FF2B5EF4-FFF2-40B4-BE49-F238E27FC236}">
                  <a16:creationId xmlns:a16="http://schemas.microsoft.com/office/drawing/2014/main" id="{EDF1E11C-9B6A-DC29-CD7D-EDEEDFB51514}"/>
                </a:ext>
              </a:extLst>
            </p:cNvPr>
            <p:cNvSpPr/>
            <p:nvPr/>
          </p:nvSpPr>
          <p:spPr>
            <a:xfrm>
              <a:off x="4774244" y="4127160"/>
              <a:ext cx="3193747" cy="848264"/>
            </a:xfrm>
            <a:custGeom>
              <a:avLst/>
              <a:gdLst>
                <a:gd name="connsiteX0" fmla="*/ 0 w 4427034"/>
                <a:gd name="connsiteY0" fmla="*/ 1204333 h 1204333"/>
                <a:gd name="connsiteX1" fmla="*/ 1873405 w 4427034"/>
                <a:gd name="connsiteY1" fmla="*/ 2 h 1204333"/>
                <a:gd name="connsiteX2" fmla="*/ 4427034 w 4427034"/>
                <a:gd name="connsiteY2" fmla="*/ 1193182 h 1204333"/>
                <a:gd name="connsiteX0" fmla="*/ 0 w 4427034"/>
                <a:gd name="connsiteY0" fmla="*/ 1287572 h 1287572"/>
                <a:gd name="connsiteX1" fmla="*/ 2330605 w 4427034"/>
                <a:gd name="connsiteY1" fmla="*/ 2 h 1287572"/>
                <a:gd name="connsiteX2" fmla="*/ 4427034 w 4427034"/>
                <a:gd name="connsiteY2" fmla="*/ 1276421 h 1287572"/>
              </a:gdLst>
              <a:ahLst/>
              <a:cxnLst>
                <a:cxn ang="0">
                  <a:pos x="connsiteX0" y="connsiteY0"/>
                </a:cxn>
                <a:cxn ang="0">
                  <a:pos x="connsiteX1" y="connsiteY1"/>
                </a:cxn>
                <a:cxn ang="0">
                  <a:pos x="connsiteX2" y="connsiteY2"/>
                </a:cxn>
              </a:cxnLst>
              <a:rect l="l" t="t" r="r" b="b"/>
              <a:pathLst>
                <a:path w="4427034" h="1287572">
                  <a:moveTo>
                    <a:pt x="0" y="1287572"/>
                  </a:moveTo>
                  <a:cubicBezTo>
                    <a:pt x="567783" y="686335"/>
                    <a:pt x="1592766" y="1860"/>
                    <a:pt x="2330605" y="2"/>
                  </a:cubicBezTo>
                  <a:cubicBezTo>
                    <a:pt x="3068444" y="-1857"/>
                    <a:pt x="4427034" y="1276421"/>
                    <a:pt x="4427034" y="1276421"/>
                  </a:cubicBezTo>
                </a:path>
              </a:pathLst>
            </a:custGeom>
            <a:noFill/>
            <a:ln w="127000">
              <a:solidFill>
                <a:schemeClr val="bg2">
                  <a:lumMod val="75000"/>
                  <a:alpha val="44017"/>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6" name="Freeform 45">
              <a:extLst>
                <a:ext uri="{FF2B5EF4-FFF2-40B4-BE49-F238E27FC236}">
                  <a16:creationId xmlns:a16="http://schemas.microsoft.com/office/drawing/2014/main" id="{0C2A0926-0B2A-0295-A185-319BB9087D08}"/>
                </a:ext>
              </a:extLst>
            </p:cNvPr>
            <p:cNvSpPr/>
            <p:nvPr/>
          </p:nvSpPr>
          <p:spPr>
            <a:xfrm>
              <a:off x="4774243" y="3985712"/>
              <a:ext cx="4639721" cy="928197"/>
            </a:xfrm>
            <a:custGeom>
              <a:avLst/>
              <a:gdLst>
                <a:gd name="connsiteX0" fmla="*/ 0 w 6478858"/>
                <a:gd name="connsiteY0" fmla="*/ 1170947 h 1215552"/>
                <a:gd name="connsiteX1" fmla="*/ 2375210 w 6478858"/>
                <a:gd name="connsiteY1" fmla="*/ 69 h 1215552"/>
                <a:gd name="connsiteX2" fmla="*/ 6478858 w 6478858"/>
                <a:gd name="connsiteY2" fmla="*/ 1215552 h 1215552"/>
              </a:gdLst>
              <a:ahLst/>
              <a:cxnLst>
                <a:cxn ang="0">
                  <a:pos x="connsiteX0" y="connsiteY0"/>
                </a:cxn>
                <a:cxn ang="0">
                  <a:pos x="connsiteX1" y="connsiteY1"/>
                </a:cxn>
                <a:cxn ang="0">
                  <a:pos x="connsiteX2" y="connsiteY2"/>
                </a:cxn>
              </a:cxnLst>
              <a:rect l="l" t="t" r="r" b="b"/>
              <a:pathLst>
                <a:path w="6478858" h="1215552">
                  <a:moveTo>
                    <a:pt x="0" y="1170947"/>
                  </a:moveTo>
                  <a:cubicBezTo>
                    <a:pt x="647700" y="581791"/>
                    <a:pt x="1295400" y="-7365"/>
                    <a:pt x="2375210" y="69"/>
                  </a:cubicBezTo>
                  <a:cubicBezTo>
                    <a:pt x="3455020" y="7503"/>
                    <a:pt x="5794917" y="1011113"/>
                    <a:pt x="6478858" y="1215552"/>
                  </a:cubicBezTo>
                </a:path>
              </a:pathLst>
            </a:custGeom>
            <a:noFill/>
            <a:ln w="127000">
              <a:solidFill>
                <a:schemeClr val="bg2">
                  <a:lumMod val="75000"/>
                  <a:alpha val="44017"/>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7" name="TextBox 46">
              <a:extLst>
                <a:ext uri="{FF2B5EF4-FFF2-40B4-BE49-F238E27FC236}">
                  <a16:creationId xmlns:a16="http://schemas.microsoft.com/office/drawing/2014/main" id="{BDF84ECB-B22A-AA30-939A-84BDC943EEFC}"/>
                </a:ext>
              </a:extLst>
            </p:cNvPr>
            <p:cNvSpPr txBox="1"/>
            <p:nvPr/>
          </p:nvSpPr>
          <p:spPr>
            <a:xfrm rot="20689034">
              <a:off x="3012089" y="4187322"/>
              <a:ext cx="804352" cy="240115"/>
            </a:xfrm>
            <a:prstGeom prst="rect">
              <a:avLst/>
            </a:prstGeom>
          </p:spPr>
          <p:txBody>
            <a:bodyPr wrap="none" lIns="0" tIns="0" rIns="0" bIns="0" rtlCol="0">
              <a:spAutoFit/>
            </a:bodyPr>
            <a:lstStyle/>
            <a:p>
              <a:pPr algn="l">
                <a:spcAft>
                  <a:spcPts val="600"/>
                </a:spcAft>
              </a:pPr>
              <a:r>
                <a:rPr lang="en-US" sz="1000" dirty="0">
                  <a:latin typeface="Gill Sans MT" panose="020B0502020104020203" pitchFamily="34" charset="77"/>
                </a:rPr>
                <a:t>Flow 1</a:t>
              </a:r>
            </a:p>
          </p:txBody>
        </p:sp>
        <p:sp>
          <p:nvSpPr>
            <p:cNvPr id="48" name="TextBox 47">
              <a:extLst>
                <a:ext uri="{FF2B5EF4-FFF2-40B4-BE49-F238E27FC236}">
                  <a16:creationId xmlns:a16="http://schemas.microsoft.com/office/drawing/2014/main" id="{FDA44D5C-B72A-5359-EFA4-DCA21A326166}"/>
                </a:ext>
              </a:extLst>
            </p:cNvPr>
            <p:cNvSpPr txBox="1"/>
            <p:nvPr/>
          </p:nvSpPr>
          <p:spPr>
            <a:xfrm rot="1960697">
              <a:off x="6830452" y="4509676"/>
              <a:ext cx="804352" cy="240115"/>
            </a:xfrm>
            <a:prstGeom prst="rect">
              <a:avLst/>
            </a:prstGeom>
          </p:spPr>
          <p:txBody>
            <a:bodyPr wrap="none" lIns="0" tIns="0" rIns="0" bIns="0" rtlCol="0">
              <a:spAutoFit/>
            </a:bodyPr>
            <a:lstStyle/>
            <a:p>
              <a:pPr algn="l">
                <a:spcAft>
                  <a:spcPts val="600"/>
                </a:spcAft>
              </a:pPr>
              <a:r>
                <a:rPr lang="en-US" sz="1000" dirty="0">
                  <a:latin typeface="Gill Sans MT" panose="020B0502020104020203" pitchFamily="34" charset="77"/>
                </a:rPr>
                <a:t>Flow 2</a:t>
              </a:r>
            </a:p>
          </p:txBody>
        </p:sp>
        <p:sp>
          <p:nvSpPr>
            <p:cNvPr id="49" name="TextBox 48">
              <a:extLst>
                <a:ext uri="{FF2B5EF4-FFF2-40B4-BE49-F238E27FC236}">
                  <a16:creationId xmlns:a16="http://schemas.microsoft.com/office/drawing/2014/main" id="{1037977B-8715-19FF-9E91-1344A6E53070}"/>
                </a:ext>
              </a:extLst>
            </p:cNvPr>
            <p:cNvSpPr txBox="1"/>
            <p:nvPr/>
          </p:nvSpPr>
          <p:spPr>
            <a:xfrm rot="1309174">
              <a:off x="7423644" y="4351067"/>
              <a:ext cx="804352" cy="240115"/>
            </a:xfrm>
            <a:prstGeom prst="rect">
              <a:avLst/>
            </a:prstGeom>
          </p:spPr>
          <p:txBody>
            <a:bodyPr wrap="none" lIns="0" tIns="0" rIns="0" bIns="0" rtlCol="0">
              <a:spAutoFit/>
            </a:bodyPr>
            <a:lstStyle/>
            <a:p>
              <a:pPr algn="l">
                <a:spcAft>
                  <a:spcPts val="600"/>
                </a:spcAft>
              </a:pPr>
              <a:r>
                <a:rPr lang="en-US" sz="1000" dirty="0">
                  <a:latin typeface="Gill Sans MT" panose="020B0502020104020203" pitchFamily="34" charset="77"/>
                </a:rPr>
                <a:t>Flow 3</a:t>
              </a:r>
            </a:p>
          </p:txBody>
        </p:sp>
        <p:cxnSp>
          <p:nvCxnSpPr>
            <p:cNvPr id="50" name="Straight Connector 49">
              <a:extLst>
                <a:ext uri="{FF2B5EF4-FFF2-40B4-BE49-F238E27FC236}">
                  <a16:creationId xmlns:a16="http://schemas.microsoft.com/office/drawing/2014/main" id="{11411E89-F59D-54AB-5626-D6D6DEDD7B39}"/>
                </a:ext>
              </a:extLst>
            </p:cNvPr>
            <p:cNvCxnSpPr>
              <a:cxnSpLocks/>
            </p:cNvCxnSpPr>
            <p:nvPr/>
          </p:nvCxnSpPr>
          <p:spPr bwMode="gray">
            <a:xfrm>
              <a:off x="5287152" y="3536438"/>
              <a:ext cx="337010" cy="214631"/>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D40CF6-97D6-1913-2B83-7E94E97A772A}"/>
                </a:ext>
              </a:extLst>
            </p:cNvPr>
            <p:cNvCxnSpPr>
              <a:cxnSpLocks/>
            </p:cNvCxnSpPr>
            <p:nvPr/>
          </p:nvCxnSpPr>
          <p:spPr bwMode="gray">
            <a:xfrm>
              <a:off x="5723819" y="3282048"/>
              <a:ext cx="201294" cy="423211"/>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AEFAA-E55C-FC12-4EAA-0A66ACD6B38E}"/>
                </a:ext>
              </a:extLst>
            </p:cNvPr>
            <p:cNvCxnSpPr>
              <a:cxnSpLocks/>
            </p:cNvCxnSpPr>
            <p:nvPr/>
          </p:nvCxnSpPr>
          <p:spPr bwMode="gray">
            <a:xfrm>
              <a:off x="6332122" y="3140402"/>
              <a:ext cx="0" cy="560093"/>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5E02A64-283B-AFE2-5ED9-0930959273AC}"/>
                </a:ext>
              </a:extLst>
            </p:cNvPr>
            <p:cNvCxnSpPr>
              <a:cxnSpLocks/>
            </p:cNvCxnSpPr>
            <p:nvPr/>
          </p:nvCxnSpPr>
          <p:spPr bwMode="gray">
            <a:xfrm flipH="1">
              <a:off x="6774656" y="3341176"/>
              <a:ext cx="272093" cy="347414"/>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3BF0A24-B9C5-1CDF-5811-79D0AD59C307}"/>
                </a:ext>
              </a:extLst>
            </p:cNvPr>
            <p:cNvCxnSpPr>
              <a:cxnSpLocks/>
            </p:cNvCxnSpPr>
            <p:nvPr/>
          </p:nvCxnSpPr>
          <p:spPr bwMode="gray">
            <a:xfrm flipH="1">
              <a:off x="7072639" y="3581436"/>
              <a:ext cx="400488" cy="255561"/>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64AC6D49-617A-77CF-211E-759A4FCDCFEB}"/>
              </a:ext>
            </a:extLst>
          </p:cNvPr>
          <p:cNvSpPr txBox="1"/>
          <p:nvPr/>
        </p:nvSpPr>
        <p:spPr>
          <a:xfrm>
            <a:off x="4206816" y="5604295"/>
            <a:ext cx="3699195"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400" dirty="0"/>
              <a:t>Automate troubleshooting  using this telemetry?</a:t>
            </a:r>
          </a:p>
        </p:txBody>
      </p:sp>
      <p:grpSp>
        <p:nvGrpSpPr>
          <p:cNvPr id="90" name="Group 89">
            <a:extLst>
              <a:ext uri="{FF2B5EF4-FFF2-40B4-BE49-F238E27FC236}">
                <a16:creationId xmlns:a16="http://schemas.microsoft.com/office/drawing/2014/main" id="{83D2E755-4436-E271-6D53-EDE06192E202}"/>
              </a:ext>
            </a:extLst>
          </p:cNvPr>
          <p:cNvGrpSpPr/>
          <p:nvPr/>
        </p:nvGrpSpPr>
        <p:grpSpPr>
          <a:xfrm>
            <a:off x="624857" y="4225860"/>
            <a:ext cx="2229484" cy="1582694"/>
            <a:chOff x="8172584" y="2492423"/>
            <a:chExt cx="4032312" cy="2808240"/>
          </a:xfrm>
        </p:grpSpPr>
        <p:pic>
          <p:nvPicPr>
            <p:cNvPr id="91" name="Picture 90">
              <a:extLst>
                <a:ext uri="{FF2B5EF4-FFF2-40B4-BE49-F238E27FC236}">
                  <a16:creationId xmlns:a16="http://schemas.microsoft.com/office/drawing/2014/main" id="{D06CDDA0-2283-E894-293F-DE9560CC0A55}"/>
                </a:ext>
              </a:extLst>
            </p:cNvPr>
            <p:cNvPicPr>
              <a:picLocks noChangeAspect="1"/>
            </p:cNvPicPr>
            <p:nvPr/>
          </p:nvPicPr>
          <p:blipFill>
            <a:blip r:embed="rId3"/>
            <a:stretch>
              <a:fillRect/>
            </a:stretch>
          </p:blipFill>
          <p:spPr>
            <a:xfrm>
              <a:off x="8490620" y="2611225"/>
              <a:ext cx="3714276" cy="2302684"/>
            </a:xfrm>
            <a:prstGeom prst="rect">
              <a:avLst/>
            </a:prstGeom>
          </p:spPr>
        </p:pic>
        <p:sp>
          <p:nvSpPr>
            <p:cNvPr id="92" name="TextBox 91">
              <a:extLst>
                <a:ext uri="{FF2B5EF4-FFF2-40B4-BE49-F238E27FC236}">
                  <a16:creationId xmlns:a16="http://schemas.microsoft.com/office/drawing/2014/main" id="{4A9F296A-3D55-ADA6-0E13-0BA7385530DD}"/>
                </a:ext>
              </a:extLst>
            </p:cNvPr>
            <p:cNvSpPr txBox="1"/>
            <p:nvPr/>
          </p:nvSpPr>
          <p:spPr>
            <a:xfrm>
              <a:off x="9923665" y="4809172"/>
              <a:ext cx="1816865" cy="491491"/>
            </a:xfrm>
            <a:prstGeom prst="rect">
              <a:avLst/>
            </a:prstGeom>
            <a:solidFill>
              <a:schemeClr val="bg1"/>
            </a:solidFill>
          </p:spPr>
          <p:txBody>
            <a:bodyPr wrap="square" rtlCol="0">
              <a:spAutoFit/>
            </a:bodyPr>
            <a:lstStyle/>
            <a:p>
              <a:r>
                <a:rPr lang="en-US" sz="1200" dirty="0"/>
                <a:t>Time</a:t>
              </a:r>
            </a:p>
          </p:txBody>
        </p:sp>
        <p:sp>
          <p:nvSpPr>
            <p:cNvPr id="93" name="TextBox 92">
              <a:extLst>
                <a:ext uri="{FF2B5EF4-FFF2-40B4-BE49-F238E27FC236}">
                  <a16:creationId xmlns:a16="http://schemas.microsoft.com/office/drawing/2014/main" id="{C45E74D0-44DC-1DC3-0AAD-1E2DA2B5C4E9}"/>
                </a:ext>
              </a:extLst>
            </p:cNvPr>
            <p:cNvSpPr txBox="1"/>
            <p:nvPr/>
          </p:nvSpPr>
          <p:spPr>
            <a:xfrm rot="16200000">
              <a:off x="7467701" y="3197306"/>
              <a:ext cx="1910756" cy="500989"/>
            </a:xfrm>
            <a:prstGeom prst="rect">
              <a:avLst/>
            </a:prstGeom>
            <a:solidFill>
              <a:schemeClr val="bg1"/>
            </a:solidFill>
          </p:spPr>
          <p:txBody>
            <a:bodyPr wrap="square" rtlCol="0">
              <a:spAutoFit/>
            </a:bodyPr>
            <a:lstStyle/>
            <a:p>
              <a:r>
                <a:rPr lang="en-US" sz="1200" dirty="0"/>
                <a:t>cpu usage</a:t>
              </a:r>
            </a:p>
          </p:txBody>
        </p:sp>
      </p:grpSp>
      <p:sp>
        <p:nvSpPr>
          <p:cNvPr id="94" name="TextBox 93">
            <a:extLst>
              <a:ext uri="{FF2B5EF4-FFF2-40B4-BE49-F238E27FC236}">
                <a16:creationId xmlns:a16="http://schemas.microsoft.com/office/drawing/2014/main" id="{34C06BD1-8595-6F9C-7BAC-81523BD4196B}"/>
              </a:ext>
            </a:extLst>
          </p:cNvPr>
          <p:cNvSpPr txBox="1"/>
          <p:nvPr/>
        </p:nvSpPr>
        <p:spPr>
          <a:xfrm>
            <a:off x="2726184" y="4409430"/>
            <a:ext cx="2529755" cy="1015663"/>
          </a:xfrm>
          <a:prstGeom prst="rect">
            <a:avLst/>
          </a:prstGeom>
          <a:noFill/>
        </p:spPr>
        <p:txBody>
          <a:bodyPr wrap="square" rtlCol="0">
            <a:spAutoFit/>
          </a:bodyPr>
          <a:lstStyle/>
          <a:p>
            <a:r>
              <a:rPr lang="en-US" sz="2000" dirty="0"/>
              <a:t>Timeseries: each point is an aggregate over a few minutes</a:t>
            </a:r>
          </a:p>
        </p:txBody>
      </p:sp>
      <p:cxnSp>
        <p:nvCxnSpPr>
          <p:cNvPr id="96" name="Straight Arrow Connector 95">
            <a:extLst>
              <a:ext uri="{FF2B5EF4-FFF2-40B4-BE49-F238E27FC236}">
                <a16:creationId xmlns:a16="http://schemas.microsoft.com/office/drawing/2014/main" id="{F4756CA2-C891-8CDE-ED6A-D9BAD8C641FB}"/>
              </a:ext>
            </a:extLst>
          </p:cNvPr>
          <p:cNvCxnSpPr>
            <a:cxnSpLocks/>
          </p:cNvCxnSpPr>
          <p:nvPr/>
        </p:nvCxnSpPr>
        <p:spPr>
          <a:xfrm flipV="1">
            <a:off x="2374577" y="4008474"/>
            <a:ext cx="463965" cy="46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5CA13180-8E90-3719-ACA6-1C77E4E6342C}"/>
              </a:ext>
            </a:extLst>
          </p:cNvPr>
          <p:cNvSpPr txBox="1"/>
          <p:nvPr/>
        </p:nvSpPr>
        <p:spPr>
          <a:xfrm>
            <a:off x="6737410" y="4607927"/>
            <a:ext cx="4940265" cy="369332"/>
          </a:xfrm>
          <a:prstGeom prst="rect">
            <a:avLst/>
          </a:prstGeom>
          <a:noFill/>
        </p:spPr>
        <p:txBody>
          <a:bodyPr wrap="square" rtlCol="0">
            <a:spAutoFit/>
          </a:bodyPr>
          <a:lstStyle/>
          <a:p>
            <a:r>
              <a:rPr lang="en-US" dirty="0"/>
              <a:t>Enterprise network,  private/public cloud,  WAN</a:t>
            </a:r>
          </a:p>
        </p:txBody>
      </p:sp>
      <p:sp>
        <p:nvSpPr>
          <p:cNvPr id="103" name="Slide Number Placeholder 102">
            <a:extLst>
              <a:ext uri="{FF2B5EF4-FFF2-40B4-BE49-F238E27FC236}">
                <a16:creationId xmlns:a16="http://schemas.microsoft.com/office/drawing/2014/main" id="{6B81CF96-DC36-0AD9-50D5-94CB67AEDF8C}"/>
              </a:ext>
            </a:extLst>
          </p:cNvPr>
          <p:cNvSpPr>
            <a:spLocks noGrp="1"/>
          </p:cNvSpPr>
          <p:nvPr>
            <p:ph type="sldNum" sz="quarter" idx="12"/>
          </p:nvPr>
        </p:nvSpPr>
        <p:spPr/>
        <p:txBody>
          <a:bodyPr/>
          <a:lstStyle/>
          <a:p>
            <a:fld id="{078ED684-E1A4-0343-8670-8594C227EEC7}" type="slidenum">
              <a:rPr lang="en-US" smtClean="0"/>
              <a:t>2</a:t>
            </a:fld>
            <a:endParaRPr lang="en-US"/>
          </a:p>
        </p:txBody>
      </p:sp>
    </p:spTree>
    <p:extLst>
      <p:ext uri="{BB962C8B-B14F-4D97-AF65-F5344CB8AC3E}">
        <p14:creationId xmlns:p14="http://schemas.microsoft.com/office/powerpoint/2010/main" val="23811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76390D-F39B-1B38-A98A-0503FD848F25}"/>
              </a:ext>
            </a:extLst>
          </p:cNvPr>
          <p:cNvSpPr>
            <a:spLocks noGrp="1"/>
          </p:cNvSpPr>
          <p:nvPr>
            <p:ph type="title"/>
          </p:nvPr>
        </p:nvSpPr>
        <p:spPr>
          <a:xfrm>
            <a:off x="482217" y="-85765"/>
            <a:ext cx="11277600" cy="1340803"/>
          </a:xfrm>
        </p:spPr>
        <p:txBody>
          <a:bodyPr/>
          <a:lstStyle/>
          <a:p>
            <a:pPr algn="ctr"/>
            <a:r>
              <a:rPr lang="en-GB" dirty="0">
                <a:cs typeface="Calibri Light"/>
              </a:rPr>
              <a:t>Identify </a:t>
            </a:r>
            <a:r>
              <a:rPr lang="en-GB" dirty="0">
                <a:solidFill>
                  <a:srgbClr val="FFC000"/>
                </a:solidFill>
                <a:cs typeface="Calibri Light"/>
              </a:rPr>
              <a:t>root causes</a:t>
            </a:r>
            <a:r>
              <a:rPr lang="en-GB" dirty="0">
                <a:cs typeface="Calibri Light"/>
              </a:rPr>
              <a:t> in the relationship graph</a:t>
            </a:r>
          </a:p>
        </p:txBody>
      </p:sp>
      <p:sp>
        <p:nvSpPr>
          <p:cNvPr id="11" name="TextBox 10">
            <a:extLst>
              <a:ext uri="{FF2B5EF4-FFF2-40B4-BE49-F238E27FC236}">
                <a16:creationId xmlns:a16="http://schemas.microsoft.com/office/drawing/2014/main" id="{AC4E22F5-F4DC-BD55-FA5E-1B28587A1F6B}"/>
              </a:ext>
            </a:extLst>
          </p:cNvPr>
          <p:cNvSpPr txBox="1"/>
          <p:nvPr/>
        </p:nvSpPr>
        <p:spPr>
          <a:xfrm>
            <a:off x="9145588" y="3146276"/>
            <a:ext cx="2653638" cy="707886"/>
          </a:xfrm>
          <a:prstGeom prst="rect">
            <a:avLst/>
          </a:prstGeom>
          <a:solidFill>
            <a:srgbClr val="A10907"/>
          </a:solidFill>
          <a:effectLst>
            <a:outerShdw blurRad="121923" dist="38100" dir="2700000" sx="101000" sy="101000" algn="tl" rotWithShape="0">
              <a:prstClr val="black">
                <a:alpha val="40000"/>
              </a:prstClr>
            </a:outerShdw>
          </a:effectLst>
        </p:spPr>
        <p:txBody>
          <a:bodyPr wrap="square" rtlCol="0">
            <a:spAutoFit/>
          </a:bodyPr>
          <a:lstStyle/>
          <a:p>
            <a:pPr algn="ctr"/>
            <a:r>
              <a:rPr lang="en-US" sz="2000" dirty="0">
                <a:solidFill>
                  <a:schemeClr val="bg1"/>
                </a:solidFill>
              </a:rPr>
              <a:t>Problematic symptom:</a:t>
            </a:r>
          </a:p>
          <a:p>
            <a:pPr algn="ctr"/>
            <a:r>
              <a:rPr lang="en-US" sz="2000" dirty="0">
                <a:solidFill>
                  <a:schemeClr val="bg1"/>
                </a:solidFill>
              </a:rPr>
              <a:t>(backend VM, high CPU)</a:t>
            </a:r>
          </a:p>
        </p:txBody>
      </p:sp>
      <p:sp>
        <p:nvSpPr>
          <p:cNvPr id="12" name="Slide Number Placeholder 11">
            <a:extLst>
              <a:ext uri="{FF2B5EF4-FFF2-40B4-BE49-F238E27FC236}">
                <a16:creationId xmlns:a16="http://schemas.microsoft.com/office/drawing/2014/main" id="{C66310DF-4318-048B-AB09-91F97A7752EE}"/>
              </a:ext>
            </a:extLst>
          </p:cNvPr>
          <p:cNvSpPr>
            <a:spLocks noGrp="1"/>
          </p:cNvSpPr>
          <p:nvPr>
            <p:ph type="sldNum" sz="quarter" idx="12"/>
          </p:nvPr>
        </p:nvSpPr>
        <p:spPr/>
        <p:txBody>
          <a:bodyPr/>
          <a:lstStyle/>
          <a:p>
            <a:fld id="{078ED684-E1A4-0343-8670-8594C227EEC7}" type="slidenum">
              <a:rPr lang="en-US" smtClean="0"/>
              <a:t>20</a:t>
            </a:fld>
            <a:endParaRPr lang="en-US"/>
          </a:p>
        </p:txBody>
      </p:sp>
      <p:grpSp>
        <p:nvGrpSpPr>
          <p:cNvPr id="13" name="Group 12">
            <a:extLst>
              <a:ext uri="{FF2B5EF4-FFF2-40B4-BE49-F238E27FC236}">
                <a16:creationId xmlns:a16="http://schemas.microsoft.com/office/drawing/2014/main" id="{CC8F1E52-910D-8743-ABDB-AFB4F0CC3680}"/>
              </a:ext>
            </a:extLst>
          </p:cNvPr>
          <p:cNvGrpSpPr/>
          <p:nvPr/>
        </p:nvGrpSpPr>
        <p:grpSpPr>
          <a:xfrm>
            <a:off x="1752602" y="1158244"/>
            <a:ext cx="8327572" cy="4952427"/>
            <a:chOff x="5505500" y="1680327"/>
            <a:chExt cx="6026663" cy="3497345"/>
          </a:xfrm>
        </p:grpSpPr>
        <p:cxnSp>
          <p:nvCxnSpPr>
            <p:cNvPr id="14" name="Straight Arrow Connector 13">
              <a:extLst>
                <a:ext uri="{FF2B5EF4-FFF2-40B4-BE49-F238E27FC236}">
                  <a16:creationId xmlns:a16="http://schemas.microsoft.com/office/drawing/2014/main" id="{A5231847-93FB-14F5-6618-EE925E6FCEA6}"/>
                </a:ext>
              </a:extLst>
            </p:cNvPr>
            <p:cNvCxnSpPr>
              <a:cxnSpLocks/>
              <a:stCxn id="62" idx="3"/>
              <a:endCxn id="65" idx="7"/>
            </p:cNvCxnSpPr>
            <p:nvPr/>
          </p:nvCxnSpPr>
          <p:spPr bwMode="gray">
            <a:xfrm flipH="1">
              <a:off x="10621426" y="4268159"/>
              <a:ext cx="172868" cy="67489"/>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34010652-02D3-3C8D-5067-ACE1AD38498D}"/>
                </a:ext>
              </a:extLst>
            </p:cNvPr>
            <p:cNvSpPr/>
            <p:nvPr/>
          </p:nvSpPr>
          <p:spPr>
            <a:xfrm>
              <a:off x="10029722" y="3380400"/>
              <a:ext cx="1193085" cy="1397514"/>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6" name="Rounded Rectangle 15">
              <a:extLst>
                <a:ext uri="{FF2B5EF4-FFF2-40B4-BE49-F238E27FC236}">
                  <a16:creationId xmlns:a16="http://schemas.microsoft.com/office/drawing/2014/main" id="{B8CD32D4-AF22-E40D-297A-2DDFBAA2D3E6}"/>
                </a:ext>
              </a:extLst>
            </p:cNvPr>
            <p:cNvSpPr/>
            <p:nvPr/>
          </p:nvSpPr>
          <p:spPr>
            <a:xfrm>
              <a:off x="10020913" y="2004781"/>
              <a:ext cx="1181982" cy="1308839"/>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7" name="Rounded Rectangle 16">
              <a:extLst>
                <a:ext uri="{FF2B5EF4-FFF2-40B4-BE49-F238E27FC236}">
                  <a16:creationId xmlns:a16="http://schemas.microsoft.com/office/drawing/2014/main" id="{2FA3197A-E19B-3D9F-9AEE-AC4E4000A799}"/>
                </a:ext>
              </a:extLst>
            </p:cNvPr>
            <p:cNvSpPr/>
            <p:nvPr/>
          </p:nvSpPr>
          <p:spPr>
            <a:xfrm>
              <a:off x="7870545" y="3755215"/>
              <a:ext cx="1026079" cy="1422457"/>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18" name="Straight Arrow Connector 17">
              <a:extLst>
                <a:ext uri="{FF2B5EF4-FFF2-40B4-BE49-F238E27FC236}">
                  <a16:creationId xmlns:a16="http://schemas.microsoft.com/office/drawing/2014/main" id="{B208EE66-44FB-3721-55DC-F87D82B62A7B}"/>
                </a:ext>
              </a:extLst>
            </p:cNvPr>
            <p:cNvCxnSpPr>
              <a:cxnSpLocks/>
              <a:stCxn id="65" idx="1"/>
            </p:cNvCxnSpPr>
            <p:nvPr/>
          </p:nvCxnSpPr>
          <p:spPr bwMode="gray">
            <a:xfrm flipH="1" flipV="1">
              <a:off x="9158225" y="2242506"/>
              <a:ext cx="1123984" cy="209314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23E5394-509D-96A9-4AA0-6457CF3ADD0F}"/>
                </a:ext>
              </a:extLst>
            </p:cNvPr>
            <p:cNvCxnSpPr>
              <a:cxnSpLocks/>
              <a:stCxn id="76" idx="2"/>
            </p:cNvCxnSpPr>
            <p:nvPr/>
          </p:nvCxnSpPr>
          <p:spPr bwMode="gray">
            <a:xfrm flipV="1">
              <a:off x="8315100" y="2260638"/>
              <a:ext cx="843125" cy="228755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69F2888-2786-0B4E-9518-4A4640714FC1}"/>
                </a:ext>
              </a:extLst>
            </p:cNvPr>
            <p:cNvCxnSpPr>
              <a:cxnSpLocks/>
            </p:cNvCxnSpPr>
            <p:nvPr/>
          </p:nvCxnSpPr>
          <p:spPr bwMode="gray">
            <a:xfrm>
              <a:off x="5924235" y="3311652"/>
              <a:ext cx="448573" cy="350907"/>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8F907BA-99E0-D63E-D9D3-C1A58DEFD0A0}"/>
                </a:ext>
              </a:extLst>
            </p:cNvPr>
            <p:cNvCxnSpPr>
              <a:cxnSpLocks/>
              <a:stCxn id="79" idx="1"/>
            </p:cNvCxnSpPr>
            <p:nvPr/>
          </p:nvCxnSpPr>
          <p:spPr bwMode="gray">
            <a:xfrm flipH="1" flipV="1">
              <a:off x="6657506" y="3650598"/>
              <a:ext cx="577102" cy="5834"/>
            </a:xfrm>
            <a:prstGeom prst="straightConnector1">
              <a:avLst/>
            </a:prstGeom>
            <a:ln w="57150">
              <a:solidFill>
                <a:schemeClr val="bg2">
                  <a:lumMod val="75000"/>
                  <a:alpha val="78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709D39-D8DD-1539-DA7D-75EA5E3E2A82}"/>
                </a:ext>
              </a:extLst>
            </p:cNvPr>
            <p:cNvCxnSpPr>
              <a:cxnSpLocks/>
            </p:cNvCxnSpPr>
            <p:nvPr/>
          </p:nvCxnSpPr>
          <p:spPr bwMode="gray">
            <a:xfrm>
              <a:off x="7565107" y="3652419"/>
              <a:ext cx="467838" cy="3998"/>
            </a:xfrm>
            <a:prstGeom prst="straightConnector1">
              <a:avLst/>
            </a:prstGeom>
            <a:ln w="57150">
              <a:solidFill>
                <a:schemeClr val="bg2">
                  <a:lumMod val="75000"/>
                  <a:alpha val="78000"/>
                </a:schemeClr>
              </a:solidFill>
              <a:miter lim="800000"/>
              <a:headEnd type="none" w="sm" len="sm"/>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0400FC-6BE6-B33C-C57B-6746282F66E9}"/>
                </a:ext>
              </a:extLst>
            </p:cNvPr>
            <p:cNvCxnSpPr>
              <a:cxnSpLocks/>
              <a:endCxn id="54" idx="2"/>
            </p:cNvCxnSpPr>
            <p:nvPr/>
          </p:nvCxnSpPr>
          <p:spPr bwMode="gray">
            <a:xfrm>
              <a:off x="9469164" y="3652419"/>
              <a:ext cx="715336" cy="2072"/>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2D25C7A-4564-09A5-FB5B-D5E83CC3E204}"/>
                </a:ext>
              </a:extLst>
            </p:cNvPr>
            <p:cNvCxnSpPr>
              <a:cxnSpLocks/>
              <a:stCxn id="65" idx="0"/>
              <a:endCxn id="54" idx="4"/>
            </p:cNvCxnSpPr>
            <p:nvPr/>
          </p:nvCxnSpPr>
          <p:spPr bwMode="gray">
            <a:xfrm flipH="1" flipV="1">
              <a:off x="10448349" y="3913779"/>
              <a:ext cx="3469" cy="35282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037F46-605C-71C6-2F84-60C8890CEC2B}"/>
                </a:ext>
              </a:extLst>
            </p:cNvPr>
            <p:cNvCxnSpPr>
              <a:cxnSpLocks/>
            </p:cNvCxnSpPr>
            <p:nvPr/>
          </p:nvCxnSpPr>
          <p:spPr bwMode="gray">
            <a:xfrm flipV="1">
              <a:off x="8584629" y="3652419"/>
              <a:ext cx="404810" cy="3998"/>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8CAECE-14C5-DEAE-1282-9A4DC1FB9DCF}"/>
                </a:ext>
              </a:extLst>
            </p:cNvPr>
            <p:cNvCxnSpPr>
              <a:cxnSpLocks/>
              <a:endCxn id="55" idx="2"/>
            </p:cNvCxnSpPr>
            <p:nvPr/>
          </p:nvCxnSpPr>
          <p:spPr bwMode="gray">
            <a:xfrm>
              <a:off x="9440859" y="3018481"/>
              <a:ext cx="716690" cy="22895"/>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05D3B6F-D983-5D80-9233-E658A4296BD1}"/>
                </a:ext>
              </a:extLst>
            </p:cNvPr>
            <p:cNvCxnSpPr>
              <a:cxnSpLocks/>
              <a:endCxn id="48" idx="2"/>
            </p:cNvCxnSpPr>
            <p:nvPr/>
          </p:nvCxnSpPr>
          <p:spPr bwMode="gray">
            <a:xfrm>
              <a:off x="8565044" y="4472792"/>
              <a:ext cx="193981" cy="5356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0C5A77D-306B-3E65-6091-B4CC5D427F30}"/>
                </a:ext>
              </a:extLst>
            </p:cNvPr>
            <p:cNvCxnSpPr>
              <a:cxnSpLocks/>
            </p:cNvCxnSpPr>
            <p:nvPr/>
          </p:nvCxnSpPr>
          <p:spPr bwMode="gray">
            <a:xfrm flipH="1">
              <a:off x="8308787" y="3032311"/>
              <a:ext cx="884879" cy="630248"/>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4FD0319-A4A1-5FA1-DF8B-C925D075219E}"/>
                </a:ext>
              </a:extLst>
            </p:cNvPr>
            <p:cNvCxnSpPr>
              <a:cxnSpLocks/>
              <a:endCxn id="71" idx="0"/>
            </p:cNvCxnSpPr>
            <p:nvPr/>
          </p:nvCxnSpPr>
          <p:spPr bwMode="gray">
            <a:xfrm>
              <a:off x="10494891" y="2313491"/>
              <a:ext cx="466483" cy="18767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8E9989-BE57-D395-788B-A7BD4206074D}"/>
                </a:ext>
              </a:extLst>
            </p:cNvPr>
            <p:cNvCxnSpPr>
              <a:cxnSpLocks/>
              <a:stCxn id="60" idx="1"/>
            </p:cNvCxnSpPr>
            <p:nvPr/>
          </p:nvCxnSpPr>
          <p:spPr bwMode="gray">
            <a:xfrm flipV="1">
              <a:off x="6095192" y="3833943"/>
              <a:ext cx="111895" cy="10547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B304C3F-48E4-5193-EBBF-205A334A3DD8}"/>
                </a:ext>
              </a:extLst>
            </p:cNvPr>
            <p:cNvCxnSpPr>
              <a:cxnSpLocks/>
              <a:stCxn id="59" idx="3"/>
            </p:cNvCxnSpPr>
            <p:nvPr/>
          </p:nvCxnSpPr>
          <p:spPr bwMode="gray">
            <a:xfrm flipH="1">
              <a:off x="5922060" y="3562022"/>
              <a:ext cx="2242" cy="30091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0D455B5-7B37-CFFD-035F-89AEB78B0D97}"/>
                </a:ext>
              </a:extLst>
            </p:cNvPr>
            <p:cNvCxnSpPr>
              <a:cxnSpLocks/>
              <a:stCxn id="64" idx="1"/>
            </p:cNvCxnSpPr>
            <p:nvPr/>
          </p:nvCxnSpPr>
          <p:spPr bwMode="gray">
            <a:xfrm flipV="1">
              <a:off x="8013469" y="3848096"/>
              <a:ext cx="100268" cy="9601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5B9D6B-BCF1-1529-45E6-A9F72335990C}"/>
                </a:ext>
              </a:extLst>
            </p:cNvPr>
            <p:cNvCxnSpPr>
              <a:cxnSpLocks/>
              <a:endCxn id="64" idx="7"/>
            </p:cNvCxnSpPr>
            <p:nvPr/>
          </p:nvCxnSpPr>
          <p:spPr bwMode="gray">
            <a:xfrm flipH="1" flipV="1">
              <a:off x="8062668" y="4273940"/>
              <a:ext cx="94493" cy="2845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FC31EB-601D-32BA-B278-8128A41B9B33}"/>
                </a:ext>
              </a:extLst>
            </p:cNvPr>
            <p:cNvCxnSpPr>
              <a:cxnSpLocks/>
            </p:cNvCxnSpPr>
            <p:nvPr/>
          </p:nvCxnSpPr>
          <p:spPr bwMode="gray">
            <a:xfrm flipH="1" flipV="1">
              <a:off x="8308787" y="3927492"/>
              <a:ext cx="18627" cy="307410"/>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E4A4205-1E14-A01F-279B-C162A22A15FC}"/>
                </a:ext>
              </a:extLst>
            </p:cNvPr>
            <p:cNvCxnSpPr>
              <a:cxnSpLocks/>
              <a:stCxn id="59" idx="6"/>
            </p:cNvCxnSpPr>
            <p:nvPr/>
          </p:nvCxnSpPr>
          <p:spPr bwMode="gray">
            <a:xfrm flipV="1">
              <a:off x="6097697" y="2242506"/>
              <a:ext cx="3020512" cy="91577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6D48CA-08ED-2BD1-6ECA-E31DEE666924}"/>
                </a:ext>
              </a:extLst>
            </p:cNvPr>
            <p:cNvCxnSpPr>
              <a:cxnSpLocks/>
            </p:cNvCxnSpPr>
            <p:nvPr/>
          </p:nvCxnSpPr>
          <p:spPr bwMode="gray">
            <a:xfrm flipV="1">
              <a:off x="10417787" y="2574727"/>
              <a:ext cx="536352" cy="52290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0FD791-708F-4C3F-082C-6E4CCC1B6C12}"/>
                </a:ext>
              </a:extLst>
            </p:cNvPr>
            <p:cNvCxnSpPr>
              <a:cxnSpLocks/>
            </p:cNvCxnSpPr>
            <p:nvPr/>
          </p:nvCxnSpPr>
          <p:spPr bwMode="gray">
            <a:xfrm flipH="1" flipV="1">
              <a:off x="10448349" y="3662559"/>
              <a:ext cx="364667" cy="417930"/>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F0F344D-6BA5-5DD0-91D3-4852403D7DEB}"/>
                </a:ext>
              </a:extLst>
            </p:cNvPr>
            <p:cNvCxnSpPr>
              <a:cxnSpLocks/>
              <a:stCxn id="66" idx="2"/>
            </p:cNvCxnSpPr>
            <p:nvPr/>
          </p:nvCxnSpPr>
          <p:spPr bwMode="gray">
            <a:xfrm flipH="1" flipV="1">
              <a:off x="9395525" y="2242506"/>
              <a:ext cx="782399" cy="3226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D3C080E-59F8-038C-EE93-B7980ED82421}"/>
                </a:ext>
              </a:extLst>
            </p:cNvPr>
            <p:cNvCxnSpPr>
              <a:cxnSpLocks/>
              <a:stCxn id="55" idx="0"/>
              <a:endCxn id="66" idx="4"/>
            </p:cNvCxnSpPr>
            <p:nvPr/>
          </p:nvCxnSpPr>
          <p:spPr bwMode="gray">
            <a:xfrm flipH="1" flipV="1">
              <a:off x="10417787" y="2510487"/>
              <a:ext cx="3611" cy="27160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1AE2E82-CC9D-BE44-F847-5DF617302DA5}"/>
                </a:ext>
              </a:extLst>
            </p:cNvPr>
            <p:cNvCxnSpPr>
              <a:cxnSpLocks/>
            </p:cNvCxnSpPr>
            <p:nvPr/>
          </p:nvCxnSpPr>
          <p:spPr bwMode="gray">
            <a:xfrm flipV="1">
              <a:off x="10451817" y="1680327"/>
              <a:ext cx="260380" cy="35872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76DA432-97AB-3E6C-30E0-3D21ECD651C9}"/>
                </a:ext>
              </a:extLst>
            </p:cNvPr>
            <p:cNvCxnSpPr>
              <a:cxnSpLocks/>
              <a:stCxn id="65" idx="6"/>
            </p:cNvCxnSpPr>
            <p:nvPr/>
          </p:nvCxnSpPr>
          <p:spPr bwMode="gray">
            <a:xfrm>
              <a:off x="10691680" y="4502325"/>
              <a:ext cx="595873" cy="211867"/>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912C920-1569-5C71-8AEB-E4BA9BE53BBC}"/>
                </a:ext>
              </a:extLst>
            </p:cNvPr>
            <p:cNvCxnSpPr>
              <a:cxnSpLocks/>
            </p:cNvCxnSpPr>
            <p:nvPr/>
          </p:nvCxnSpPr>
          <p:spPr bwMode="gray">
            <a:xfrm flipV="1">
              <a:off x="7823312" y="4635735"/>
              <a:ext cx="330708" cy="20274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C06D657-9DA6-12BC-9B5A-0B1ED694E5B4}"/>
                </a:ext>
              </a:extLst>
            </p:cNvPr>
            <p:cNvCxnSpPr>
              <a:cxnSpLocks/>
              <a:endCxn id="59" idx="0"/>
            </p:cNvCxnSpPr>
            <p:nvPr/>
          </p:nvCxnSpPr>
          <p:spPr bwMode="gray">
            <a:xfrm>
              <a:off x="5544495" y="2915403"/>
              <a:ext cx="213999" cy="24269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DC6CDD6-3975-5AF2-DE66-C48E2976B26A}"/>
                </a:ext>
              </a:extLst>
            </p:cNvPr>
            <p:cNvCxnSpPr>
              <a:cxnSpLocks/>
            </p:cNvCxnSpPr>
            <p:nvPr/>
          </p:nvCxnSpPr>
          <p:spPr bwMode="gray">
            <a:xfrm>
              <a:off x="8664395" y="1802453"/>
              <a:ext cx="321660" cy="27337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1CA069B-C29E-988F-FA27-EBF641C8EECE}"/>
                </a:ext>
              </a:extLst>
            </p:cNvPr>
            <p:cNvCxnSpPr>
              <a:cxnSpLocks/>
              <a:endCxn id="60" idx="5"/>
            </p:cNvCxnSpPr>
            <p:nvPr/>
          </p:nvCxnSpPr>
          <p:spPr bwMode="gray">
            <a:xfrm flipV="1">
              <a:off x="5505500" y="4223064"/>
              <a:ext cx="206515" cy="21189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9D7A221-0A88-76A1-5BA5-B7066F47758A}"/>
                </a:ext>
              </a:extLst>
            </p:cNvPr>
            <p:cNvCxnSpPr>
              <a:cxnSpLocks/>
              <a:stCxn id="62" idx="6"/>
            </p:cNvCxnSpPr>
            <p:nvPr/>
          </p:nvCxnSpPr>
          <p:spPr bwMode="gray">
            <a:xfrm flipV="1">
              <a:off x="11203765" y="4040506"/>
              <a:ext cx="303668" cy="6097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69AF8F2-5E12-7E77-70FF-897F0984ECAB}"/>
                </a:ext>
              </a:extLst>
            </p:cNvPr>
            <p:cNvCxnSpPr>
              <a:cxnSpLocks/>
            </p:cNvCxnSpPr>
            <p:nvPr/>
          </p:nvCxnSpPr>
          <p:spPr bwMode="gray">
            <a:xfrm>
              <a:off x="11020095" y="2577234"/>
              <a:ext cx="512068" cy="11754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EEAFF038-BB1D-33D6-FC93-4F6E43C46167}"/>
                </a:ext>
              </a:extLst>
            </p:cNvPr>
            <p:cNvSpPr>
              <a:spLocks noChangeAspect="1"/>
            </p:cNvSpPr>
            <p:nvPr/>
          </p:nvSpPr>
          <p:spPr>
            <a:xfrm>
              <a:off x="8759025" y="4267069"/>
              <a:ext cx="527698" cy="518578"/>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2">
                    <a:lumMod val="10000"/>
                  </a:schemeClr>
                </a:solidFill>
              </a:endParaRPr>
            </a:p>
          </p:txBody>
        </p:sp>
        <p:sp>
          <p:nvSpPr>
            <p:cNvPr id="49" name="Oval 48">
              <a:extLst>
                <a:ext uri="{FF2B5EF4-FFF2-40B4-BE49-F238E27FC236}">
                  <a16:creationId xmlns:a16="http://schemas.microsoft.com/office/drawing/2014/main" id="{1770DD68-BAC4-8D9C-9DBF-0D4F086DF282}"/>
                </a:ext>
              </a:extLst>
            </p:cNvPr>
            <p:cNvSpPr>
              <a:spLocks noChangeAspect="1"/>
            </p:cNvSpPr>
            <p:nvPr/>
          </p:nvSpPr>
          <p:spPr>
            <a:xfrm rot="18931841">
              <a:off x="8085329" y="4234891"/>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50" name="Oval 49">
              <a:extLst>
                <a:ext uri="{FF2B5EF4-FFF2-40B4-BE49-F238E27FC236}">
                  <a16:creationId xmlns:a16="http://schemas.microsoft.com/office/drawing/2014/main" id="{CDFEB063-DD3C-0B2B-3659-27141F72BBF9}"/>
                </a:ext>
              </a:extLst>
            </p:cNvPr>
            <p:cNvSpPr>
              <a:spLocks noChangeAspect="1"/>
            </p:cNvSpPr>
            <p:nvPr/>
          </p:nvSpPr>
          <p:spPr>
            <a:xfrm>
              <a:off x="7142577" y="3424669"/>
              <a:ext cx="502766" cy="471434"/>
            </a:xfrm>
            <a:prstGeom prst="ellipse">
              <a:avLst/>
            </a:prstGeom>
            <a:solidFill>
              <a:schemeClr val="bg1"/>
            </a:solidFill>
            <a:ln w="57150">
              <a:solidFill>
                <a:srgbClr val="FF00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1" name="Oval 50">
              <a:extLst>
                <a:ext uri="{FF2B5EF4-FFF2-40B4-BE49-F238E27FC236}">
                  <a16:creationId xmlns:a16="http://schemas.microsoft.com/office/drawing/2014/main" id="{EC1BD897-9770-AA93-DD84-85E408751896}"/>
                </a:ext>
              </a:extLst>
            </p:cNvPr>
            <p:cNvSpPr>
              <a:spLocks noChangeAspect="1"/>
            </p:cNvSpPr>
            <p:nvPr/>
          </p:nvSpPr>
          <p:spPr>
            <a:xfrm>
              <a:off x="6148278" y="3404674"/>
              <a:ext cx="553042" cy="518578"/>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050" dirty="0">
                <a:solidFill>
                  <a:schemeClr val="bg2">
                    <a:lumMod val="10000"/>
                  </a:schemeClr>
                </a:solidFill>
                <a:latin typeface="Gill Sans MT" panose="020B0502020104020203" pitchFamily="34" charset="77"/>
              </a:endParaRPr>
            </a:p>
          </p:txBody>
        </p:sp>
        <p:sp>
          <p:nvSpPr>
            <p:cNvPr id="52" name="Oval 51">
              <a:extLst>
                <a:ext uri="{FF2B5EF4-FFF2-40B4-BE49-F238E27FC236}">
                  <a16:creationId xmlns:a16="http://schemas.microsoft.com/office/drawing/2014/main" id="{59C6491B-EA01-3D16-873F-61216B482C6F}"/>
                </a:ext>
              </a:extLst>
            </p:cNvPr>
            <p:cNvSpPr>
              <a:spLocks noChangeAspect="1"/>
            </p:cNvSpPr>
            <p:nvPr/>
          </p:nvSpPr>
          <p:spPr>
            <a:xfrm>
              <a:off x="8032945" y="3385342"/>
              <a:ext cx="551684" cy="542149"/>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3" name="Oval 52">
              <a:extLst>
                <a:ext uri="{FF2B5EF4-FFF2-40B4-BE49-F238E27FC236}">
                  <a16:creationId xmlns:a16="http://schemas.microsoft.com/office/drawing/2014/main" id="{7B736A91-4F90-F7E5-76D9-2BFAE6878655}"/>
                </a:ext>
              </a:extLst>
            </p:cNvPr>
            <p:cNvSpPr>
              <a:spLocks noChangeAspect="1"/>
            </p:cNvSpPr>
            <p:nvPr/>
          </p:nvSpPr>
          <p:spPr>
            <a:xfrm>
              <a:off x="8989439" y="3416701"/>
              <a:ext cx="479725" cy="471434"/>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4" name="Oval 53">
              <a:extLst>
                <a:ext uri="{FF2B5EF4-FFF2-40B4-BE49-F238E27FC236}">
                  <a16:creationId xmlns:a16="http://schemas.microsoft.com/office/drawing/2014/main" id="{2D32D3EA-A617-94ED-92C1-95A6511324ED}"/>
                </a:ext>
              </a:extLst>
            </p:cNvPr>
            <p:cNvSpPr>
              <a:spLocks noChangeAspect="1"/>
            </p:cNvSpPr>
            <p:nvPr/>
          </p:nvSpPr>
          <p:spPr>
            <a:xfrm>
              <a:off x="10184500" y="3395202"/>
              <a:ext cx="527698" cy="518578"/>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55" name="Oval 54">
              <a:extLst>
                <a:ext uri="{FF2B5EF4-FFF2-40B4-BE49-F238E27FC236}">
                  <a16:creationId xmlns:a16="http://schemas.microsoft.com/office/drawing/2014/main" id="{2B256BCA-C40D-D564-44F4-41E940A50BB3}"/>
                </a:ext>
              </a:extLst>
            </p:cNvPr>
            <p:cNvSpPr>
              <a:spLocks noChangeAspect="1"/>
            </p:cNvSpPr>
            <p:nvPr/>
          </p:nvSpPr>
          <p:spPr>
            <a:xfrm>
              <a:off x="10157549" y="2782087"/>
              <a:ext cx="527698" cy="518578"/>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56" name="Oval 55">
              <a:extLst>
                <a:ext uri="{FF2B5EF4-FFF2-40B4-BE49-F238E27FC236}">
                  <a16:creationId xmlns:a16="http://schemas.microsoft.com/office/drawing/2014/main" id="{F76E40CE-2449-0F18-58F6-CB7FC8D11BCE}"/>
                </a:ext>
              </a:extLst>
            </p:cNvPr>
            <p:cNvSpPr>
              <a:spLocks noChangeAspect="1"/>
            </p:cNvSpPr>
            <p:nvPr/>
          </p:nvSpPr>
          <p:spPr>
            <a:xfrm>
              <a:off x="8915800" y="2006789"/>
              <a:ext cx="479725" cy="471434"/>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57" name="TextBox 56">
              <a:extLst>
                <a:ext uri="{FF2B5EF4-FFF2-40B4-BE49-F238E27FC236}">
                  <a16:creationId xmlns:a16="http://schemas.microsoft.com/office/drawing/2014/main" id="{C8CB385C-2F6C-E27E-E837-65D0D474A4BF}"/>
                </a:ext>
              </a:extLst>
            </p:cNvPr>
            <p:cNvSpPr txBox="1"/>
            <p:nvPr/>
          </p:nvSpPr>
          <p:spPr>
            <a:xfrm>
              <a:off x="10202094" y="2928956"/>
              <a:ext cx="457622" cy="271686"/>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100" dirty="0">
                  <a:solidFill>
                    <a:schemeClr val="bg1"/>
                  </a:solidFill>
                  <a:latin typeface="Gill Sans MT" panose="020B0502020104020203" pitchFamily="34" charset="77"/>
                </a:rPr>
              </a:br>
              <a:r>
                <a:rPr lang="en-US" sz="1100" dirty="0">
                  <a:solidFill>
                    <a:schemeClr val="bg1"/>
                  </a:solidFill>
                  <a:latin typeface="Gill Sans MT" panose="020B0502020104020203" pitchFamily="34" charset="77"/>
                </a:rPr>
                <a:t>VM</a:t>
              </a:r>
            </a:p>
          </p:txBody>
        </p:sp>
        <p:sp>
          <p:nvSpPr>
            <p:cNvPr id="58" name="TextBox 57">
              <a:extLst>
                <a:ext uri="{FF2B5EF4-FFF2-40B4-BE49-F238E27FC236}">
                  <a16:creationId xmlns:a16="http://schemas.microsoft.com/office/drawing/2014/main" id="{F954034B-5A74-D544-4287-49294ABFF7DD}"/>
                </a:ext>
              </a:extLst>
            </p:cNvPr>
            <p:cNvSpPr txBox="1"/>
            <p:nvPr/>
          </p:nvSpPr>
          <p:spPr>
            <a:xfrm>
              <a:off x="10222797" y="3524694"/>
              <a:ext cx="457622" cy="304288"/>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400" dirty="0">
                  <a:solidFill>
                    <a:schemeClr val="bg1"/>
                  </a:solidFill>
                  <a:latin typeface="Gill Sans MT" panose="020B0502020104020203" pitchFamily="34" charset="77"/>
                </a:rPr>
              </a:br>
              <a:r>
                <a:rPr lang="en-US" sz="1400" dirty="0">
                  <a:solidFill>
                    <a:schemeClr val="bg1"/>
                  </a:solidFill>
                  <a:latin typeface="Gill Sans MT" panose="020B0502020104020203" pitchFamily="34" charset="77"/>
                </a:rPr>
                <a:t>VM</a:t>
              </a:r>
            </a:p>
          </p:txBody>
        </p:sp>
        <p:sp>
          <p:nvSpPr>
            <p:cNvPr id="59" name="Oval 58">
              <a:extLst>
                <a:ext uri="{FF2B5EF4-FFF2-40B4-BE49-F238E27FC236}">
                  <a16:creationId xmlns:a16="http://schemas.microsoft.com/office/drawing/2014/main" id="{CE48C119-8D77-8813-BD8F-BC5581AB42B4}"/>
                </a:ext>
              </a:extLst>
            </p:cNvPr>
            <p:cNvSpPr>
              <a:spLocks noChangeAspect="1"/>
            </p:cNvSpPr>
            <p:nvPr/>
          </p:nvSpPr>
          <p:spPr>
            <a:xfrm rot="18931841">
              <a:off x="5686662" y="3090598"/>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0" name="Oval 59">
              <a:extLst>
                <a:ext uri="{FF2B5EF4-FFF2-40B4-BE49-F238E27FC236}">
                  <a16:creationId xmlns:a16="http://schemas.microsoft.com/office/drawing/2014/main" id="{FB9A8534-AB8A-8838-A8C1-A337C745616D}"/>
                </a:ext>
              </a:extLst>
            </p:cNvPr>
            <p:cNvSpPr>
              <a:spLocks noChangeAspect="1"/>
            </p:cNvSpPr>
            <p:nvPr/>
          </p:nvSpPr>
          <p:spPr>
            <a:xfrm rot="5880619">
              <a:off x="5667887" y="3841377"/>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1" name="Oval 60">
              <a:extLst>
                <a:ext uri="{FF2B5EF4-FFF2-40B4-BE49-F238E27FC236}">
                  <a16:creationId xmlns:a16="http://schemas.microsoft.com/office/drawing/2014/main" id="{68A09BC3-5955-301A-A68B-69B676B963CD}"/>
                </a:ext>
              </a:extLst>
            </p:cNvPr>
            <p:cNvSpPr>
              <a:spLocks noChangeAspect="1"/>
            </p:cNvSpPr>
            <p:nvPr/>
          </p:nvSpPr>
          <p:spPr>
            <a:xfrm>
              <a:off x="8961133" y="2782764"/>
              <a:ext cx="479725" cy="471434"/>
            </a:xfrm>
            <a:prstGeom prst="ellipse">
              <a:avLst/>
            </a:prstGeom>
            <a:solidFill>
              <a:schemeClr val="bg1"/>
            </a:solidFill>
            <a:ln w="57150">
              <a:solidFill>
                <a:srgbClr val="00206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2" name="Oval 61">
              <a:extLst>
                <a:ext uri="{FF2B5EF4-FFF2-40B4-BE49-F238E27FC236}">
                  <a16:creationId xmlns:a16="http://schemas.microsoft.com/office/drawing/2014/main" id="{5450B766-4A4C-749B-8884-B7605531C78E}"/>
                </a:ext>
              </a:extLst>
            </p:cNvPr>
            <p:cNvSpPr>
              <a:spLocks noChangeAspect="1"/>
            </p:cNvSpPr>
            <p:nvPr/>
          </p:nvSpPr>
          <p:spPr>
            <a:xfrm>
              <a:off x="10724040" y="3865765"/>
              <a:ext cx="479725" cy="471434"/>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3" name="Oval 62">
              <a:extLst>
                <a:ext uri="{FF2B5EF4-FFF2-40B4-BE49-F238E27FC236}">
                  <a16:creationId xmlns:a16="http://schemas.microsoft.com/office/drawing/2014/main" id="{DE4577D9-11C5-0AE5-3567-DBE345D81795}"/>
                </a:ext>
              </a:extLst>
            </p:cNvPr>
            <p:cNvSpPr>
              <a:spLocks noChangeAspect="1"/>
            </p:cNvSpPr>
            <p:nvPr/>
          </p:nvSpPr>
          <p:spPr>
            <a:xfrm rot="4002393">
              <a:off x="10724772" y="2332131"/>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4" name="Oval 63">
              <a:extLst>
                <a:ext uri="{FF2B5EF4-FFF2-40B4-BE49-F238E27FC236}">
                  <a16:creationId xmlns:a16="http://schemas.microsoft.com/office/drawing/2014/main" id="{EE3959CD-E421-1C12-472D-953E6176643D}"/>
                </a:ext>
              </a:extLst>
            </p:cNvPr>
            <p:cNvSpPr>
              <a:spLocks noChangeAspect="1"/>
            </p:cNvSpPr>
            <p:nvPr/>
          </p:nvSpPr>
          <p:spPr>
            <a:xfrm rot="4899634">
              <a:off x="7634536" y="3893337"/>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5" name="Oval 64">
              <a:extLst>
                <a:ext uri="{FF2B5EF4-FFF2-40B4-BE49-F238E27FC236}">
                  <a16:creationId xmlns:a16="http://schemas.microsoft.com/office/drawing/2014/main" id="{3C0EE0BB-91DA-C0CC-8A49-B9555B8DA9B1}"/>
                </a:ext>
              </a:extLst>
            </p:cNvPr>
            <p:cNvSpPr>
              <a:spLocks noChangeAspect="1"/>
            </p:cNvSpPr>
            <p:nvPr/>
          </p:nvSpPr>
          <p:spPr>
            <a:xfrm>
              <a:off x="10211955" y="4266608"/>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6" name="Oval 65">
              <a:extLst>
                <a:ext uri="{FF2B5EF4-FFF2-40B4-BE49-F238E27FC236}">
                  <a16:creationId xmlns:a16="http://schemas.microsoft.com/office/drawing/2014/main" id="{6CF6D1C6-5BFB-8AA9-B898-361546D0332F}"/>
                </a:ext>
              </a:extLst>
            </p:cNvPr>
            <p:cNvSpPr>
              <a:spLocks noChangeAspect="1"/>
            </p:cNvSpPr>
            <p:nvPr/>
          </p:nvSpPr>
          <p:spPr>
            <a:xfrm>
              <a:off x="10177924" y="2039052"/>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7" name="TextBox 66">
              <a:extLst>
                <a:ext uri="{FF2B5EF4-FFF2-40B4-BE49-F238E27FC236}">
                  <a16:creationId xmlns:a16="http://schemas.microsoft.com/office/drawing/2014/main" id="{62C9066F-204C-0EF9-1483-5E56FBFBE862}"/>
                </a:ext>
              </a:extLst>
            </p:cNvPr>
            <p:cNvSpPr txBox="1"/>
            <p:nvPr/>
          </p:nvSpPr>
          <p:spPr>
            <a:xfrm>
              <a:off x="5744308" y="3999757"/>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68" name="TextBox 67">
              <a:extLst>
                <a:ext uri="{FF2B5EF4-FFF2-40B4-BE49-F238E27FC236}">
                  <a16:creationId xmlns:a16="http://schemas.microsoft.com/office/drawing/2014/main" id="{71BF9D6D-0BD2-064E-C384-6FB2A0A5CAED}"/>
                </a:ext>
              </a:extLst>
            </p:cNvPr>
            <p:cNvSpPr txBox="1"/>
            <p:nvPr/>
          </p:nvSpPr>
          <p:spPr>
            <a:xfrm>
              <a:off x="7723922" y="4049854"/>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69" name="TextBox 68">
              <a:extLst>
                <a:ext uri="{FF2B5EF4-FFF2-40B4-BE49-F238E27FC236}">
                  <a16:creationId xmlns:a16="http://schemas.microsoft.com/office/drawing/2014/main" id="{AEB99214-2132-0706-7330-BC77581808D0}"/>
                </a:ext>
              </a:extLst>
            </p:cNvPr>
            <p:cNvSpPr txBox="1"/>
            <p:nvPr/>
          </p:nvSpPr>
          <p:spPr>
            <a:xfrm>
              <a:off x="5748902" y="3221999"/>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70" name="TextBox 69">
              <a:extLst>
                <a:ext uri="{FF2B5EF4-FFF2-40B4-BE49-F238E27FC236}">
                  <a16:creationId xmlns:a16="http://schemas.microsoft.com/office/drawing/2014/main" id="{546D616B-0BCE-1514-0054-2EF17AFC09F3}"/>
                </a:ext>
              </a:extLst>
            </p:cNvPr>
            <p:cNvSpPr txBox="1"/>
            <p:nvPr/>
          </p:nvSpPr>
          <p:spPr>
            <a:xfrm>
              <a:off x="8974960" y="2093450"/>
              <a:ext cx="362287" cy="304288"/>
            </a:xfrm>
            <a:prstGeom prst="rect">
              <a:avLst/>
            </a:prstGeom>
          </p:spPr>
          <p:txBody>
            <a:bodyPr wrap="none" lIns="0" tIns="0" rIns="0" bIns="0" rtlCol="0">
              <a:spAutoFit/>
            </a:bodyPr>
            <a:lstStyle/>
            <a:p>
              <a:pPr algn="ctr"/>
              <a:r>
                <a:rPr lang="en-US" sz="1400" dirty="0">
                  <a:solidFill>
                    <a:schemeClr val="bg2">
                      <a:lumMod val="10000"/>
                    </a:schemeClr>
                  </a:solidFill>
                  <a:latin typeface="Gill Sans MT" panose="020B0502020104020203" pitchFamily="34" charset="77"/>
                </a:rPr>
                <a:t>ToR</a:t>
              </a:r>
            </a:p>
            <a:p>
              <a:pPr algn="ctr"/>
              <a:r>
                <a:rPr lang="en-US" sz="1400" dirty="0">
                  <a:solidFill>
                    <a:schemeClr val="bg2">
                      <a:lumMod val="10000"/>
                    </a:schemeClr>
                  </a:solidFill>
                  <a:latin typeface="Gill Sans MT" panose="020B0502020104020203" pitchFamily="34" charset="77"/>
                </a:rPr>
                <a:t>Switch</a:t>
              </a:r>
            </a:p>
          </p:txBody>
        </p:sp>
        <p:sp>
          <p:nvSpPr>
            <p:cNvPr id="71" name="TextBox 70">
              <a:extLst>
                <a:ext uri="{FF2B5EF4-FFF2-40B4-BE49-F238E27FC236}">
                  <a16:creationId xmlns:a16="http://schemas.microsoft.com/office/drawing/2014/main" id="{5070346E-9B2B-28B0-F4DD-76822025C61F}"/>
                </a:ext>
              </a:extLst>
            </p:cNvPr>
            <p:cNvSpPr txBox="1"/>
            <p:nvPr/>
          </p:nvSpPr>
          <p:spPr>
            <a:xfrm>
              <a:off x="10814156" y="2501162"/>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72" name="TextBox 71">
              <a:extLst>
                <a:ext uri="{FF2B5EF4-FFF2-40B4-BE49-F238E27FC236}">
                  <a16:creationId xmlns:a16="http://schemas.microsoft.com/office/drawing/2014/main" id="{95CFBEAE-B558-0FDF-8F45-A1157B71B9EC}"/>
                </a:ext>
              </a:extLst>
            </p:cNvPr>
            <p:cNvSpPr txBox="1"/>
            <p:nvPr/>
          </p:nvSpPr>
          <p:spPr>
            <a:xfrm>
              <a:off x="9057629" y="3587642"/>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2</a:t>
              </a:r>
            </a:p>
          </p:txBody>
        </p:sp>
        <p:sp>
          <p:nvSpPr>
            <p:cNvPr id="73" name="TextBox 72">
              <a:extLst>
                <a:ext uri="{FF2B5EF4-FFF2-40B4-BE49-F238E27FC236}">
                  <a16:creationId xmlns:a16="http://schemas.microsoft.com/office/drawing/2014/main" id="{54B6EB8B-47EA-4B17-1C07-EFBC767351FE}"/>
                </a:ext>
              </a:extLst>
            </p:cNvPr>
            <p:cNvSpPr txBox="1"/>
            <p:nvPr/>
          </p:nvSpPr>
          <p:spPr>
            <a:xfrm>
              <a:off x="9028154" y="2938465"/>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3</a:t>
              </a:r>
            </a:p>
          </p:txBody>
        </p:sp>
        <p:sp>
          <p:nvSpPr>
            <p:cNvPr id="74" name="TextBox 73">
              <a:extLst>
                <a:ext uri="{FF2B5EF4-FFF2-40B4-BE49-F238E27FC236}">
                  <a16:creationId xmlns:a16="http://schemas.microsoft.com/office/drawing/2014/main" id="{DAD1F134-13D4-91C8-4883-7C913BD77165}"/>
                </a:ext>
              </a:extLst>
            </p:cNvPr>
            <p:cNvSpPr txBox="1"/>
            <p:nvPr/>
          </p:nvSpPr>
          <p:spPr>
            <a:xfrm>
              <a:off x="10298486" y="4401539"/>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75" name="TextBox 74">
              <a:extLst>
                <a:ext uri="{FF2B5EF4-FFF2-40B4-BE49-F238E27FC236}">
                  <a16:creationId xmlns:a16="http://schemas.microsoft.com/office/drawing/2014/main" id="{0803BA50-56E9-D7C8-1D60-CA359D6EFE94}"/>
                </a:ext>
              </a:extLst>
            </p:cNvPr>
            <p:cNvSpPr txBox="1"/>
            <p:nvPr/>
          </p:nvSpPr>
          <p:spPr>
            <a:xfrm>
              <a:off x="10251984" y="2171463"/>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76" name="TextBox 75">
              <a:extLst>
                <a:ext uri="{FF2B5EF4-FFF2-40B4-BE49-F238E27FC236}">
                  <a16:creationId xmlns:a16="http://schemas.microsoft.com/office/drawing/2014/main" id="{2E388DE5-5F0D-87AD-9357-57EEDCB10150}"/>
                </a:ext>
              </a:extLst>
            </p:cNvPr>
            <p:cNvSpPr txBox="1"/>
            <p:nvPr/>
          </p:nvSpPr>
          <p:spPr>
            <a:xfrm>
              <a:off x="8160007" y="4374317"/>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77" name="TextBox 76">
              <a:extLst>
                <a:ext uri="{FF2B5EF4-FFF2-40B4-BE49-F238E27FC236}">
                  <a16:creationId xmlns:a16="http://schemas.microsoft.com/office/drawing/2014/main" id="{87B33193-46BD-9EE4-7DDE-F37CC7006013}"/>
                </a:ext>
              </a:extLst>
            </p:cNvPr>
            <p:cNvSpPr txBox="1"/>
            <p:nvPr/>
          </p:nvSpPr>
          <p:spPr>
            <a:xfrm>
              <a:off x="6168668" y="3527343"/>
              <a:ext cx="514328" cy="34775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Crawler</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78" name="TextBox 77">
              <a:extLst>
                <a:ext uri="{FF2B5EF4-FFF2-40B4-BE49-F238E27FC236}">
                  <a16:creationId xmlns:a16="http://schemas.microsoft.com/office/drawing/2014/main" id="{B958A433-AB9C-516C-D4B7-5DF8238C934B}"/>
                </a:ext>
              </a:extLst>
            </p:cNvPr>
            <p:cNvSpPr txBox="1"/>
            <p:nvPr/>
          </p:nvSpPr>
          <p:spPr>
            <a:xfrm>
              <a:off x="8114302" y="3536376"/>
              <a:ext cx="398637" cy="239083"/>
            </a:xfrm>
            <a:prstGeom prst="rect">
              <a:avLst/>
            </a:prstGeom>
          </p:spPr>
          <p:txBody>
            <a:bodyPr wrap="none" lIns="0" tIns="0" rIns="0" bIns="0" rtlCol="0">
              <a:spAutoFit/>
            </a:bodyPr>
            <a:lstStyle/>
            <a:p>
              <a:pPr algn="ctr">
                <a:spcAft>
                  <a:spcPts val="600"/>
                </a:spcAft>
              </a:pPr>
              <a:r>
                <a:rPr lang="en-US" sz="1100" dirty="0">
                  <a:solidFill>
                    <a:schemeClr val="bg2">
                      <a:lumMod val="10000"/>
                    </a:schemeClr>
                  </a:solidFill>
                  <a:latin typeface="Gill Sans MT" panose="020B0502020104020203" pitchFamily="34" charset="77"/>
                </a:rPr>
                <a:t>Frontend</a:t>
              </a:r>
              <a:br>
                <a:rPr lang="en-US" sz="1100" dirty="0">
                  <a:solidFill>
                    <a:schemeClr val="bg2">
                      <a:lumMod val="10000"/>
                    </a:schemeClr>
                  </a:solidFill>
                  <a:latin typeface="Gill Sans MT" panose="020B0502020104020203" pitchFamily="34" charset="77"/>
                </a:rPr>
              </a:br>
              <a:r>
                <a:rPr lang="en-US" sz="1100" dirty="0">
                  <a:solidFill>
                    <a:schemeClr val="bg2">
                      <a:lumMod val="10000"/>
                    </a:schemeClr>
                  </a:solidFill>
                  <a:latin typeface="Gill Sans MT" panose="020B0502020104020203" pitchFamily="34" charset="77"/>
                </a:rPr>
                <a:t>VM</a:t>
              </a:r>
            </a:p>
          </p:txBody>
        </p:sp>
        <p:sp>
          <p:nvSpPr>
            <p:cNvPr id="79" name="TextBox 78">
              <a:extLst>
                <a:ext uri="{FF2B5EF4-FFF2-40B4-BE49-F238E27FC236}">
                  <a16:creationId xmlns:a16="http://schemas.microsoft.com/office/drawing/2014/main" id="{A3E09E2B-DDB2-C751-E78A-0A45C0E755E3}"/>
                </a:ext>
              </a:extLst>
            </p:cNvPr>
            <p:cNvSpPr txBox="1"/>
            <p:nvPr/>
          </p:nvSpPr>
          <p:spPr>
            <a:xfrm>
              <a:off x="7234608" y="3580360"/>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1</a:t>
              </a:r>
            </a:p>
          </p:txBody>
        </p:sp>
        <p:sp>
          <p:nvSpPr>
            <p:cNvPr id="80" name="TextBox 79">
              <a:extLst>
                <a:ext uri="{FF2B5EF4-FFF2-40B4-BE49-F238E27FC236}">
                  <a16:creationId xmlns:a16="http://schemas.microsoft.com/office/drawing/2014/main" id="{6A9F1442-456D-F1CC-1C28-B5DAA2EBA5F3}"/>
                </a:ext>
              </a:extLst>
            </p:cNvPr>
            <p:cNvSpPr txBox="1"/>
            <p:nvPr/>
          </p:nvSpPr>
          <p:spPr>
            <a:xfrm>
              <a:off x="8930683" y="4449579"/>
              <a:ext cx="187808" cy="152144"/>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VM</a:t>
              </a:r>
            </a:p>
          </p:txBody>
        </p:sp>
        <p:sp>
          <p:nvSpPr>
            <p:cNvPr id="81" name="TextBox 80">
              <a:extLst>
                <a:ext uri="{FF2B5EF4-FFF2-40B4-BE49-F238E27FC236}">
                  <a16:creationId xmlns:a16="http://schemas.microsoft.com/office/drawing/2014/main" id="{A7D49E79-B699-438E-90C1-14373A26F89F}"/>
                </a:ext>
              </a:extLst>
            </p:cNvPr>
            <p:cNvSpPr txBox="1"/>
            <p:nvPr/>
          </p:nvSpPr>
          <p:spPr>
            <a:xfrm>
              <a:off x="10813016" y="4000907"/>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grpSp>
    </p:spTree>
    <p:extLst>
      <p:ext uri="{BB962C8B-B14F-4D97-AF65-F5344CB8AC3E}">
        <p14:creationId xmlns:p14="http://schemas.microsoft.com/office/powerpoint/2010/main" val="3716536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76390D-F39B-1B38-A98A-0503FD848F25}"/>
              </a:ext>
            </a:extLst>
          </p:cNvPr>
          <p:cNvSpPr>
            <a:spLocks noGrp="1"/>
          </p:cNvSpPr>
          <p:nvPr>
            <p:ph type="title"/>
          </p:nvPr>
        </p:nvSpPr>
        <p:spPr>
          <a:xfrm>
            <a:off x="482217" y="-85765"/>
            <a:ext cx="11277600" cy="1340803"/>
          </a:xfrm>
        </p:spPr>
        <p:txBody>
          <a:bodyPr/>
          <a:lstStyle/>
          <a:p>
            <a:pPr algn="ctr"/>
            <a:r>
              <a:rPr lang="en-GB" dirty="0">
                <a:cs typeface="Calibri Light"/>
              </a:rPr>
              <a:t>Identify </a:t>
            </a:r>
            <a:r>
              <a:rPr lang="en-GB" dirty="0">
                <a:solidFill>
                  <a:srgbClr val="FFC000"/>
                </a:solidFill>
                <a:cs typeface="Calibri Light"/>
              </a:rPr>
              <a:t>root causes</a:t>
            </a:r>
            <a:r>
              <a:rPr lang="en-GB" dirty="0">
                <a:cs typeface="Calibri Light"/>
              </a:rPr>
              <a:t> in the relationship graph</a:t>
            </a:r>
          </a:p>
        </p:txBody>
      </p:sp>
      <p:sp>
        <p:nvSpPr>
          <p:cNvPr id="11" name="TextBox 10">
            <a:extLst>
              <a:ext uri="{FF2B5EF4-FFF2-40B4-BE49-F238E27FC236}">
                <a16:creationId xmlns:a16="http://schemas.microsoft.com/office/drawing/2014/main" id="{AC4E22F5-F4DC-BD55-FA5E-1B28587A1F6B}"/>
              </a:ext>
            </a:extLst>
          </p:cNvPr>
          <p:cNvSpPr txBox="1"/>
          <p:nvPr/>
        </p:nvSpPr>
        <p:spPr>
          <a:xfrm>
            <a:off x="9145588" y="3146276"/>
            <a:ext cx="2653638" cy="707886"/>
          </a:xfrm>
          <a:prstGeom prst="rect">
            <a:avLst/>
          </a:prstGeom>
          <a:solidFill>
            <a:srgbClr val="A10907"/>
          </a:solidFill>
          <a:effectLst>
            <a:outerShdw blurRad="121923" dist="38100" dir="2700000" sx="101000" sy="101000" algn="tl" rotWithShape="0">
              <a:prstClr val="black">
                <a:alpha val="40000"/>
              </a:prstClr>
            </a:outerShdw>
          </a:effectLst>
        </p:spPr>
        <p:txBody>
          <a:bodyPr wrap="square" rtlCol="0">
            <a:spAutoFit/>
          </a:bodyPr>
          <a:lstStyle/>
          <a:p>
            <a:pPr algn="ctr"/>
            <a:r>
              <a:rPr lang="en-US" sz="2000" dirty="0">
                <a:solidFill>
                  <a:schemeClr val="bg1"/>
                </a:solidFill>
              </a:rPr>
              <a:t>Problematic symptom:</a:t>
            </a:r>
          </a:p>
          <a:p>
            <a:pPr algn="ctr"/>
            <a:r>
              <a:rPr lang="en-US" sz="2000" dirty="0">
                <a:solidFill>
                  <a:schemeClr val="bg1"/>
                </a:solidFill>
              </a:rPr>
              <a:t>(backend VM, high CPU)</a:t>
            </a:r>
          </a:p>
        </p:txBody>
      </p:sp>
      <p:sp>
        <p:nvSpPr>
          <p:cNvPr id="12" name="Slide Number Placeholder 11">
            <a:extLst>
              <a:ext uri="{FF2B5EF4-FFF2-40B4-BE49-F238E27FC236}">
                <a16:creationId xmlns:a16="http://schemas.microsoft.com/office/drawing/2014/main" id="{C66310DF-4318-048B-AB09-91F97A7752EE}"/>
              </a:ext>
            </a:extLst>
          </p:cNvPr>
          <p:cNvSpPr>
            <a:spLocks noGrp="1"/>
          </p:cNvSpPr>
          <p:nvPr>
            <p:ph type="sldNum" sz="quarter" idx="12"/>
          </p:nvPr>
        </p:nvSpPr>
        <p:spPr/>
        <p:txBody>
          <a:bodyPr/>
          <a:lstStyle/>
          <a:p>
            <a:fld id="{078ED684-E1A4-0343-8670-8594C227EEC7}" type="slidenum">
              <a:rPr lang="en-US" smtClean="0"/>
              <a:t>21</a:t>
            </a:fld>
            <a:endParaRPr lang="en-US"/>
          </a:p>
        </p:txBody>
      </p:sp>
      <p:grpSp>
        <p:nvGrpSpPr>
          <p:cNvPr id="13" name="Group 12">
            <a:extLst>
              <a:ext uri="{FF2B5EF4-FFF2-40B4-BE49-F238E27FC236}">
                <a16:creationId xmlns:a16="http://schemas.microsoft.com/office/drawing/2014/main" id="{CC8F1E52-910D-8743-ABDB-AFB4F0CC3680}"/>
              </a:ext>
            </a:extLst>
          </p:cNvPr>
          <p:cNvGrpSpPr/>
          <p:nvPr/>
        </p:nvGrpSpPr>
        <p:grpSpPr>
          <a:xfrm>
            <a:off x="1752602" y="1158237"/>
            <a:ext cx="8327570" cy="4952413"/>
            <a:chOff x="5505500" y="1680327"/>
            <a:chExt cx="6026663" cy="3497345"/>
          </a:xfrm>
        </p:grpSpPr>
        <p:cxnSp>
          <p:nvCxnSpPr>
            <p:cNvPr id="14" name="Straight Arrow Connector 13">
              <a:extLst>
                <a:ext uri="{FF2B5EF4-FFF2-40B4-BE49-F238E27FC236}">
                  <a16:creationId xmlns:a16="http://schemas.microsoft.com/office/drawing/2014/main" id="{A5231847-93FB-14F5-6618-EE925E6FCEA6}"/>
                </a:ext>
              </a:extLst>
            </p:cNvPr>
            <p:cNvCxnSpPr>
              <a:cxnSpLocks/>
              <a:stCxn id="62" idx="3"/>
              <a:endCxn id="65" idx="7"/>
            </p:cNvCxnSpPr>
            <p:nvPr/>
          </p:nvCxnSpPr>
          <p:spPr bwMode="gray">
            <a:xfrm flipH="1">
              <a:off x="10621426" y="4268159"/>
              <a:ext cx="172868" cy="67489"/>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34010652-02D3-3C8D-5067-ACE1AD38498D}"/>
                </a:ext>
              </a:extLst>
            </p:cNvPr>
            <p:cNvSpPr/>
            <p:nvPr/>
          </p:nvSpPr>
          <p:spPr>
            <a:xfrm>
              <a:off x="10029722" y="3380400"/>
              <a:ext cx="1193085" cy="1397514"/>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6" name="Rounded Rectangle 15">
              <a:extLst>
                <a:ext uri="{FF2B5EF4-FFF2-40B4-BE49-F238E27FC236}">
                  <a16:creationId xmlns:a16="http://schemas.microsoft.com/office/drawing/2014/main" id="{B8CD32D4-AF22-E40D-297A-2DDFBAA2D3E6}"/>
                </a:ext>
              </a:extLst>
            </p:cNvPr>
            <p:cNvSpPr/>
            <p:nvPr/>
          </p:nvSpPr>
          <p:spPr>
            <a:xfrm>
              <a:off x="10020913" y="2004781"/>
              <a:ext cx="1181982" cy="1308839"/>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7" name="Rounded Rectangle 16">
              <a:extLst>
                <a:ext uri="{FF2B5EF4-FFF2-40B4-BE49-F238E27FC236}">
                  <a16:creationId xmlns:a16="http://schemas.microsoft.com/office/drawing/2014/main" id="{2FA3197A-E19B-3D9F-9AEE-AC4E4000A799}"/>
                </a:ext>
              </a:extLst>
            </p:cNvPr>
            <p:cNvSpPr/>
            <p:nvPr/>
          </p:nvSpPr>
          <p:spPr>
            <a:xfrm>
              <a:off x="7870545" y="3755215"/>
              <a:ext cx="1026079" cy="1422457"/>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18" name="Straight Arrow Connector 17">
              <a:extLst>
                <a:ext uri="{FF2B5EF4-FFF2-40B4-BE49-F238E27FC236}">
                  <a16:creationId xmlns:a16="http://schemas.microsoft.com/office/drawing/2014/main" id="{B208EE66-44FB-3721-55DC-F87D82B62A7B}"/>
                </a:ext>
              </a:extLst>
            </p:cNvPr>
            <p:cNvCxnSpPr>
              <a:cxnSpLocks/>
              <a:stCxn id="65" idx="1"/>
            </p:cNvCxnSpPr>
            <p:nvPr/>
          </p:nvCxnSpPr>
          <p:spPr bwMode="gray">
            <a:xfrm flipH="1" flipV="1">
              <a:off x="9158225" y="2242506"/>
              <a:ext cx="1123984" cy="209314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23E5394-509D-96A9-4AA0-6457CF3ADD0F}"/>
                </a:ext>
              </a:extLst>
            </p:cNvPr>
            <p:cNvCxnSpPr>
              <a:cxnSpLocks/>
              <a:stCxn id="76" idx="2"/>
            </p:cNvCxnSpPr>
            <p:nvPr/>
          </p:nvCxnSpPr>
          <p:spPr bwMode="gray">
            <a:xfrm flipV="1">
              <a:off x="8315100" y="2260638"/>
              <a:ext cx="843125" cy="228755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69F2888-2786-0B4E-9518-4A4640714FC1}"/>
                </a:ext>
              </a:extLst>
            </p:cNvPr>
            <p:cNvCxnSpPr>
              <a:cxnSpLocks/>
            </p:cNvCxnSpPr>
            <p:nvPr/>
          </p:nvCxnSpPr>
          <p:spPr bwMode="gray">
            <a:xfrm>
              <a:off x="5924235" y="3311652"/>
              <a:ext cx="448573" cy="350907"/>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8F907BA-99E0-D63E-D9D3-C1A58DEFD0A0}"/>
                </a:ext>
              </a:extLst>
            </p:cNvPr>
            <p:cNvCxnSpPr>
              <a:cxnSpLocks/>
              <a:stCxn id="79" idx="1"/>
            </p:cNvCxnSpPr>
            <p:nvPr/>
          </p:nvCxnSpPr>
          <p:spPr bwMode="gray">
            <a:xfrm flipH="1" flipV="1">
              <a:off x="6657506" y="3650598"/>
              <a:ext cx="577102" cy="5834"/>
            </a:xfrm>
            <a:prstGeom prst="straightConnector1">
              <a:avLst/>
            </a:prstGeom>
            <a:ln w="57150">
              <a:solidFill>
                <a:schemeClr val="bg2">
                  <a:lumMod val="75000"/>
                  <a:alpha val="78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709D39-D8DD-1539-DA7D-75EA5E3E2A82}"/>
                </a:ext>
              </a:extLst>
            </p:cNvPr>
            <p:cNvCxnSpPr>
              <a:cxnSpLocks/>
            </p:cNvCxnSpPr>
            <p:nvPr/>
          </p:nvCxnSpPr>
          <p:spPr bwMode="gray">
            <a:xfrm>
              <a:off x="7565107" y="3652419"/>
              <a:ext cx="467838" cy="3998"/>
            </a:xfrm>
            <a:prstGeom prst="straightConnector1">
              <a:avLst/>
            </a:prstGeom>
            <a:ln w="57150">
              <a:solidFill>
                <a:schemeClr val="bg2">
                  <a:lumMod val="75000"/>
                  <a:alpha val="78000"/>
                </a:schemeClr>
              </a:solidFill>
              <a:miter lim="800000"/>
              <a:headEnd type="none" w="sm" len="sm"/>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0400FC-6BE6-B33C-C57B-6746282F66E9}"/>
                </a:ext>
              </a:extLst>
            </p:cNvPr>
            <p:cNvCxnSpPr>
              <a:cxnSpLocks/>
              <a:endCxn id="54" idx="2"/>
            </p:cNvCxnSpPr>
            <p:nvPr/>
          </p:nvCxnSpPr>
          <p:spPr bwMode="gray">
            <a:xfrm>
              <a:off x="9469164" y="3652419"/>
              <a:ext cx="715336" cy="2072"/>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2D25C7A-4564-09A5-FB5B-D5E83CC3E204}"/>
                </a:ext>
              </a:extLst>
            </p:cNvPr>
            <p:cNvCxnSpPr>
              <a:cxnSpLocks/>
              <a:stCxn id="65" idx="0"/>
              <a:endCxn id="54" idx="4"/>
            </p:cNvCxnSpPr>
            <p:nvPr/>
          </p:nvCxnSpPr>
          <p:spPr bwMode="gray">
            <a:xfrm flipH="1" flipV="1">
              <a:off x="10448349" y="3913779"/>
              <a:ext cx="3469" cy="35282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037F46-605C-71C6-2F84-60C8890CEC2B}"/>
                </a:ext>
              </a:extLst>
            </p:cNvPr>
            <p:cNvCxnSpPr>
              <a:cxnSpLocks/>
            </p:cNvCxnSpPr>
            <p:nvPr/>
          </p:nvCxnSpPr>
          <p:spPr bwMode="gray">
            <a:xfrm flipV="1">
              <a:off x="8584629" y="3652419"/>
              <a:ext cx="404810" cy="3998"/>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8CAECE-14C5-DEAE-1282-9A4DC1FB9DCF}"/>
                </a:ext>
              </a:extLst>
            </p:cNvPr>
            <p:cNvCxnSpPr>
              <a:cxnSpLocks/>
              <a:endCxn id="55" idx="2"/>
            </p:cNvCxnSpPr>
            <p:nvPr/>
          </p:nvCxnSpPr>
          <p:spPr bwMode="gray">
            <a:xfrm>
              <a:off x="9440859" y="3018481"/>
              <a:ext cx="716690" cy="22895"/>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05D3B6F-D983-5D80-9233-E658A4296BD1}"/>
                </a:ext>
              </a:extLst>
            </p:cNvPr>
            <p:cNvCxnSpPr>
              <a:cxnSpLocks/>
              <a:endCxn id="48" idx="2"/>
            </p:cNvCxnSpPr>
            <p:nvPr/>
          </p:nvCxnSpPr>
          <p:spPr bwMode="gray">
            <a:xfrm>
              <a:off x="8565044" y="4472792"/>
              <a:ext cx="193981" cy="5356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0C5A77D-306B-3E65-6091-B4CC5D427F30}"/>
                </a:ext>
              </a:extLst>
            </p:cNvPr>
            <p:cNvCxnSpPr>
              <a:cxnSpLocks/>
            </p:cNvCxnSpPr>
            <p:nvPr/>
          </p:nvCxnSpPr>
          <p:spPr bwMode="gray">
            <a:xfrm flipH="1">
              <a:off x="8308787" y="3032311"/>
              <a:ext cx="884879" cy="630248"/>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4FD0319-A4A1-5FA1-DF8B-C925D075219E}"/>
                </a:ext>
              </a:extLst>
            </p:cNvPr>
            <p:cNvCxnSpPr>
              <a:cxnSpLocks/>
              <a:endCxn id="71" idx="0"/>
            </p:cNvCxnSpPr>
            <p:nvPr/>
          </p:nvCxnSpPr>
          <p:spPr bwMode="gray">
            <a:xfrm>
              <a:off x="10494891" y="2313491"/>
              <a:ext cx="466483" cy="18767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8E9989-BE57-D395-788B-A7BD4206074D}"/>
                </a:ext>
              </a:extLst>
            </p:cNvPr>
            <p:cNvCxnSpPr>
              <a:cxnSpLocks/>
              <a:stCxn id="60" idx="1"/>
            </p:cNvCxnSpPr>
            <p:nvPr/>
          </p:nvCxnSpPr>
          <p:spPr bwMode="gray">
            <a:xfrm flipV="1">
              <a:off x="6095192" y="3833943"/>
              <a:ext cx="111895" cy="10547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B304C3F-48E4-5193-EBBF-205A334A3DD8}"/>
                </a:ext>
              </a:extLst>
            </p:cNvPr>
            <p:cNvCxnSpPr>
              <a:cxnSpLocks/>
              <a:stCxn id="59" idx="3"/>
            </p:cNvCxnSpPr>
            <p:nvPr/>
          </p:nvCxnSpPr>
          <p:spPr bwMode="gray">
            <a:xfrm flipH="1">
              <a:off x="5922060" y="3562022"/>
              <a:ext cx="2242" cy="30091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0D455B5-7B37-CFFD-035F-89AEB78B0D97}"/>
                </a:ext>
              </a:extLst>
            </p:cNvPr>
            <p:cNvCxnSpPr>
              <a:cxnSpLocks/>
              <a:stCxn id="64" idx="1"/>
            </p:cNvCxnSpPr>
            <p:nvPr/>
          </p:nvCxnSpPr>
          <p:spPr bwMode="gray">
            <a:xfrm flipV="1">
              <a:off x="8013469" y="3848096"/>
              <a:ext cx="100268" cy="9601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5B9D6B-BCF1-1529-45E6-A9F72335990C}"/>
                </a:ext>
              </a:extLst>
            </p:cNvPr>
            <p:cNvCxnSpPr>
              <a:cxnSpLocks/>
              <a:endCxn id="64" idx="7"/>
            </p:cNvCxnSpPr>
            <p:nvPr/>
          </p:nvCxnSpPr>
          <p:spPr bwMode="gray">
            <a:xfrm flipH="1" flipV="1">
              <a:off x="8062668" y="4273940"/>
              <a:ext cx="94493" cy="2845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FC31EB-601D-32BA-B278-8128A41B9B33}"/>
                </a:ext>
              </a:extLst>
            </p:cNvPr>
            <p:cNvCxnSpPr>
              <a:cxnSpLocks/>
            </p:cNvCxnSpPr>
            <p:nvPr/>
          </p:nvCxnSpPr>
          <p:spPr bwMode="gray">
            <a:xfrm flipH="1" flipV="1">
              <a:off x="8308787" y="3927492"/>
              <a:ext cx="18627" cy="307410"/>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E4A4205-1E14-A01F-279B-C162A22A15FC}"/>
                </a:ext>
              </a:extLst>
            </p:cNvPr>
            <p:cNvCxnSpPr>
              <a:cxnSpLocks/>
              <a:stCxn id="59" idx="6"/>
            </p:cNvCxnSpPr>
            <p:nvPr/>
          </p:nvCxnSpPr>
          <p:spPr bwMode="gray">
            <a:xfrm flipV="1">
              <a:off x="6097697" y="2242506"/>
              <a:ext cx="3020512" cy="91577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6D48CA-08ED-2BD1-6ECA-E31DEE666924}"/>
                </a:ext>
              </a:extLst>
            </p:cNvPr>
            <p:cNvCxnSpPr>
              <a:cxnSpLocks/>
            </p:cNvCxnSpPr>
            <p:nvPr/>
          </p:nvCxnSpPr>
          <p:spPr bwMode="gray">
            <a:xfrm flipV="1">
              <a:off x="10417787" y="2574727"/>
              <a:ext cx="536352" cy="52290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0FD791-708F-4C3F-082C-6E4CCC1B6C12}"/>
                </a:ext>
              </a:extLst>
            </p:cNvPr>
            <p:cNvCxnSpPr>
              <a:cxnSpLocks/>
            </p:cNvCxnSpPr>
            <p:nvPr/>
          </p:nvCxnSpPr>
          <p:spPr bwMode="gray">
            <a:xfrm flipH="1" flipV="1">
              <a:off x="10448349" y="3662559"/>
              <a:ext cx="364667" cy="417930"/>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F0F344D-6BA5-5DD0-91D3-4852403D7DEB}"/>
                </a:ext>
              </a:extLst>
            </p:cNvPr>
            <p:cNvCxnSpPr>
              <a:cxnSpLocks/>
              <a:stCxn id="66" idx="2"/>
            </p:cNvCxnSpPr>
            <p:nvPr/>
          </p:nvCxnSpPr>
          <p:spPr bwMode="gray">
            <a:xfrm flipH="1" flipV="1">
              <a:off x="9395525" y="2242506"/>
              <a:ext cx="782399" cy="3226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D3C080E-59F8-038C-EE93-B7980ED82421}"/>
                </a:ext>
              </a:extLst>
            </p:cNvPr>
            <p:cNvCxnSpPr>
              <a:cxnSpLocks/>
              <a:stCxn id="55" idx="0"/>
              <a:endCxn id="66" idx="4"/>
            </p:cNvCxnSpPr>
            <p:nvPr/>
          </p:nvCxnSpPr>
          <p:spPr bwMode="gray">
            <a:xfrm flipH="1" flipV="1">
              <a:off x="10417787" y="2510487"/>
              <a:ext cx="3611" cy="27160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1AE2E82-CC9D-BE44-F847-5DF617302DA5}"/>
                </a:ext>
              </a:extLst>
            </p:cNvPr>
            <p:cNvCxnSpPr>
              <a:cxnSpLocks/>
            </p:cNvCxnSpPr>
            <p:nvPr/>
          </p:nvCxnSpPr>
          <p:spPr bwMode="gray">
            <a:xfrm flipV="1">
              <a:off x="10451817" y="1680327"/>
              <a:ext cx="260380" cy="35872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76DA432-97AB-3E6C-30E0-3D21ECD651C9}"/>
                </a:ext>
              </a:extLst>
            </p:cNvPr>
            <p:cNvCxnSpPr>
              <a:cxnSpLocks/>
              <a:stCxn id="65" idx="6"/>
            </p:cNvCxnSpPr>
            <p:nvPr/>
          </p:nvCxnSpPr>
          <p:spPr bwMode="gray">
            <a:xfrm>
              <a:off x="10691680" y="4502325"/>
              <a:ext cx="595873" cy="211867"/>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912C920-1569-5C71-8AEB-E4BA9BE53BBC}"/>
                </a:ext>
              </a:extLst>
            </p:cNvPr>
            <p:cNvCxnSpPr>
              <a:cxnSpLocks/>
            </p:cNvCxnSpPr>
            <p:nvPr/>
          </p:nvCxnSpPr>
          <p:spPr bwMode="gray">
            <a:xfrm flipV="1">
              <a:off x="7823312" y="4635735"/>
              <a:ext cx="330708" cy="20274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C06D657-9DA6-12BC-9B5A-0B1ED694E5B4}"/>
                </a:ext>
              </a:extLst>
            </p:cNvPr>
            <p:cNvCxnSpPr>
              <a:cxnSpLocks/>
              <a:endCxn id="59" idx="0"/>
            </p:cNvCxnSpPr>
            <p:nvPr/>
          </p:nvCxnSpPr>
          <p:spPr bwMode="gray">
            <a:xfrm>
              <a:off x="5544495" y="2915403"/>
              <a:ext cx="213999" cy="24269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DC6CDD6-3975-5AF2-DE66-C48E2976B26A}"/>
                </a:ext>
              </a:extLst>
            </p:cNvPr>
            <p:cNvCxnSpPr>
              <a:cxnSpLocks/>
            </p:cNvCxnSpPr>
            <p:nvPr/>
          </p:nvCxnSpPr>
          <p:spPr bwMode="gray">
            <a:xfrm>
              <a:off x="8664395" y="1802453"/>
              <a:ext cx="321660" cy="27337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1CA069B-C29E-988F-FA27-EBF641C8EECE}"/>
                </a:ext>
              </a:extLst>
            </p:cNvPr>
            <p:cNvCxnSpPr>
              <a:cxnSpLocks/>
              <a:endCxn id="60" idx="5"/>
            </p:cNvCxnSpPr>
            <p:nvPr/>
          </p:nvCxnSpPr>
          <p:spPr bwMode="gray">
            <a:xfrm flipV="1">
              <a:off x="5505500" y="4223064"/>
              <a:ext cx="206515" cy="21189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9D7A221-0A88-76A1-5BA5-B7066F47758A}"/>
                </a:ext>
              </a:extLst>
            </p:cNvPr>
            <p:cNvCxnSpPr>
              <a:cxnSpLocks/>
              <a:stCxn id="62" idx="6"/>
            </p:cNvCxnSpPr>
            <p:nvPr/>
          </p:nvCxnSpPr>
          <p:spPr bwMode="gray">
            <a:xfrm flipV="1">
              <a:off x="11203765" y="4040506"/>
              <a:ext cx="303668" cy="60976"/>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69AF8F2-5E12-7E77-70FF-897F0984ECAB}"/>
                </a:ext>
              </a:extLst>
            </p:cNvPr>
            <p:cNvCxnSpPr>
              <a:cxnSpLocks/>
            </p:cNvCxnSpPr>
            <p:nvPr/>
          </p:nvCxnSpPr>
          <p:spPr bwMode="gray">
            <a:xfrm>
              <a:off x="11020095" y="2577234"/>
              <a:ext cx="512068" cy="11754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EEAFF038-BB1D-33D6-FC93-4F6E43C46167}"/>
                </a:ext>
              </a:extLst>
            </p:cNvPr>
            <p:cNvSpPr>
              <a:spLocks noChangeAspect="1"/>
            </p:cNvSpPr>
            <p:nvPr/>
          </p:nvSpPr>
          <p:spPr>
            <a:xfrm>
              <a:off x="8759025" y="4267069"/>
              <a:ext cx="527698" cy="518578"/>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2">
                    <a:lumMod val="10000"/>
                  </a:schemeClr>
                </a:solidFill>
              </a:endParaRPr>
            </a:p>
          </p:txBody>
        </p:sp>
        <p:sp>
          <p:nvSpPr>
            <p:cNvPr id="49" name="Oval 48">
              <a:extLst>
                <a:ext uri="{FF2B5EF4-FFF2-40B4-BE49-F238E27FC236}">
                  <a16:creationId xmlns:a16="http://schemas.microsoft.com/office/drawing/2014/main" id="{1770DD68-BAC4-8D9C-9DBF-0D4F086DF282}"/>
                </a:ext>
              </a:extLst>
            </p:cNvPr>
            <p:cNvSpPr>
              <a:spLocks noChangeAspect="1"/>
            </p:cNvSpPr>
            <p:nvPr/>
          </p:nvSpPr>
          <p:spPr>
            <a:xfrm rot="18931841">
              <a:off x="8085329" y="4234891"/>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50" name="Oval 49">
              <a:extLst>
                <a:ext uri="{FF2B5EF4-FFF2-40B4-BE49-F238E27FC236}">
                  <a16:creationId xmlns:a16="http://schemas.microsoft.com/office/drawing/2014/main" id="{CDFEB063-DD3C-0B2B-3659-27141F72BBF9}"/>
                </a:ext>
              </a:extLst>
            </p:cNvPr>
            <p:cNvSpPr>
              <a:spLocks noChangeAspect="1"/>
            </p:cNvSpPr>
            <p:nvPr/>
          </p:nvSpPr>
          <p:spPr>
            <a:xfrm>
              <a:off x="7142577" y="3424669"/>
              <a:ext cx="502766" cy="471434"/>
            </a:xfrm>
            <a:prstGeom prst="ellipse">
              <a:avLst/>
            </a:prstGeom>
            <a:solidFill>
              <a:srgbClr val="F6BE00"/>
            </a:solidFill>
            <a:ln w="57150">
              <a:solidFill>
                <a:srgbClr val="F6BE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1" name="Oval 50">
              <a:extLst>
                <a:ext uri="{FF2B5EF4-FFF2-40B4-BE49-F238E27FC236}">
                  <a16:creationId xmlns:a16="http://schemas.microsoft.com/office/drawing/2014/main" id="{EC1BD897-9770-AA93-DD84-85E408751896}"/>
                </a:ext>
              </a:extLst>
            </p:cNvPr>
            <p:cNvSpPr>
              <a:spLocks noChangeAspect="1"/>
            </p:cNvSpPr>
            <p:nvPr/>
          </p:nvSpPr>
          <p:spPr>
            <a:xfrm>
              <a:off x="6148278" y="3404674"/>
              <a:ext cx="553042" cy="518578"/>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050" dirty="0">
                <a:solidFill>
                  <a:schemeClr val="bg2">
                    <a:lumMod val="10000"/>
                  </a:schemeClr>
                </a:solidFill>
                <a:latin typeface="Gill Sans MT" panose="020B0502020104020203" pitchFamily="34" charset="77"/>
              </a:endParaRPr>
            </a:p>
          </p:txBody>
        </p:sp>
        <p:sp>
          <p:nvSpPr>
            <p:cNvPr id="52" name="Oval 51">
              <a:extLst>
                <a:ext uri="{FF2B5EF4-FFF2-40B4-BE49-F238E27FC236}">
                  <a16:creationId xmlns:a16="http://schemas.microsoft.com/office/drawing/2014/main" id="{59C6491B-EA01-3D16-873F-61216B482C6F}"/>
                </a:ext>
              </a:extLst>
            </p:cNvPr>
            <p:cNvSpPr>
              <a:spLocks noChangeAspect="1"/>
            </p:cNvSpPr>
            <p:nvPr/>
          </p:nvSpPr>
          <p:spPr>
            <a:xfrm>
              <a:off x="8032945" y="3385342"/>
              <a:ext cx="551684" cy="542149"/>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3" name="Oval 52">
              <a:extLst>
                <a:ext uri="{FF2B5EF4-FFF2-40B4-BE49-F238E27FC236}">
                  <a16:creationId xmlns:a16="http://schemas.microsoft.com/office/drawing/2014/main" id="{7B736A91-4F90-F7E5-76D9-2BFAE6878655}"/>
                </a:ext>
              </a:extLst>
            </p:cNvPr>
            <p:cNvSpPr>
              <a:spLocks noChangeAspect="1"/>
            </p:cNvSpPr>
            <p:nvPr/>
          </p:nvSpPr>
          <p:spPr>
            <a:xfrm>
              <a:off x="8989439" y="3416701"/>
              <a:ext cx="479725" cy="471434"/>
            </a:xfrm>
            <a:prstGeom prst="ellipse">
              <a:avLst/>
            </a:prstGeom>
            <a:solidFill>
              <a:srgbClr val="F6BE00"/>
            </a:solidFill>
            <a:ln w="57150">
              <a:solidFill>
                <a:srgbClr val="F6BE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4" name="Oval 53">
              <a:extLst>
                <a:ext uri="{FF2B5EF4-FFF2-40B4-BE49-F238E27FC236}">
                  <a16:creationId xmlns:a16="http://schemas.microsoft.com/office/drawing/2014/main" id="{2D32D3EA-A617-94ED-92C1-95A6511324ED}"/>
                </a:ext>
              </a:extLst>
            </p:cNvPr>
            <p:cNvSpPr>
              <a:spLocks noChangeAspect="1"/>
            </p:cNvSpPr>
            <p:nvPr/>
          </p:nvSpPr>
          <p:spPr>
            <a:xfrm>
              <a:off x="10184500" y="3395202"/>
              <a:ext cx="527698" cy="518578"/>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55" name="Oval 54">
              <a:extLst>
                <a:ext uri="{FF2B5EF4-FFF2-40B4-BE49-F238E27FC236}">
                  <a16:creationId xmlns:a16="http://schemas.microsoft.com/office/drawing/2014/main" id="{2B256BCA-C40D-D564-44F4-41E940A50BB3}"/>
                </a:ext>
              </a:extLst>
            </p:cNvPr>
            <p:cNvSpPr>
              <a:spLocks noChangeAspect="1"/>
            </p:cNvSpPr>
            <p:nvPr/>
          </p:nvSpPr>
          <p:spPr>
            <a:xfrm>
              <a:off x="10157549" y="2782087"/>
              <a:ext cx="527698" cy="518578"/>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56" name="Oval 55">
              <a:extLst>
                <a:ext uri="{FF2B5EF4-FFF2-40B4-BE49-F238E27FC236}">
                  <a16:creationId xmlns:a16="http://schemas.microsoft.com/office/drawing/2014/main" id="{F76E40CE-2449-0F18-58F6-CB7FC8D11BCE}"/>
                </a:ext>
              </a:extLst>
            </p:cNvPr>
            <p:cNvSpPr>
              <a:spLocks noChangeAspect="1"/>
            </p:cNvSpPr>
            <p:nvPr/>
          </p:nvSpPr>
          <p:spPr>
            <a:xfrm>
              <a:off x="8915800" y="2006789"/>
              <a:ext cx="479725" cy="471434"/>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57" name="TextBox 56">
              <a:extLst>
                <a:ext uri="{FF2B5EF4-FFF2-40B4-BE49-F238E27FC236}">
                  <a16:creationId xmlns:a16="http://schemas.microsoft.com/office/drawing/2014/main" id="{C8CB385C-2F6C-E27E-E837-65D0D474A4BF}"/>
                </a:ext>
              </a:extLst>
            </p:cNvPr>
            <p:cNvSpPr txBox="1"/>
            <p:nvPr/>
          </p:nvSpPr>
          <p:spPr>
            <a:xfrm>
              <a:off x="10202094" y="2928956"/>
              <a:ext cx="457622" cy="271686"/>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100" dirty="0">
                  <a:solidFill>
                    <a:schemeClr val="bg1"/>
                  </a:solidFill>
                  <a:latin typeface="Gill Sans MT" panose="020B0502020104020203" pitchFamily="34" charset="77"/>
                </a:rPr>
              </a:br>
              <a:r>
                <a:rPr lang="en-US" sz="1100" dirty="0">
                  <a:solidFill>
                    <a:schemeClr val="bg1"/>
                  </a:solidFill>
                  <a:latin typeface="Gill Sans MT" panose="020B0502020104020203" pitchFamily="34" charset="77"/>
                </a:rPr>
                <a:t>VM</a:t>
              </a:r>
            </a:p>
          </p:txBody>
        </p:sp>
        <p:sp>
          <p:nvSpPr>
            <p:cNvPr id="58" name="TextBox 57">
              <a:extLst>
                <a:ext uri="{FF2B5EF4-FFF2-40B4-BE49-F238E27FC236}">
                  <a16:creationId xmlns:a16="http://schemas.microsoft.com/office/drawing/2014/main" id="{F954034B-5A74-D544-4287-49294ABFF7DD}"/>
                </a:ext>
              </a:extLst>
            </p:cNvPr>
            <p:cNvSpPr txBox="1"/>
            <p:nvPr/>
          </p:nvSpPr>
          <p:spPr>
            <a:xfrm>
              <a:off x="10222797" y="3524694"/>
              <a:ext cx="457622" cy="304288"/>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400" dirty="0">
                  <a:solidFill>
                    <a:schemeClr val="bg1"/>
                  </a:solidFill>
                  <a:latin typeface="Gill Sans MT" panose="020B0502020104020203" pitchFamily="34" charset="77"/>
                </a:rPr>
              </a:br>
              <a:r>
                <a:rPr lang="en-US" sz="1400" dirty="0">
                  <a:solidFill>
                    <a:schemeClr val="bg1"/>
                  </a:solidFill>
                  <a:latin typeface="Gill Sans MT" panose="020B0502020104020203" pitchFamily="34" charset="77"/>
                </a:rPr>
                <a:t>VM</a:t>
              </a:r>
            </a:p>
          </p:txBody>
        </p:sp>
        <p:sp>
          <p:nvSpPr>
            <p:cNvPr id="59" name="Oval 58">
              <a:extLst>
                <a:ext uri="{FF2B5EF4-FFF2-40B4-BE49-F238E27FC236}">
                  <a16:creationId xmlns:a16="http://schemas.microsoft.com/office/drawing/2014/main" id="{CE48C119-8D77-8813-BD8F-BC5581AB42B4}"/>
                </a:ext>
              </a:extLst>
            </p:cNvPr>
            <p:cNvSpPr>
              <a:spLocks noChangeAspect="1"/>
            </p:cNvSpPr>
            <p:nvPr/>
          </p:nvSpPr>
          <p:spPr>
            <a:xfrm rot="18931841">
              <a:off x="5686662" y="3090598"/>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0" name="Oval 59">
              <a:extLst>
                <a:ext uri="{FF2B5EF4-FFF2-40B4-BE49-F238E27FC236}">
                  <a16:creationId xmlns:a16="http://schemas.microsoft.com/office/drawing/2014/main" id="{FB9A8534-AB8A-8838-A8C1-A337C745616D}"/>
                </a:ext>
              </a:extLst>
            </p:cNvPr>
            <p:cNvSpPr>
              <a:spLocks noChangeAspect="1"/>
            </p:cNvSpPr>
            <p:nvPr/>
          </p:nvSpPr>
          <p:spPr>
            <a:xfrm rot="5880619">
              <a:off x="5667887" y="3841377"/>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1" name="Oval 60">
              <a:extLst>
                <a:ext uri="{FF2B5EF4-FFF2-40B4-BE49-F238E27FC236}">
                  <a16:creationId xmlns:a16="http://schemas.microsoft.com/office/drawing/2014/main" id="{68A09BC3-5955-301A-A68B-69B676B963CD}"/>
                </a:ext>
              </a:extLst>
            </p:cNvPr>
            <p:cNvSpPr>
              <a:spLocks noChangeAspect="1"/>
            </p:cNvSpPr>
            <p:nvPr/>
          </p:nvSpPr>
          <p:spPr>
            <a:xfrm>
              <a:off x="8961133" y="2782764"/>
              <a:ext cx="479725" cy="471434"/>
            </a:xfrm>
            <a:prstGeom prst="ellipse">
              <a:avLst/>
            </a:prstGeom>
            <a:solidFill>
              <a:srgbClr val="F6BE00"/>
            </a:solidFill>
            <a:ln w="57150">
              <a:solidFill>
                <a:srgbClr val="F6BE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2" name="Oval 61">
              <a:extLst>
                <a:ext uri="{FF2B5EF4-FFF2-40B4-BE49-F238E27FC236}">
                  <a16:creationId xmlns:a16="http://schemas.microsoft.com/office/drawing/2014/main" id="{5450B766-4A4C-749B-8884-B7605531C78E}"/>
                </a:ext>
              </a:extLst>
            </p:cNvPr>
            <p:cNvSpPr>
              <a:spLocks noChangeAspect="1"/>
            </p:cNvSpPr>
            <p:nvPr/>
          </p:nvSpPr>
          <p:spPr>
            <a:xfrm>
              <a:off x="10724040" y="3865765"/>
              <a:ext cx="479725" cy="471434"/>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3" name="Oval 62">
              <a:extLst>
                <a:ext uri="{FF2B5EF4-FFF2-40B4-BE49-F238E27FC236}">
                  <a16:creationId xmlns:a16="http://schemas.microsoft.com/office/drawing/2014/main" id="{DE4577D9-11C5-0AE5-3567-DBE345D81795}"/>
                </a:ext>
              </a:extLst>
            </p:cNvPr>
            <p:cNvSpPr>
              <a:spLocks noChangeAspect="1"/>
            </p:cNvSpPr>
            <p:nvPr/>
          </p:nvSpPr>
          <p:spPr>
            <a:xfrm rot="4002393">
              <a:off x="10724772" y="2332131"/>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4" name="Oval 63">
              <a:extLst>
                <a:ext uri="{FF2B5EF4-FFF2-40B4-BE49-F238E27FC236}">
                  <a16:creationId xmlns:a16="http://schemas.microsoft.com/office/drawing/2014/main" id="{EE3959CD-E421-1C12-472D-953E6176643D}"/>
                </a:ext>
              </a:extLst>
            </p:cNvPr>
            <p:cNvSpPr>
              <a:spLocks noChangeAspect="1"/>
            </p:cNvSpPr>
            <p:nvPr/>
          </p:nvSpPr>
          <p:spPr>
            <a:xfrm rot="4899634">
              <a:off x="7634536" y="3893337"/>
              <a:ext cx="471434" cy="479725"/>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5" name="Oval 64">
              <a:extLst>
                <a:ext uri="{FF2B5EF4-FFF2-40B4-BE49-F238E27FC236}">
                  <a16:creationId xmlns:a16="http://schemas.microsoft.com/office/drawing/2014/main" id="{3C0EE0BB-91DA-C0CC-8A49-B9555B8DA9B1}"/>
                </a:ext>
              </a:extLst>
            </p:cNvPr>
            <p:cNvSpPr>
              <a:spLocks noChangeAspect="1"/>
            </p:cNvSpPr>
            <p:nvPr/>
          </p:nvSpPr>
          <p:spPr>
            <a:xfrm>
              <a:off x="10211955" y="4266608"/>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6" name="Oval 65">
              <a:extLst>
                <a:ext uri="{FF2B5EF4-FFF2-40B4-BE49-F238E27FC236}">
                  <a16:creationId xmlns:a16="http://schemas.microsoft.com/office/drawing/2014/main" id="{6CF6D1C6-5BFB-8AA9-B898-361546D0332F}"/>
                </a:ext>
              </a:extLst>
            </p:cNvPr>
            <p:cNvSpPr>
              <a:spLocks noChangeAspect="1"/>
            </p:cNvSpPr>
            <p:nvPr/>
          </p:nvSpPr>
          <p:spPr>
            <a:xfrm>
              <a:off x="10177924" y="2039052"/>
              <a:ext cx="479725" cy="47143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67" name="TextBox 66">
              <a:extLst>
                <a:ext uri="{FF2B5EF4-FFF2-40B4-BE49-F238E27FC236}">
                  <a16:creationId xmlns:a16="http://schemas.microsoft.com/office/drawing/2014/main" id="{62C9066F-204C-0EF9-1483-5E56FBFBE862}"/>
                </a:ext>
              </a:extLst>
            </p:cNvPr>
            <p:cNvSpPr txBox="1"/>
            <p:nvPr/>
          </p:nvSpPr>
          <p:spPr>
            <a:xfrm>
              <a:off x="5744308" y="3999757"/>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68" name="TextBox 67">
              <a:extLst>
                <a:ext uri="{FF2B5EF4-FFF2-40B4-BE49-F238E27FC236}">
                  <a16:creationId xmlns:a16="http://schemas.microsoft.com/office/drawing/2014/main" id="{71BF9D6D-0BD2-064E-C384-6FB2A0A5CAED}"/>
                </a:ext>
              </a:extLst>
            </p:cNvPr>
            <p:cNvSpPr txBox="1"/>
            <p:nvPr/>
          </p:nvSpPr>
          <p:spPr>
            <a:xfrm>
              <a:off x="7723922" y="4049854"/>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69" name="TextBox 68">
              <a:extLst>
                <a:ext uri="{FF2B5EF4-FFF2-40B4-BE49-F238E27FC236}">
                  <a16:creationId xmlns:a16="http://schemas.microsoft.com/office/drawing/2014/main" id="{AEB99214-2132-0706-7330-BC77581808D0}"/>
                </a:ext>
              </a:extLst>
            </p:cNvPr>
            <p:cNvSpPr txBox="1"/>
            <p:nvPr/>
          </p:nvSpPr>
          <p:spPr>
            <a:xfrm>
              <a:off x="5748902" y="3221999"/>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70" name="TextBox 69">
              <a:extLst>
                <a:ext uri="{FF2B5EF4-FFF2-40B4-BE49-F238E27FC236}">
                  <a16:creationId xmlns:a16="http://schemas.microsoft.com/office/drawing/2014/main" id="{546D616B-0BCE-1514-0054-2EF17AFC09F3}"/>
                </a:ext>
              </a:extLst>
            </p:cNvPr>
            <p:cNvSpPr txBox="1"/>
            <p:nvPr/>
          </p:nvSpPr>
          <p:spPr>
            <a:xfrm>
              <a:off x="8974960" y="2093450"/>
              <a:ext cx="362287" cy="304288"/>
            </a:xfrm>
            <a:prstGeom prst="rect">
              <a:avLst/>
            </a:prstGeom>
          </p:spPr>
          <p:txBody>
            <a:bodyPr wrap="none" lIns="0" tIns="0" rIns="0" bIns="0" rtlCol="0">
              <a:spAutoFit/>
            </a:bodyPr>
            <a:lstStyle/>
            <a:p>
              <a:pPr algn="ctr"/>
              <a:r>
                <a:rPr lang="en-US" sz="1400" dirty="0">
                  <a:solidFill>
                    <a:schemeClr val="bg2">
                      <a:lumMod val="10000"/>
                    </a:schemeClr>
                  </a:solidFill>
                  <a:latin typeface="Gill Sans MT" panose="020B0502020104020203" pitchFamily="34" charset="77"/>
                </a:rPr>
                <a:t>ToR</a:t>
              </a:r>
            </a:p>
            <a:p>
              <a:pPr algn="ctr"/>
              <a:r>
                <a:rPr lang="en-US" sz="1400" dirty="0">
                  <a:solidFill>
                    <a:schemeClr val="bg2">
                      <a:lumMod val="10000"/>
                    </a:schemeClr>
                  </a:solidFill>
                  <a:latin typeface="Gill Sans MT" panose="020B0502020104020203" pitchFamily="34" charset="77"/>
                </a:rPr>
                <a:t>Switch</a:t>
              </a:r>
            </a:p>
          </p:txBody>
        </p:sp>
        <p:sp>
          <p:nvSpPr>
            <p:cNvPr id="71" name="TextBox 70">
              <a:extLst>
                <a:ext uri="{FF2B5EF4-FFF2-40B4-BE49-F238E27FC236}">
                  <a16:creationId xmlns:a16="http://schemas.microsoft.com/office/drawing/2014/main" id="{5070346E-9B2B-28B0-F4DD-76822025C61F}"/>
                </a:ext>
              </a:extLst>
            </p:cNvPr>
            <p:cNvSpPr txBox="1"/>
            <p:nvPr/>
          </p:nvSpPr>
          <p:spPr>
            <a:xfrm>
              <a:off x="10814156" y="2501162"/>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72" name="TextBox 71">
              <a:extLst>
                <a:ext uri="{FF2B5EF4-FFF2-40B4-BE49-F238E27FC236}">
                  <a16:creationId xmlns:a16="http://schemas.microsoft.com/office/drawing/2014/main" id="{95CFBEAE-B558-0FDF-8F45-A1157B71B9EC}"/>
                </a:ext>
              </a:extLst>
            </p:cNvPr>
            <p:cNvSpPr txBox="1"/>
            <p:nvPr/>
          </p:nvSpPr>
          <p:spPr>
            <a:xfrm>
              <a:off x="9057629" y="3587642"/>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2</a:t>
              </a:r>
            </a:p>
          </p:txBody>
        </p:sp>
        <p:sp>
          <p:nvSpPr>
            <p:cNvPr id="73" name="TextBox 72">
              <a:extLst>
                <a:ext uri="{FF2B5EF4-FFF2-40B4-BE49-F238E27FC236}">
                  <a16:creationId xmlns:a16="http://schemas.microsoft.com/office/drawing/2014/main" id="{54B6EB8B-47EA-4B17-1C07-EFBC767351FE}"/>
                </a:ext>
              </a:extLst>
            </p:cNvPr>
            <p:cNvSpPr txBox="1"/>
            <p:nvPr/>
          </p:nvSpPr>
          <p:spPr>
            <a:xfrm>
              <a:off x="9028154" y="2938465"/>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3</a:t>
              </a:r>
            </a:p>
          </p:txBody>
        </p:sp>
        <p:sp>
          <p:nvSpPr>
            <p:cNvPr id="74" name="TextBox 73">
              <a:extLst>
                <a:ext uri="{FF2B5EF4-FFF2-40B4-BE49-F238E27FC236}">
                  <a16:creationId xmlns:a16="http://schemas.microsoft.com/office/drawing/2014/main" id="{DAD1F134-13D4-91C8-4883-7C913BD77165}"/>
                </a:ext>
              </a:extLst>
            </p:cNvPr>
            <p:cNvSpPr txBox="1"/>
            <p:nvPr/>
          </p:nvSpPr>
          <p:spPr>
            <a:xfrm>
              <a:off x="10298486" y="4401539"/>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75" name="TextBox 74">
              <a:extLst>
                <a:ext uri="{FF2B5EF4-FFF2-40B4-BE49-F238E27FC236}">
                  <a16:creationId xmlns:a16="http://schemas.microsoft.com/office/drawing/2014/main" id="{0803BA50-56E9-D7C8-1D60-CA359D6EFE94}"/>
                </a:ext>
              </a:extLst>
            </p:cNvPr>
            <p:cNvSpPr txBox="1"/>
            <p:nvPr/>
          </p:nvSpPr>
          <p:spPr>
            <a:xfrm>
              <a:off x="10251984" y="2171463"/>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76" name="TextBox 75">
              <a:extLst>
                <a:ext uri="{FF2B5EF4-FFF2-40B4-BE49-F238E27FC236}">
                  <a16:creationId xmlns:a16="http://schemas.microsoft.com/office/drawing/2014/main" id="{2E388DE5-5F0D-87AD-9357-57EEDCB10150}"/>
                </a:ext>
              </a:extLst>
            </p:cNvPr>
            <p:cNvSpPr txBox="1"/>
            <p:nvPr/>
          </p:nvSpPr>
          <p:spPr>
            <a:xfrm>
              <a:off x="8160007" y="4374317"/>
              <a:ext cx="310186" cy="173879"/>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77" name="TextBox 76">
              <a:extLst>
                <a:ext uri="{FF2B5EF4-FFF2-40B4-BE49-F238E27FC236}">
                  <a16:creationId xmlns:a16="http://schemas.microsoft.com/office/drawing/2014/main" id="{87B33193-46BD-9EE4-7DDE-F37CC7006013}"/>
                </a:ext>
              </a:extLst>
            </p:cNvPr>
            <p:cNvSpPr txBox="1"/>
            <p:nvPr/>
          </p:nvSpPr>
          <p:spPr>
            <a:xfrm>
              <a:off x="6168668" y="3527343"/>
              <a:ext cx="514328" cy="34775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Crawler</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78" name="TextBox 77">
              <a:extLst>
                <a:ext uri="{FF2B5EF4-FFF2-40B4-BE49-F238E27FC236}">
                  <a16:creationId xmlns:a16="http://schemas.microsoft.com/office/drawing/2014/main" id="{B958A433-AB9C-516C-D4B7-5DF8238C934B}"/>
                </a:ext>
              </a:extLst>
            </p:cNvPr>
            <p:cNvSpPr txBox="1"/>
            <p:nvPr/>
          </p:nvSpPr>
          <p:spPr>
            <a:xfrm>
              <a:off x="8114302" y="3536376"/>
              <a:ext cx="398637" cy="239083"/>
            </a:xfrm>
            <a:prstGeom prst="rect">
              <a:avLst/>
            </a:prstGeom>
          </p:spPr>
          <p:txBody>
            <a:bodyPr wrap="none" lIns="0" tIns="0" rIns="0" bIns="0" rtlCol="0">
              <a:spAutoFit/>
            </a:bodyPr>
            <a:lstStyle/>
            <a:p>
              <a:pPr algn="ctr">
                <a:spcAft>
                  <a:spcPts val="600"/>
                </a:spcAft>
              </a:pPr>
              <a:r>
                <a:rPr lang="en-US" sz="1100" dirty="0">
                  <a:solidFill>
                    <a:schemeClr val="bg2">
                      <a:lumMod val="10000"/>
                    </a:schemeClr>
                  </a:solidFill>
                  <a:latin typeface="Gill Sans MT" panose="020B0502020104020203" pitchFamily="34" charset="77"/>
                </a:rPr>
                <a:t>Frontend</a:t>
              </a:r>
              <a:br>
                <a:rPr lang="en-US" sz="1100" dirty="0">
                  <a:solidFill>
                    <a:schemeClr val="bg2">
                      <a:lumMod val="10000"/>
                    </a:schemeClr>
                  </a:solidFill>
                  <a:latin typeface="Gill Sans MT" panose="020B0502020104020203" pitchFamily="34" charset="77"/>
                </a:rPr>
              </a:br>
              <a:r>
                <a:rPr lang="en-US" sz="1100" dirty="0">
                  <a:solidFill>
                    <a:schemeClr val="bg2">
                      <a:lumMod val="10000"/>
                    </a:schemeClr>
                  </a:solidFill>
                  <a:latin typeface="Gill Sans MT" panose="020B0502020104020203" pitchFamily="34" charset="77"/>
                </a:rPr>
                <a:t>VM</a:t>
              </a:r>
            </a:p>
          </p:txBody>
        </p:sp>
        <p:sp>
          <p:nvSpPr>
            <p:cNvPr id="79" name="TextBox 78">
              <a:extLst>
                <a:ext uri="{FF2B5EF4-FFF2-40B4-BE49-F238E27FC236}">
                  <a16:creationId xmlns:a16="http://schemas.microsoft.com/office/drawing/2014/main" id="{A3E09E2B-DDB2-C751-E78A-0A45C0E755E3}"/>
                </a:ext>
              </a:extLst>
            </p:cNvPr>
            <p:cNvSpPr txBox="1"/>
            <p:nvPr/>
          </p:nvSpPr>
          <p:spPr>
            <a:xfrm>
              <a:off x="7234608" y="3580360"/>
              <a:ext cx="37188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1</a:t>
              </a:r>
            </a:p>
          </p:txBody>
        </p:sp>
        <p:sp>
          <p:nvSpPr>
            <p:cNvPr id="80" name="TextBox 79">
              <a:extLst>
                <a:ext uri="{FF2B5EF4-FFF2-40B4-BE49-F238E27FC236}">
                  <a16:creationId xmlns:a16="http://schemas.microsoft.com/office/drawing/2014/main" id="{6A9F1442-456D-F1CC-1C28-B5DAA2EBA5F3}"/>
                </a:ext>
              </a:extLst>
            </p:cNvPr>
            <p:cNvSpPr txBox="1"/>
            <p:nvPr/>
          </p:nvSpPr>
          <p:spPr>
            <a:xfrm>
              <a:off x="8930683" y="4449579"/>
              <a:ext cx="187808" cy="152144"/>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VM</a:t>
              </a:r>
            </a:p>
          </p:txBody>
        </p:sp>
        <p:sp>
          <p:nvSpPr>
            <p:cNvPr id="81" name="TextBox 80">
              <a:extLst>
                <a:ext uri="{FF2B5EF4-FFF2-40B4-BE49-F238E27FC236}">
                  <a16:creationId xmlns:a16="http://schemas.microsoft.com/office/drawing/2014/main" id="{A7D49E79-B699-438E-90C1-14373A26F89F}"/>
                </a:ext>
              </a:extLst>
            </p:cNvPr>
            <p:cNvSpPr txBox="1"/>
            <p:nvPr/>
          </p:nvSpPr>
          <p:spPr>
            <a:xfrm>
              <a:off x="10813016" y="4000907"/>
              <a:ext cx="294435" cy="152144"/>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grpSp>
      <p:sp>
        <p:nvSpPr>
          <p:cNvPr id="2" name="Content Placeholder 1">
            <a:extLst>
              <a:ext uri="{FF2B5EF4-FFF2-40B4-BE49-F238E27FC236}">
                <a16:creationId xmlns:a16="http://schemas.microsoft.com/office/drawing/2014/main" id="{E47D68FF-AAEE-23D0-2B06-F1B73B8062D1}"/>
              </a:ext>
            </a:extLst>
          </p:cNvPr>
          <p:cNvSpPr txBox="1">
            <a:spLocks/>
          </p:cNvSpPr>
          <p:nvPr/>
        </p:nvSpPr>
        <p:spPr>
          <a:xfrm>
            <a:off x="4737958" y="2415427"/>
            <a:ext cx="1786046" cy="544830"/>
          </a:xfrm>
          <a:prstGeom prst="roundRect">
            <a:avLst/>
          </a:prstGeom>
          <a:noFill/>
          <a:ln w="38100">
            <a:noFill/>
          </a:ln>
        </p:spPr>
        <p:txBody>
          <a:bodyPr wrap="square" lIns="0" tIns="0" rIns="0" bIns="0" rtlCol="0">
            <a:spAutoFit/>
          </a:bodyPr>
          <a:lstStyle>
            <a:defPPr>
              <a:defRPr lang="en-US"/>
            </a:defPPr>
            <a:lvl1pPr algn="ctr">
              <a:defRPr sz="2400">
                <a:solidFill>
                  <a:schemeClr val="bg2">
                    <a:lumMod val="10000"/>
                  </a:schemeClr>
                </a:solidFill>
                <a:latin typeface="Gill Sans MT" panose="020B0502020104020203" pitchFamily="34" charset="77"/>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r>
              <a:rPr lang="en-US" sz="1600" dirty="0"/>
              <a:t>Potential</a:t>
            </a:r>
          </a:p>
          <a:p>
            <a:r>
              <a:rPr lang="en-US" sz="1600" dirty="0"/>
              <a:t>root causes</a:t>
            </a:r>
          </a:p>
        </p:txBody>
      </p:sp>
      <p:cxnSp>
        <p:nvCxnSpPr>
          <p:cNvPr id="3" name="Curved Connector 2">
            <a:extLst>
              <a:ext uri="{FF2B5EF4-FFF2-40B4-BE49-F238E27FC236}">
                <a16:creationId xmlns:a16="http://schemas.microsoft.com/office/drawing/2014/main" id="{0AD06AD7-E4A9-07E4-1AF8-A0BC3E136DA9}"/>
              </a:ext>
            </a:extLst>
          </p:cNvPr>
          <p:cNvCxnSpPr>
            <a:cxnSpLocks/>
            <a:stCxn id="2" idx="2"/>
            <a:endCxn id="53" idx="0"/>
          </p:cNvCxnSpPr>
          <p:nvPr/>
        </p:nvCxnSpPr>
        <p:spPr bwMode="gray">
          <a:xfrm rot="16200000" flipH="1">
            <a:off x="5936158" y="2655079"/>
            <a:ext cx="656771" cy="1267125"/>
          </a:xfrm>
          <a:prstGeom prst="curvedConnector3">
            <a:avLst>
              <a:gd name="adj1" fmla="val 50000"/>
            </a:avLst>
          </a:prstGeom>
          <a:ln w="25400">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4" name="Curved Connector 3">
            <a:extLst>
              <a:ext uri="{FF2B5EF4-FFF2-40B4-BE49-F238E27FC236}">
                <a16:creationId xmlns:a16="http://schemas.microsoft.com/office/drawing/2014/main" id="{CF7D9C9C-8D4D-F052-752D-ACF4354F6427}"/>
              </a:ext>
            </a:extLst>
          </p:cNvPr>
          <p:cNvCxnSpPr>
            <a:cxnSpLocks/>
            <a:stCxn id="2" idx="0"/>
            <a:endCxn id="61" idx="0"/>
          </p:cNvCxnSpPr>
          <p:nvPr/>
        </p:nvCxnSpPr>
        <p:spPr bwMode="gray">
          <a:xfrm rot="16200000" flipH="1">
            <a:off x="6093029" y="1953378"/>
            <a:ext cx="303915" cy="1228012"/>
          </a:xfrm>
          <a:prstGeom prst="curvedConnector3">
            <a:avLst>
              <a:gd name="adj1" fmla="val -75218"/>
            </a:avLst>
          </a:prstGeom>
          <a:ln w="25400">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5" name="Curved Connector 4">
            <a:extLst>
              <a:ext uri="{FF2B5EF4-FFF2-40B4-BE49-F238E27FC236}">
                <a16:creationId xmlns:a16="http://schemas.microsoft.com/office/drawing/2014/main" id="{92611B9A-06B6-5B61-7576-D2B2A26D2EE0}"/>
              </a:ext>
            </a:extLst>
          </p:cNvPr>
          <p:cNvCxnSpPr>
            <a:cxnSpLocks/>
            <a:stCxn id="2" idx="2"/>
            <a:endCxn id="50" idx="0"/>
          </p:cNvCxnSpPr>
          <p:nvPr/>
        </p:nvCxnSpPr>
        <p:spPr bwMode="gray">
          <a:xfrm rot="5400000">
            <a:off x="4662490" y="2659820"/>
            <a:ext cx="668054" cy="1268928"/>
          </a:xfrm>
          <a:prstGeom prst="curvedConnector3">
            <a:avLst>
              <a:gd name="adj1" fmla="val 50000"/>
            </a:avLst>
          </a:prstGeom>
          <a:ln w="25400">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8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9400CE13-7EB6-8DA5-BF8A-2580E0B4E845}"/>
              </a:ext>
            </a:extLst>
          </p:cNvPr>
          <p:cNvSpPr/>
          <p:nvPr/>
        </p:nvSpPr>
        <p:spPr>
          <a:xfrm>
            <a:off x="2223436" y="2708903"/>
            <a:ext cx="7122695" cy="18053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49870F0-4372-4728-9CBB-33DE74953B6A}"/>
              </a:ext>
            </a:extLst>
          </p:cNvPr>
          <p:cNvSpPr>
            <a:spLocks noGrp="1"/>
          </p:cNvSpPr>
          <p:nvPr>
            <p:ph type="sldNum" sz="quarter" idx="12"/>
          </p:nvPr>
        </p:nvSpPr>
        <p:spPr/>
        <p:txBody>
          <a:bodyPr/>
          <a:lstStyle/>
          <a:p>
            <a:fld id="{330EA680-D336-4FF7-8B7A-9848BB0A1C32}" type="slidenum">
              <a:rPr lang="en-US" smtClean="0"/>
              <a:t>22</a:t>
            </a:fld>
            <a:endParaRPr lang="en-US" dirty="0"/>
          </a:p>
        </p:txBody>
      </p:sp>
      <p:sp>
        <p:nvSpPr>
          <p:cNvPr id="7" name="Rectangle 6">
            <a:extLst>
              <a:ext uri="{FF2B5EF4-FFF2-40B4-BE49-F238E27FC236}">
                <a16:creationId xmlns:a16="http://schemas.microsoft.com/office/drawing/2014/main" id="{708F8DDF-03AC-42CC-88B5-F3BC4D7DD818}"/>
              </a:ext>
            </a:extLst>
          </p:cNvPr>
          <p:cNvSpPr/>
          <p:nvPr/>
        </p:nvSpPr>
        <p:spPr>
          <a:xfrm>
            <a:off x="4893442" y="3008951"/>
            <a:ext cx="1531470" cy="122517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E18548D-7E36-4795-9152-C180B465F99D}"/>
              </a:ext>
            </a:extLst>
          </p:cNvPr>
          <p:cNvSpPr/>
          <p:nvPr/>
        </p:nvSpPr>
        <p:spPr>
          <a:xfrm>
            <a:off x="7487255" y="3004770"/>
            <a:ext cx="1501588" cy="1225175"/>
          </a:xfrm>
          <a:prstGeom prst="rect">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Generate explanations</a:t>
            </a:r>
          </a:p>
        </p:txBody>
      </p:sp>
      <p:cxnSp>
        <p:nvCxnSpPr>
          <p:cNvPr id="10" name="Straight Arrow Connector 9">
            <a:extLst>
              <a:ext uri="{FF2B5EF4-FFF2-40B4-BE49-F238E27FC236}">
                <a16:creationId xmlns:a16="http://schemas.microsoft.com/office/drawing/2014/main" id="{2D1B3915-928D-4373-93D7-C30D247C569F}"/>
              </a:ext>
            </a:extLst>
          </p:cNvPr>
          <p:cNvCxnSpPr>
            <a:cxnSpLocks/>
            <a:stCxn id="7" idx="3"/>
            <a:endCxn id="8" idx="1"/>
          </p:cNvCxnSpPr>
          <p:nvPr/>
        </p:nvCxnSpPr>
        <p:spPr>
          <a:xfrm flipV="1">
            <a:off x="6424912" y="3617358"/>
            <a:ext cx="1062343" cy="418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291A01-6DD1-48BA-BFE5-C89B77F26BCA}"/>
              </a:ext>
            </a:extLst>
          </p:cNvPr>
          <p:cNvSpPr txBox="1"/>
          <p:nvPr/>
        </p:nvSpPr>
        <p:spPr>
          <a:xfrm>
            <a:off x="4962772" y="3134954"/>
            <a:ext cx="14582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Find root causes in the model</a:t>
            </a:r>
          </a:p>
        </p:txBody>
      </p:sp>
      <p:cxnSp>
        <p:nvCxnSpPr>
          <p:cNvPr id="14" name="Straight Arrow Connector 13">
            <a:extLst>
              <a:ext uri="{FF2B5EF4-FFF2-40B4-BE49-F238E27FC236}">
                <a16:creationId xmlns:a16="http://schemas.microsoft.com/office/drawing/2014/main" id="{C652D461-AB93-41A2-85A3-FFD59D33B56F}"/>
              </a:ext>
            </a:extLst>
          </p:cNvPr>
          <p:cNvCxnSpPr>
            <a:cxnSpLocks/>
            <a:endCxn id="22" idx="0"/>
          </p:cNvCxnSpPr>
          <p:nvPr/>
        </p:nvCxnSpPr>
        <p:spPr>
          <a:xfrm>
            <a:off x="3235190" y="2025627"/>
            <a:ext cx="108707" cy="98572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50D509-CADC-4CBE-961A-8BC29E222C20}"/>
              </a:ext>
            </a:extLst>
          </p:cNvPr>
          <p:cNvSpPr txBox="1"/>
          <p:nvPr/>
        </p:nvSpPr>
        <p:spPr>
          <a:xfrm>
            <a:off x="1074479" y="1294159"/>
            <a:ext cx="38189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A problematic symptom</a:t>
            </a:r>
          </a:p>
          <a:p>
            <a:pPr algn="ctr"/>
            <a:r>
              <a:rPr lang="en-GB" dirty="0">
                <a:cs typeface="Calibri"/>
              </a:rPr>
              <a:t>e.g. foo’s high CPU usage</a:t>
            </a:r>
          </a:p>
          <a:p>
            <a:pPr algn="ctr"/>
            <a:endParaRPr lang="en-GB" dirty="0">
              <a:cs typeface="Calibri"/>
            </a:endParaRPr>
          </a:p>
        </p:txBody>
      </p:sp>
      <p:cxnSp>
        <p:nvCxnSpPr>
          <p:cNvPr id="17" name="Straight Arrow Connector 16">
            <a:extLst>
              <a:ext uri="{FF2B5EF4-FFF2-40B4-BE49-F238E27FC236}">
                <a16:creationId xmlns:a16="http://schemas.microsoft.com/office/drawing/2014/main" id="{7FB63ED4-1B77-45BE-BF11-1F7ED1090720}"/>
              </a:ext>
            </a:extLst>
          </p:cNvPr>
          <p:cNvCxnSpPr>
            <a:cxnSpLocks/>
          </p:cNvCxnSpPr>
          <p:nvPr/>
        </p:nvCxnSpPr>
        <p:spPr>
          <a:xfrm flipH="1">
            <a:off x="3592478" y="1994804"/>
            <a:ext cx="1082812" cy="100996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93F8E-CD13-4A0A-9A14-63D22A94856E}"/>
              </a:ext>
            </a:extLst>
          </p:cNvPr>
          <p:cNvCxnSpPr>
            <a:cxnSpLocks/>
          </p:cNvCxnSpPr>
          <p:nvPr/>
        </p:nvCxnSpPr>
        <p:spPr>
          <a:xfrm>
            <a:off x="8219967" y="4221253"/>
            <a:ext cx="0" cy="82868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845D65-A1B1-477F-96AF-479130438034}"/>
              </a:ext>
            </a:extLst>
          </p:cNvPr>
          <p:cNvSpPr/>
          <p:nvPr/>
        </p:nvSpPr>
        <p:spPr>
          <a:xfrm>
            <a:off x="5519594" y="5319655"/>
            <a:ext cx="5117351" cy="10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cs typeface="Calibri"/>
              </a:rPr>
              <a:t>Root cause with explanation</a:t>
            </a:r>
          </a:p>
          <a:p>
            <a:r>
              <a:rPr lang="en-GB" dirty="0">
                <a:solidFill>
                  <a:schemeClr val="tx1">
                    <a:lumMod val="50000"/>
                    <a:lumOff val="50000"/>
                  </a:schemeClr>
                </a:solidFill>
                <a:cs typeface="Calibri"/>
              </a:rPr>
              <a:t>e.g. Root cause: Crawler machine</a:t>
            </a:r>
          </a:p>
          <a:p>
            <a:pPr marL="285750" indent="-285750">
              <a:buFont typeface="Wingdings"/>
              <a:buChar char="Ø"/>
            </a:pPr>
            <a:r>
              <a:rPr lang="en-GB" dirty="0">
                <a:solidFill>
                  <a:schemeClr val="tx1">
                    <a:lumMod val="50000"/>
                    <a:lumOff val="50000"/>
                  </a:schemeClr>
                </a:solidFill>
                <a:cs typeface="Calibri"/>
              </a:rPr>
              <a:t>Crawler machine sent high requests to front-end</a:t>
            </a:r>
            <a:endParaRPr lang="en-US" dirty="0">
              <a:solidFill>
                <a:schemeClr val="tx1">
                  <a:lumMod val="50000"/>
                  <a:lumOff val="50000"/>
                </a:schemeClr>
              </a:solidFill>
              <a:cs typeface="Calibri" panose="020F0502020204030204"/>
            </a:endParaRPr>
          </a:p>
          <a:p>
            <a:pPr marL="285750" indent="-285750">
              <a:buFont typeface="Wingdings"/>
              <a:buChar char="Ø"/>
            </a:pPr>
            <a:r>
              <a:rPr lang="en-GB" dirty="0">
                <a:solidFill>
                  <a:schemeClr val="tx1">
                    <a:lumMod val="50000"/>
                    <a:lumOff val="50000"/>
                  </a:schemeClr>
                </a:solidFill>
                <a:cs typeface="Calibri"/>
              </a:rPr>
              <a:t>Which sent high requests to back-end</a:t>
            </a:r>
          </a:p>
          <a:p>
            <a:pPr marL="285750" indent="-285750">
              <a:buFont typeface="Wingdings"/>
              <a:buChar char="Ø"/>
            </a:pPr>
            <a:r>
              <a:rPr lang="en-GB" dirty="0">
                <a:solidFill>
                  <a:schemeClr val="tx1">
                    <a:lumMod val="50000"/>
                    <a:lumOff val="50000"/>
                  </a:schemeClr>
                </a:solidFill>
                <a:cs typeface="Calibri"/>
              </a:rPr>
              <a:t>Which caused high load at the back-end</a:t>
            </a:r>
          </a:p>
        </p:txBody>
      </p:sp>
      <p:sp>
        <p:nvSpPr>
          <p:cNvPr id="3" name="Title 4">
            <a:extLst>
              <a:ext uri="{FF2B5EF4-FFF2-40B4-BE49-F238E27FC236}">
                <a16:creationId xmlns:a16="http://schemas.microsoft.com/office/drawing/2014/main" id="{7D94243B-DFB4-46AF-8935-9DB1AAD32C0F}"/>
              </a:ext>
            </a:extLst>
          </p:cNvPr>
          <p:cNvSpPr txBox="1">
            <a:spLocks/>
          </p:cNvSpPr>
          <p:nvPr/>
        </p:nvSpPr>
        <p:spPr>
          <a:xfrm>
            <a:off x="194236" y="-24067"/>
            <a:ext cx="12193224" cy="1008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Calibri Light"/>
              </a:rPr>
              <a:t>Murphy</a:t>
            </a:r>
            <a:endParaRPr lang="en-US" dirty="0"/>
          </a:p>
        </p:txBody>
      </p:sp>
      <p:sp>
        <p:nvSpPr>
          <p:cNvPr id="26" name="TextBox 25">
            <a:extLst>
              <a:ext uri="{FF2B5EF4-FFF2-40B4-BE49-F238E27FC236}">
                <a16:creationId xmlns:a16="http://schemas.microsoft.com/office/drawing/2014/main" id="{B3719F27-FF23-460F-A9D3-D46FB495A63A}"/>
              </a:ext>
            </a:extLst>
          </p:cNvPr>
          <p:cNvSpPr txBox="1"/>
          <p:nvPr/>
        </p:nvSpPr>
        <p:spPr>
          <a:xfrm>
            <a:off x="4015010" y="842890"/>
            <a:ext cx="17568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t>Inputs</a:t>
            </a:r>
            <a:endParaRPr lang="en-GB" sz="2800" dirty="0">
              <a:cs typeface="Calibri"/>
            </a:endParaRPr>
          </a:p>
        </p:txBody>
      </p:sp>
      <p:sp>
        <p:nvSpPr>
          <p:cNvPr id="22" name="Rectangle 21">
            <a:extLst>
              <a:ext uri="{FF2B5EF4-FFF2-40B4-BE49-F238E27FC236}">
                <a16:creationId xmlns:a16="http://schemas.microsoft.com/office/drawing/2014/main" id="{C22A59CA-2280-E14A-955E-575380DC6931}"/>
              </a:ext>
            </a:extLst>
          </p:cNvPr>
          <p:cNvSpPr/>
          <p:nvPr/>
        </p:nvSpPr>
        <p:spPr>
          <a:xfrm>
            <a:off x="2570692" y="3011356"/>
            <a:ext cx="1546410" cy="122517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F6CF799E-BA80-8946-8D39-15472735F632}"/>
              </a:ext>
            </a:extLst>
          </p:cNvPr>
          <p:cNvSpPr txBox="1"/>
          <p:nvPr/>
        </p:nvSpPr>
        <p:spPr>
          <a:xfrm>
            <a:off x="2597036" y="3029891"/>
            <a:ext cx="145825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Construct model of entities and dependencies</a:t>
            </a:r>
          </a:p>
          <a:p>
            <a:pPr algn="ctr"/>
            <a:endParaRPr lang="en-GB" dirty="0">
              <a:cs typeface="Calibri"/>
            </a:endParaRPr>
          </a:p>
        </p:txBody>
      </p:sp>
      <p:cxnSp>
        <p:nvCxnSpPr>
          <p:cNvPr id="27" name="Straight Arrow Connector 26">
            <a:extLst>
              <a:ext uri="{FF2B5EF4-FFF2-40B4-BE49-F238E27FC236}">
                <a16:creationId xmlns:a16="http://schemas.microsoft.com/office/drawing/2014/main" id="{0A6F93D3-FCC9-8E40-AA59-1138A119CA17}"/>
              </a:ext>
            </a:extLst>
          </p:cNvPr>
          <p:cNvCxnSpPr>
            <a:cxnSpLocks/>
            <a:stCxn id="22" idx="3"/>
            <a:endCxn id="7" idx="1"/>
          </p:cNvCxnSpPr>
          <p:nvPr/>
        </p:nvCxnSpPr>
        <p:spPr>
          <a:xfrm flipV="1">
            <a:off x="4117102" y="3621539"/>
            <a:ext cx="776340" cy="240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86A8623-2D0B-126D-D7A6-F33B144C550B}"/>
              </a:ext>
            </a:extLst>
          </p:cNvPr>
          <p:cNvSpPr txBox="1"/>
          <p:nvPr/>
        </p:nvSpPr>
        <p:spPr>
          <a:xfrm>
            <a:off x="4573162" y="1345455"/>
            <a:ext cx="14582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Monitoring</a:t>
            </a:r>
          </a:p>
          <a:p>
            <a:pPr algn="ctr"/>
            <a:r>
              <a:rPr lang="en-GB" dirty="0">
                <a:cs typeface="Calibri"/>
              </a:rPr>
              <a:t>information</a:t>
            </a:r>
          </a:p>
        </p:txBody>
      </p:sp>
      <p:sp>
        <p:nvSpPr>
          <p:cNvPr id="34" name="TextBox 33">
            <a:extLst>
              <a:ext uri="{FF2B5EF4-FFF2-40B4-BE49-F238E27FC236}">
                <a16:creationId xmlns:a16="http://schemas.microsoft.com/office/drawing/2014/main" id="{1EACD462-C0E2-E62B-CCB2-2766D059C981}"/>
              </a:ext>
            </a:extLst>
          </p:cNvPr>
          <p:cNvSpPr txBox="1"/>
          <p:nvPr/>
        </p:nvSpPr>
        <p:spPr>
          <a:xfrm>
            <a:off x="6632942" y="4635595"/>
            <a:ext cx="1355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cs typeface="Calibri"/>
              </a:rPr>
              <a:t>Output</a:t>
            </a:r>
          </a:p>
        </p:txBody>
      </p:sp>
    </p:spTree>
    <p:extLst>
      <p:ext uri="{BB962C8B-B14F-4D97-AF65-F5344CB8AC3E}">
        <p14:creationId xmlns:p14="http://schemas.microsoft.com/office/powerpoint/2010/main" val="45855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7A721D-24E5-B108-922A-CC4E5A96B426}"/>
              </a:ext>
            </a:extLst>
          </p:cNvPr>
          <p:cNvGrpSpPr/>
          <p:nvPr/>
        </p:nvGrpSpPr>
        <p:grpSpPr>
          <a:xfrm>
            <a:off x="1813039" y="806098"/>
            <a:ext cx="8565924" cy="5245804"/>
            <a:chOff x="0" y="368300"/>
            <a:chExt cx="11487369" cy="6783494"/>
          </a:xfrm>
        </p:grpSpPr>
        <p:sp>
          <p:nvSpPr>
            <p:cNvPr id="5" name="Rounded Rectangle 4">
              <a:extLst>
                <a:ext uri="{FF2B5EF4-FFF2-40B4-BE49-F238E27FC236}">
                  <a16:creationId xmlns:a16="http://schemas.microsoft.com/office/drawing/2014/main" id="{83A70E0B-F67C-8A26-D020-102662549C54}"/>
                </a:ext>
              </a:extLst>
            </p:cNvPr>
            <p:cNvSpPr/>
            <p:nvPr/>
          </p:nvSpPr>
          <p:spPr>
            <a:xfrm>
              <a:off x="8623579" y="3665782"/>
              <a:ext cx="2274129" cy="2710636"/>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 name="Rounded Rectangle 5">
              <a:extLst>
                <a:ext uri="{FF2B5EF4-FFF2-40B4-BE49-F238E27FC236}">
                  <a16:creationId xmlns:a16="http://schemas.microsoft.com/office/drawing/2014/main" id="{6DEB0F04-C248-E281-421C-C11F68B69976}"/>
                </a:ext>
              </a:extLst>
            </p:cNvPr>
            <p:cNvSpPr/>
            <p:nvPr/>
          </p:nvSpPr>
          <p:spPr>
            <a:xfrm>
              <a:off x="8606789" y="997615"/>
              <a:ext cx="2252965" cy="2538640"/>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 name="Rounded Rectangle 6">
              <a:extLst>
                <a:ext uri="{FF2B5EF4-FFF2-40B4-BE49-F238E27FC236}">
                  <a16:creationId xmlns:a16="http://schemas.microsoft.com/office/drawing/2014/main" id="{AAAA1A3F-9F0C-6D85-48A4-3754BC9EEA1A}"/>
                </a:ext>
              </a:extLst>
            </p:cNvPr>
            <p:cNvSpPr/>
            <p:nvPr/>
          </p:nvSpPr>
          <p:spPr>
            <a:xfrm>
              <a:off x="4507992" y="4392778"/>
              <a:ext cx="1955800" cy="2759016"/>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8" name="Rounded Rectangle 7">
              <a:extLst>
                <a:ext uri="{FF2B5EF4-FFF2-40B4-BE49-F238E27FC236}">
                  <a16:creationId xmlns:a16="http://schemas.microsoft.com/office/drawing/2014/main" id="{38AEEA4D-E128-41E5-6DD2-F591475ADC39}"/>
                </a:ext>
              </a:extLst>
            </p:cNvPr>
            <p:cNvSpPr/>
            <p:nvPr/>
          </p:nvSpPr>
          <p:spPr>
            <a:xfrm>
              <a:off x="101600" y="2962488"/>
              <a:ext cx="2066956" cy="2631107"/>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9" name="Straight Arrow Connector 8">
              <a:extLst>
                <a:ext uri="{FF2B5EF4-FFF2-40B4-BE49-F238E27FC236}">
                  <a16:creationId xmlns:a16="http://schemas.microsoft.com/office/drawing/2014/main" id="{9189DA0E-56EB-A399-E1C4-D3AFF6E06E9B}"/>
                </a:ext>
              </a:extLst>
            </p:cNvPr>
            <p:cNvCxnSpPr>
              <a:cxnSpLocks/>
              <a:stCxn id="20" idx="1"/>
              <a:endCxn id="12" idx="5"/>
            </p:cNvCxnSpPr>
            <p:nvPr/>
          </p:nvCxnSpPr>
          <p:spPr bwMode="gray">
            <a:xfrm flipH="1" flipV="1">
              <a:off x="7280832" y="1781998"/>
              <a:ext cx="1824011" cy="373659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0413DCB-DE21-D03B-11B6-0E1587549DAD}"/>
                </a:ext>
              </a:extLst>
            </p:cNvPr>
            <p:cNvCxnSpPr>
              <a:cxnSpLocks/>
              <a:endCxn id="12" idx="3"/>
            </p:cNvCxnSpPr>
            <p:nvPr/>
          </p:nvCxnSpPr>
          <p:spPr bwMode="gray">
            <a:xfrm flipV="1">
              <a:off x="5700860" y="1781998"/>
              <a:ext cx="933394" cy="367808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31EF0B6-E665-CC9C-1188-2F554D3D632A}"/>
                </a:ext>
              </a:extLst>
            </p:cNvPr>
            <p:cNvSpPr>
              <a:spLocks noChangeAspect="1"/>
            </p:cNvSpPr>
            <p:nvPr/>
          </p:nvSpPr>
          <p:spPr>
            <a:xfrm>
              <a:off x="3011398" y="3736194"/>
              <a:ext cx="914400" cy="914400"/>
            </a:xfrm>
            <a:prstGeom prst="ellipse">
              <a:avLst/>
            </a:prstGeom>
            <a:noFill/>
            <a:ln w="57150">
              <a:solidFill>
                <a:srgbClr val="FF00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2" name="Oval 11">
              <a:extLst>
                <a:ext uri="{FF2B5EF4-FFF2-40B4-BE49-F238E27FC236}">
                  <a16:creationId xmlns:a16="http://schemas.microsoft.com/office/drawing/2014/main" id="{EFFB5358-023E-A709-2779-A553F50FCA39}"/>
                </a:ext>
              </a:extLst>
            </p:cNvPr>
            <p:cNvSpPr>
              <a:spLocks noChangeAspect="1"/>
            </p:cNvSpPr>
            <p:nvPr/>
          </p:nvSpPr>
          <p:spPr>
            <a:xfrm>
              <a:off x="6500343" y="1001509"/>
              <a:ext cx="914400" cy="914400"/>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3" name="Oval 12">
              <a:extLst>
                <a:ext uri="{FF2B5EF4-FFF2-40B4-BE49-F238E27FC236}">
                  <a16:creationId xmlns:a16="http://schemas.microsoft.com/office/drawing/2014/main" id="{87266BEE-54D1-0EF8-FEA2-9A4A5EEEF84E}"/>
                </a:ext>
              </a:extLst>
            </p:cNvPr>
            <p:cNvSpPr>
              <a:spLocks noChangeAspect="1"/>
            </p:cNvSpPr>
            <p:nvPr/>
          </p:nvSpPr>
          <p:spPr>
            <a:xfrm>
              <a:off x="9938333" y="4573215"/>
              <a:ext cx="914400" cy="914400"/>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4" name="Oval 13">
              <a:extLst>
                <a:ext uri="{FF2B5EF4-FFF2-40B4-BE49-F238E27FC236}">
                  <a16:creationId xmlns:a16="http://schemas.microsoft.com/office/drawing/2014/main" id="{2FD2F060-0345-5441-5B9C-855139306EEA}"/>
                </a:ext>
              </a:extLst>
            </p:cNvPr>
            <p:cNvSpPr>
              <a:spLocks noChangeAspect="1"/>
            </p:cNvSpPr>
            <p:nvPr/>
          </p:nvSpPr>
          <p:spPr>
            <a:xfrm>
              <a:off x="1189988" y="3686943"/>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050" dirty="0">
                <a:solidFill>
                  <a:schemeClr val="bg2">
                    <a:lumMod val="10000"/>
                  </a:schemeClr>
                </a:solidFill>
                <a:latin typeface="Gill Sans MT" panose="020B0502020104020203" pitchFamily="34" charset="77"/>
              </a:endParaRPr>
            </a:p>
          </p:txBody>
        </p:sp>
        <p:sp>
          <p:nvSpPr>
            <p:cNvPr id="15" name="Oval 14">
              <a:extLst>
                <a:ext uri="{FF2B5EF4-FFF2-40B4-BE49-F238E27FC236}">
                  <a16:creationId xmlns:a16="http://schemas.microsoft.com/office/drawing/2014/main" id="{622AD5EA-AA69-555B-919D-D251049A4FD2}"/>
                </a:ext>
              </a:extLst>
            </p:cNvPr>
            <p:cNvSpPr>
              <a:spLocks noChangeAspect="1"/>
            </p:cNvSpPr>
            <p:nvPr/>
          </p:nvSpPr>
          <p:spPr>
            <a:xfrm>
              <a:off x="4817540" y="3675369"/>
              <a:ext cx="1051560" cy="105156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6" name="Oval 15">
              <a:extLst>
                <a:ext uri="{FF2B5EF4-FFF2-40B4-BE49-F238E27FC236}">
                  <a16:creationId xmlns:a16="http://schemas.microsoft.com/office/drawing/2014/main" id="{0A86A09D-79B5-E78C-9F7C-049A9D22697C}"/>
                </a:ext>
              </a:extLst>
            </p:cNvPr>
            <p:cNvSpPr>
              <a:spLocks noChangeAspect="1"/>
            </p:cNvSpPr>
            <p:nvPr/>
          </p:nvSpPr>
          <p:spPr>
            <a:xfrm rot="4899634">
              <a:off x="4050236" y="4668723"/>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8" name="Oval 17">
              <a:extLst>
                <a:ext uri="{FF2B5EF4-FFF2-40B4-BE49-F238E27FC236}">
                  <a16:creationId xmlns:a16="http://schemas.microsoft.com/office/drawing/2014/main" id="{D5887A25-BE79-DF4E-2C5E-572ABD4138A3}"/>
                </a:ext>
              </a:extLst>
            </p:cNvPr>
            <p:cNvSpPr>
              <a:spLocks noChangeAspect="1"/>
            </p:cNvSpPr>
            <p:nvPr/>
          </p:nvSpPr>
          <p:spPr>
            <a:xfrm>
              <a:off x="6586753" y="2506600"/>
              <a:ext cx="914400" cy="914400"/>
            </a:xfrm>
            <a:prstGeom prst="ellipse">
              <a:avLst/>
            </a:prstGeom>
            <a:solidFill>
              <a:schemeClr val="bg1"/>
            </a:solidFill>
            <a:ln w="57150">
              <a:solidFill>
                <a:srgbClr val="00206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0" name="Oval 19">
              <a:extLst>
                <a:ext uri="{FF2B5EF4-FFF2-40B4-BE49-F238E27FC236}">
                  <a16:creationId xmlns:a16="http://schemas.microsoft.com/office/drawing/2014/main" id="{842C6C4C-6DA8-5DF2-D6C6-87D8F41020E5}"/>
                </a:ext>
              </a:extLst>
            </p:cNvPr>
            <p:cNvSpPr>
              <a:spLocks noChangeAspect="1"/>
            </p:cNvSpPr>
            <p:nvPr/>
          </p:nvSpPr>
          <p:spPr>
            <a:xfrm>
              <a:off x="8970932" y="5384683"/>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1" name="Oval 20">
              <a:extLst>
                <a:ext uri="{FF2B5EF4-FFF2-40B4-BE49-F238E27FC236}">
                  <a16:creationId xmlns:a16="http://schemas.microsoft.com/office/drawing/2014/main" id="{AE8B004F-878F-6764-4ADA-C38B8E5C0A9B}"/>
                </a:ext>
              </a:extLst>
            </p:cNvPr>
            <p:cNvSpPr>
              <a:spLocks noChangeAspect="1"/>
            </p:cNvSpPr>
            <p:nvPr/>
          </p:nvSpPr>
          <p:spPr>
            <a:xfrm>
              <a:off x="8867229" y="2505288"/>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2" name="Oval 21">
              <a:extLst>
                <a:ext uri="{FF2B5EF4-FFF2-40B4-BE49-F238E27FC236}">
                  <a16:creationId xmlns:a16="http://schemas.microsoft.com/office/drawing/2014/main" id="{5AF5327A-4660-807A-C070-5795A4A77C53}"/>
                </a:ext>
              </a:extLst>
            </p:cNvPr>
            <p:cNvSpPr>
              <a:spLocks noChangeAspect="1"/>
            </p:cNvSpPr>
            <p:nvPr/>
          </p:nvSpPr>
          <p:spPr>
            <a:xfrm rot="4002393">
              <a:off x="9940506" y="1640588"/>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23" name="Straight Arrow Connector 22">
              <a:extLst>
                <a:ext uri="{FF2B5EF4-FFF2-40B4-BE49-F238E27FC236}">
                  <a16:creationId xmlns:a16="http://schemas.microsoft.com/office/drawing/2014/main" id="{47AC3289-02B8-04E7-DEC1-1C486BA456C7}"/>
                </a:ext>
              </a:extLst>
            </p:cNvPr>
            <p:cNvCxnSpPr>
              <a:cxnSpLocks/>
              <a:stCxn id="33" idx="1"/>
              <a:endCxn id="14" idx="3"/>
            </p:cNvCxnSpPr>
            <p:nvPr/>
          </p:nvCxnSpPr>
          <p:spPr bwMode="gray">
            <a:xfrm flipV="1">
              <a:off x="1124007" y="4545481"/>
              <a:ext cx="213283" cy="20457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D046E73-EC4E-A202-B3A9-1EBCAAC47E1C}"/>
                </a:ext>
              </a:extLst>
            </p:cNvPr>
            <p:cNvCxnSpPr>
              <a:cxnSpLocks/>
              <a:stCxn id="59" idx="5"/>
              <a:endCxn id="14" idx="0"/>
            </p:cNvCxnSpPr>
            <p:nvPr/>
          </p:nvCxnSpPr>
          <p:spPr bwMode="gray">
            <a:xfrm>
              <a:off x="1259691" y="3565115"/>
              <a:ext cx="433217" cy="12182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1E51667-5A99-6D04-2FB5-79EDFFD52516}"/>
                </a:ext>
              </a:extLst>
            </p:cNvPr>
            <p:cNvCxnSpPr>
              <a:cxnSpLocks/>
              <a:stCxn id="11" idx="2"/>
              <a:endCxn id="14" idx="6"/>
            </p:cNvCxnSpPr>
            <p:nvPr/>
          </p:nvCxnSpPr>
          <p:spPr bwMode="gray">
            <a:xfrm flipH="1" flipV="1">
              <a:off x="2195828" y="4189863"/>
              <a:ext cx="815570" cy="353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5271601-7845-7A6F-AB19-98718DD5D1FB}"/>
                </a:ext>
              </a:extLst>
            </p:cNvPr>
            <p:cNvCxnSpPr>
              <a:cxnSpLocks/>
              <a:stCxn id="11" idx="6"/>
              <a:endCxn id="15" idx="2"/>
            </p:cNvCxnSpPr>
            <p:nvPr/>
          </p:nvCxnSpPr>
          <p:spPr bwMode="gray">
            <a:xfrm>
              <a:off x="3925798" y="4193394"/>
              <a:ext cx="891742" cy="775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3812649-F1E7-14CA-F7B4-BADDBB58A1FE}"/>
                </a:ext>
              </a:extLst>
            </p:cNvPr>
            <p:cNvCxnSpPr>
              <a:cxnSpLocks/>
              <a:stCxn id="20" idx="0"/>
            </p:cNvCxnSpPr>
            <p:nvPr/>
          </p:nvCxnSpPr>
          <p:spPr bwMode="gray">
            <a:xfrm flipH="1" flipV="1">
              <a:off x="9421520" y="4700332"/>
              <a:ext cx="6612" cy="68435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0108739-2773-7DB6-63A4-44908A244809}"/>
                </a:ext>
              </a:extLst>
            </p:cNvPr>
            <p:cNvCxnSpPr>
              <a:cxnSpLocks/>
              <a:stCxn id="15" idx="6"/>
            </p:cNvCxnSpPr>
            <p:nvPr/>
          </p:nvCxnSpPr>
          <p:spPr bwMode="gray">
            <a:xfrm flipV="1">
              <a:off x="5869100" y="4193394"/>
              <a:ext cx="771605" cy="775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A37522-3745-AEE0-B35E-ACD40E6A3B30}"/>
                </a:ext>
              </a:extLst>
            </p:cNvPr>
            <p:cNvCxnSpPr>
              <a:cxnSpLocks/>
              <a:stCxn id="18" idx="6"/>
              <a:endCxn id="21" idx="2"/>
            </p:cNvCxnSpPr>
            <p:nvPr/>
          </p:nvCxnSpPr>
          <p:spPr bwMode="gray">
            <a:xfrm>
              <a:off x="7501153" y="2963800"/>
              <a:ext cx="1366076" cy="4440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F0158E-7A38-89C1-2720-B15E4C9A1E76}"/>
                </a:ext>
              </a:extLst>
            </p:cNvPr>
            <p:cNvCxnSpPr>
              <a:cxnSpLocks/>
              <a:stCxn id="18" idx="2"/>
              <a:endCxn id="15" idx="7"/>
            </p:cNvCxnSpPr>
            <p:nvPr/>
          </p:nvCxnSpPr>
          <p:spPr bwMode="gray">
            <a:xfrm flipH="1">
              <a:off x="5715103" y="2963800"/>
              <a:ext cx="871650" cy="86556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A7D1D9E-C7A0-365D-C203-5EA615779035}"/>
                </a:ext>
              </a:extLst>
            </p:cNvPr>
            <p:cNvCxnSpPr>
              <a:cxnSpLocks/>
              <a:stCxn id="56" idx="6"/>
              <a:endCxn id="22" idx="2"/>
            </p:cNvCxnSpPr>
            <p:nvPr/>
          </p:nvCxnSpPr>
          <p:spPr bwMode="gray">
            <a:xfrm>
              <a:off x="9820466" y="1521288"/>
              <a:ext cx="396445" cy="15656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14144E3-45D0-86F2-8C09-BD87FB462C00}"/>
                </a:ext>
              </a:extLst>
            </p:cNvPr>
            <p:cNvSpPr>
              <a:spLocks noChangeAspect="1"/>
            </p:cNvSpPr>
            <p:nvPr/>
          </p:nvSpPr>
          <p:spPr>
            <a:xfrm rot="5880619">
              <a:off x="301622" y="4567940"/>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34" name="Straight Arrow Connector 33">
              <a:extLst>
                <a:ext uri="{FF2B5EF4-FFF2-40B4-BE49-F238E27FC236}">
                  <a16:creationId xmlns:a16="http://schemas.microsoft.com/office/drawing/2014/main" id="{E8EC56CF-63BE-7F3F-E2BC-78EDF86B9FBA}"/>
                </a:ext>
              </a:extLst>
            </p:cNvPr>
            <p:cNvCxnSpPr>
              <a:cxnSpLocks/>
              <a:stCxn id="59" idx="3"/>
            </p:cNvCxnSpPr>
            <p:nvPr/>
          </p:nvCxnSpPr>
          <p:spPr bwMode="gray">
            <a:xfrm flipH="1">
              <a:off x="794002" y="4018060"/>
              <a:ext cx="4274" cy="583664"/>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345314-9E35-4B7D-BCE6-6B5A72182E0E}"/>
                </a:ext>
              </a:extLst>
            </p:cNvPr>
            <p:cNvCxnSpPr>
              <a:cxnSpLocks/>
              <a:stCxn id="16" idx="1"/>
              <a:endCxn id="15" idx="3"/>
            </p:cNvCxnSpPr>
            <p:nvPr/>
          </p:nvCxnSpPr>
          <p:spPr bwMode="gray">
            <a:xfrm flipV="1">
              <a:off x="4780418" y="4572932"/>
              <a:ext cx="191119" cy="18623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4BB1153-EE95-7A46-C082-E01EE6E101F2}"/>
                </a:ext>
              </a:extLst>
            </p:cNvPr>
            <p:cNvCxnSpPr>
              <a:cxnSpLocks/>
              <a:endCxn id="16" idx="7"/>
            </p:cNvCxnSpPr>
            <p:nvPr/>
          </p:nvCxnSpPr>
          <p:spPr bwMode="gray">
            <a:xfrm flipH="1" flipV="1">
              <a:off x="4874196" y="5398905"/>
              <a:ext cx="180113" cy="551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9073662-3181-058D-EB88-83C7A7EC2DE4}"/>
                </a:ext>
              </a:extLst>
            </p:cNvPr>
            <p:cNvCxnSpPr>
              <a:cxnSpLocks/>
              <a:endCxn id="15" idx="4"/>
            </p:cNvCxnSpPr>
            <p:nvPr/>
          </p:nvCxnSpPr>
          <p:spPr bwMode="gray">
            <a:xfrm flipH="1" flipV="1">
              <a:off x="5343320" y="4726929"/>
              <a:ext cx="35505" cy="59625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5712268-87EC-200D-19AA-ECBF2FEBAEA0}"/>
                </a:ext>
              </a:extLst>
            </p:cNvPr>
            <p:cNvCxnSpPr>
              <a:cxnSpLocks/>
              <a:stCxn id="59" idx="6"/>
              <a:endCxn id="12" idx="2"/>
            </p:cNvCxnSpPr>
            <p:nvPr/>
          </p:nvCxnSpPr>
          <p:spPr bwMode="gray">
            <a:xfrm flipV="1">
              <a:off x="1128781" y="1458709"/>
              <a:ext cx="5371562" cy="17818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E632DB-1549-A152-4D7A-A8E01E104565}"/>
                </a:ext>
              </a:extLst>
            </p:cNvPr>
            <p:cNvCxnSpPr>
              <a:cxnSpLocks/>
              <a:stCxn id="21" idx="6"/>
              <a:endCxn id="22" idx="5"/>
            </p:cNvCxnSpPr>
            <p:nvPr/>
          </p:nvCxnSpPr>
          <p:spPr bwMode="gray">
            <a:xfrm flipV="1">
              <a:off x="9873069" y="2522568"/>
              <a:ext cx="355540" cy="48564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8418263-68FA-C118-1D77-B9B9480BCE18}"/>
                </a:ext>
              </a:extLst>
            </p:cNvPr>
            <p:cNvCxnSpPr>
              <a:cxnSpLocks/>
              <a:stCxn id="13" idx="1"/>
            </p:cNvCxnSpPr>
            <p:nvPr/>
          </p:nvCxnSpPr>
          <p:spPr bwMode="gray">
            <a:xfrm flipH="1" flipV="1">
              <a:off x="9924440" y="4197412"/>
              <a:ext cx="147804" cy="509714"/>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E7DD212-67C3-D335-DBDB-F6E93AFA4AB8}"/>
                </a:ext>
              </a:extLst>
            </p:cNvPr>
            <p:cNvCxnSpPr>
              <a:cxnSpLocks/>
              <a:stCxn id="13" idx="3"/>
              <a:endCxn id="20" idx="7"/>
            </p:cNvCxnSpPr>
            <p:nvPr/>
          </p:nvCxnSpPr>
          <p:spPr bwMode="gray">
            <a:xfrm flipH="1">
              <a:off x="9751421" y="5353704"/>
              <a:ext cx="320823" cy="1648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7581352-B80C-F50F-9E3D-904A833419E9}"/>
                </a:ext>
              </a:extLst>
            </p:cNvPr>
            <p:cNvCxnSpPr>
              <a:cxnSpLocks/>
              <a:stCxn id="56" idx="2"/>
              <a:endCxn id="12" idx="6"/>
            </p:cNvCxnSpPr>
            <p:nvPr/>
          </p:nvCxnSpPr>
          <p:spPr bwMode="gray">
            <a:xfrm flipH="1" flipV="1">
              <a:off x="7414743" y="1458709"/>
              <a:ext cx="1491323" cy="62579"/>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E1D3E07-9251-DDFE-7B88-C88C956FA1B1}"/>
                </a:ext>
              </a:extLst>
            </p:cNvPr>
            <p:cNvSpPr txBox="1"/>
            <p:nvPr/>
          </p:nvSpPr>
          <p:spPr>
            <a:xfrm>
              <a:off x="455191" y="4867096"/>
              <a:ext cx="555380"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vNIC</a:t>
              </a:r>
            </a:p>
          </p:txBody>
        </p:sp>
        <p:sp>
          <p:nvSpPr>
            <p:cNvPr id="44" name="TextBox 43">
              <a:extLst>
                <a:ext uri="{FF2B5EF4-FFF2-40B4-BE49-F238E27FC236}">
                  <a16:creationId xmlns:a16="http://schemas.microsoft.com/office/drawing/2014/main" id="{279C9FA3-E762-992B-52D5-6EA85F8BC3B1}"/>
                </a:ext>
              </a:extLst>
            </p:cNvPr>
            <p:cNvSpPr txBox="1"/>
            <p:nvPr/>
          </p:nvSpPr>
          <p:spPr>
            <a:xfrm>
              <a:off x="1251352" y="3950795"/>
              <a:ext cx="844974" cy="60356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Crawler</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45" name="TextBox 44">
              <a:extLst>
                <a:ext uri="{FF2B5EF4-FFF2-40B4-BE49-F238E27FC236}">
                  <a16:creationId xmlns:a16="http://schemas.microsoft.com/office/drawing/2014/main" id="{B333543E-A7DC-CF53-1AE6-138B3C5677C1}"/>
                </a:ext>
              </a:extLst>
            </p:cNvPr>
            <p:cNvSpPr txBox="1"/>
            <p:nvPr/>
          </p:nvSpPr>
          <p:spPr>
            <a:xfrm>
              <a:off x="3175446" y="4052429"/>
              <a:ext cx="696235"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Flow 1</a:t>
              </a:r>
            </a:p>
          </p:txBody>
        </p:sp>
        <p:sp>
          <p:nvSpPr>
            <p:cNvPr id="46" name="TextBox 45">
              <a:extLst>
                <a:ext uri="{FF2B5EF4-FFF2-40B4-BE49-F238E27FC236}">
                  <a16:creationId xmlns:a16="http://schemas.microsoft.com/office/drawing/2014/main" id="{46B3DB5C-9BA4-3037-8AE3-8CAE703164E3}"/>
                </a:ext>
              </a:extLst>
            </p:cNvPr>
            <p:cNvSpPr txBox="1"/>
            <p:nvPr/>
          </p:nvSpPr>
          <p:spPr>
            <a:xfrm>
              <a:off x="6714500" y="2808599"/>
              <a:ext cx="696235"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Flow 3</a:t>
              </a:r>
            </a:p>
          </p:txBody>
        </p:sp>
        <p:sp>
          <p:nvSpPr>
            <p:cNvPr id="48" name="TextBox 47">
              <a:extLst>
                <a:ext uri="{FF2B5EF4-FFF2-40B4-BE49-F238E27FC236}">
                  <a16:creationId xmlns:a16="http://schemas.microsoft.com/office/drawing/2014/main" id="{79E108E1-04FC-D9E4-7A08-4419CC35BAFB}"/>
                </a:ext>
              </a:extLst>
            </p:cNvPr>
            <p:cNvSpPr txBox="1"/>
            <p:nvPr/>
          </p:nvSpPr>
          <p:spPr>
            <a:xfrm>
              <a:off x="4228513" y="4964264"/>
              <a:ext cx="555380"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vNIC</a:t>
              </a:r>
            </a:p>
          </p:txBody>
        </p:sp>
        <p:sp>
          <p:nvSpPr>
            <p:cNvPr id="49" name="TextBox 48">
              <a:extLst>
                <a:ext uri="{FF2B5EF4-FFF2-40B4-BE49-F238E27FC236}">
                  <a16:creationId xmlns:a16="http://schemas.microsoft.com/office/drawing/2014/main" id="{7898FCF4-F02E-5CF5-AB12-64ECB098BAE2}"/>
                </a:ext>
              </a:extLst>
            </p:cNvPr>
            <p:cNvSpPr txBox="1"/>
            <p:nvPr/>
          </p:nvSpPr>
          <p:spPr>
            <a:xfrm>
              <a:off x="10116610" y="4869327"/>
              <a:ext cx="555380"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vNIC</a:t>
              </a:r>
            </a:p>
          </p:txBody>
        </p:sp>
        <p:sp>
          <p:nvSpPr>
            <p:cNvPr id="50" name="TextBox 49">
              <a:extLst>
                <a:ext uri="{FF2B5EF4-FFF2-40B4-BE49-F238E27FC236}">
                  <a16:creationId xmlns:a16="http://schemas.microsoft.com/office/drawing/2014/main" id="{A3FB8072-3B7D-9AC5-C05E-DF7BDEE4E4C2}"/>
                </a:ext>
              </a:extLst>
            </p:cNvPr>
            <p:cNvSpPr txBox="1"/>
            <p:nvPr/>
          </p:nvSpPr>
          <p:spPr>
            <a:xfrm>
              <a:off x="10118783" y="1960401"/>
              <a:ext cx="555380"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vNIC</a:t>
              </a:r>
            </a:p>
          </p:txBody>
        </p:sp>
        <p:sp>
          <p:nvSpPr>
            <p:cNvPr id="51" name="TextBox 50">
              <a:extLst>
                <a:ext uri="{FF2B5EF4-FFF2-40B4-BE49-F238E27FC236}">
                  <a16:creationId xmlns:a16="http://schemas.microsoft.com/office/drawing/2014/main" id="{3DF85FBB-651F-6D68-5C5D-ECB329111BBA}"/>
                </a:ext>
              </a:extLst>
            </p:cNvPr>
            <p:cNvSpPr txBox="1"/>
            <p:nvPr/>
          </p:nvSpPr>
          <p:spPr>
            <a:xfrm>
              <a:off x="4879523" y="3987571"/>
              <a:ext cx="947132" cy="60356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Frontend</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53" name="TextBox 52">
              <a:extLst>
                <a:ext uri="{FF2B5EF4-FFF2-40B4-BE49-F238E27FC236}">
                  <a16:creationId xmlns:a16="http://schemas.microsoft.com/office/drawing/2014/main" id="{DFA410CE-CFE2-36BE-8512-0ABB1524AB79}"/>
                </a:ext>
              </a:extLst>
            </p:cNvPr>
            <p:cNvSpPr txBox="1"/>
            <p:nvPr/>
          </p:nvSpPr>
          <p:spPr>
            <a:xfrm>
              <a:off x="8960084" y="2790157"/>
              <a:ext cx="856360" cy="60356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Backend</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54" name="TextBox 53">
              <a:extLst>
                <a:ext uri="{FF2B5EF4-FFF2-40B4-BE49-F238E27FC236}">
                  <a16:creationId xmlns:a16="http://schemas.microsoft.com/office/drawing/2014/main" id="{E585E34F-2015-461D-0483-E6856EBBB4DE}"/>
                </a:ext>
              </a:extLst>
            </p:cNvPr>
            <p:cNvSpPr txBox="1"/>
            <p:nvPr/>
          </p:nvSpPr>
          <p:spPr>
            <a:xfrm>
              <a:off x="6617992" y="1169597"/>
              <a:ext cx="680788" cy="603568"/>
            </a:xfrm>
            <a:prstGeom prst="rect">
              <a:avLst/>
            </a:prstGeom>
          </p:spPr>
          <p:txBody>
            <a:bodyPr wrap="none" lIns="0" tIns="0" rIns="0" bIns="0" rtlCol="0">
              <a:spAutoFit/>
            </a:bodyPr>
            <a:lstStyle/>
            <a:p>
              <a:pPr algn="ctr"/>
              <a:r>
                <a:rPr lang="en-US" sz="1600" dirty="0">
                  <a:solidFill>
                    <a:schemeClr val="bg2">
                      <a:lumMod val="10000"/>
                    </a:schemeClr>
                  </a:solidFill>
                  <a:latin typeface="Gill Sans MT" panose="020B0502020104020203" pitchFamily="34" charset="77"/>
                </a:rPr>
                <a:t>ToR</a:t>
              </a:r>
            </a:p>
            <a:p>
              <a:pPr algn="ctr"/>
              <a:r>
                <a:rPr lang="en-US" sz="1600" dirty="0">
                  <a:solidFill>
                    <a:schemeClr val="bg2">
                      <a:lumMod val="10000"/>
                    </a:schemeClr>
                  </a:solidFill>
                  <a:latin typeface="Gill Sans MT" panose="020B0502020104020203" pitchFamily="34" charset="77"/>
                </a:rPr>
                <a:t>Switch</a:t>
              </a:r>
            </a:p>
          </p:txBody>
        </p:sp>
        <p:sp>
          <p:nvSpPr>
            <p:cNvPr id="55" name="TextBox 54">
              <a:extLst>
                <a:ext uri="{FF2B5EF4-FFF2-40B4-BE49-F238E27FC236}">
                  <a16:creationId xmlns:a16="http://schemas.microsoft.com/office/drawing/2014/main" id="{CE8BBDE5-5DAD-2239-F001-9589DE75FD46}"/>
                </a:ext>
              </a:extLst>
            </p:cNvPr>
            <p:cNvSpPr txBox="1"/>
            <p:nvPr/>
          </p:nvSpPr>
          <p:spPr>
            <a:xfrm>
              <a:off x="9135868" y="5646396"/>
              <a:ext cx="571305" cy="339507"/>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Host</a:t>
              </a:r>
            </a:p>
          </p:txBody>
        </p:sp>
        <p:sp>
          <p:nvSpPr>
            <p:cNvPr id="56" name="Oval 55">
              <a:extLst>
                <a:ext uri="{FF2B5EF4-FFF2-40B4-BE49-F238E27FC236}">
                  <a16:creationId xmlns:a16="http://schemas.microsoft.com/office/drawing/2014/main" id="{C7844CA1-17D4-38AE-A09C-DBBC3F2EA588}"/>
                </a:ext>
              </a:extLst>
            </p:cNvPr>
            <p:cNvSpPr>
              <a:spLocks noChangeAspect="1"/>
            </p:cNvSpPr>
            <p:nvPr/>
          </p:nvSpPr>
          <p:spPr>
            <a:xfrm>
              <a:off x="8906066" y="1064088"/>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57" name="Straight Arrow Connector 56">
              <a:extLst>
                <a:ext uri="{FF2B5EF4-FFF2-40B4-BE49-F238E27FC236}">
                  <a16:creationId xmlns:a16="http://schemas.microsoft.com/office/drawing/2014/main" id="{E891F287-DAF4-DB1B-B4BD-B6FFDF8A032B}"/>
                </a:ext>
              </a:extLst>
            </p:cNvPr>
            <p:cNvCxnSpPr>
              <a:cxnSpLocks/>
              <a:stCxn id="21" idx="0"/>
              <a:endCxn id="56" idx="4"/>
            </p:cNvCxnSpPr>
            <p:nvPr/>
          </p:nvCxnSpPr>
          <p:spPr bwMode="gray">
            <a:xfrm flipH="1" flipV="1">
              <a:off x="9363266" y="1978488"/>
              <a:ext cx="6883" cy="52680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6A0E997-B93A-9CD8-7009-CE8BFEA029BE}"/>
                </a:ext>
              </a:extLst>
            </p:cNvPr>
            <p:cNvSpPr txBox="1"/>
            <p:nvPr/>
          </p:nvSpPr>
          <p:spPr>
            <a:xfrm>
              <a:off x="9047232" y="1320914"/>
              <a:ext cx="571305" cy="339507"/>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Host</a:t>
              </a:r>
            </a:p>
          </p:txBody>
        </p:sp>
        <p:sp>
          <p:nvSpPr>
            <p:cNvPr id="59" name="Oval 58">
              <a:extLst>
                <a:ext uri="{FF2B5EF4-FFF2-40B4-BE49-F238E27FC236}">
                  <a16:creationId xmlns:a16="http://schemas.microsoft.com/office/drawing/2014/main" id="{83F1EE53-BFA1-A513-DA63-D737B47F11B3}"/>
                </a:ext>
              </a:extLst>
            </p:cNvPr>
            <p:cNvSpPr>
              <a:spLocks noChangeAspect="1"/>
            </p:cNvSpPr>
            <p:nvPr/>
          </p:nvSpPr>
          <p:spPr>
            <a:xfrm rot="18931841">
              <a:off x="345311" y="3103680"/>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0" name="TextBox 59">
              <a:extLst>
                <a:ext uri="{FF2B5EF4-FFF2-40B4-BE49-F238E27FC236}">
                  <a16:creationId xmlns:a16="http://schemas.microsoft.com/office/drawing/2014/main" id="{A47B9289-7584-A123-4548-9618E8D4213C}"/>
                </a:ext>
              </a:extLst>
            </p:cNvPr>
            <p:cNvSpPr txBox="1"/>
            <p:nvPr/>
          </p:nvSpPr>
          <p:spPr>
            <a:xfrm>
              <a:off x="463947" y="3358547"/>
              <a:ext cx="571305" cy="339507"/>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Host</a:t>
              </a:r>
            </a:p>
          </p:txBody>
        </p:sp>
        <p:cxnSp>
          <p:nvCxnSpPr>
            <p:cNvPr id="67" name="Straight Arrow Connector 66">
              <a:extLst>
                <a:ext uri="{FF2B5EF4-FFF2-40B4-BE49-F238E27FC236}">
                  <a16:creationId xmlns:a16="http://schemas.microsoft.com/office/drawing/2014/main" id="{DDD928A2-7EA8-A57D-A05D-0D4F23B3D482}"/>
                </a:ext>
              </a:extLst>
            </p:cNvPr>
            <p:cNvCxnSpPr>
              <a:cxnSpLocks/>
              <a:endCxn id="12" idx="1"/>
            </p:cNvCxnSpPr>
            <p:nvPr/>
          </p:nvCxnSpPr>
          <p:spPr bwMode="gray">
            <a:xfrm>
              <a:off x="6021141" y="605177"/>
              <a:ext cx="613113" cy="530243"/>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0FE0EF7-15F5-9A0F-875A-19EB20EE3229}"/>
                </a:ext>
              </a:extLst>
            </p:cNvPr>
            <p:cNvCxnSpPr>
              <a:cxnSpLocks/>
            </p:cNvCxnSpPr>
            <p:nvPr/>
          </p:nvCxnSpPr>
          <p:spPr bwMode="gray">
            <a:xfrm flipV="1">
              <a:off x="9428132" y="368300"/>
              <a:ext cx="496308" cy="69578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04F7B70-D6F5-9B75-25F3-E036CFB3E641}"/>
                </a:ext>
              </a:extLst>
            </p:cNvPr>
            <p:cNvCxnSpPr>
              <a:cxnSpLocks/>
              <a:stCxn id="20" idx="6"/>
            </p:cNvCxnSpPr>
            <p:nvPr/>
          </p:nvCxnSpPr>
          <p:spPr bwMode="gray">
            <a:xfrm>
              <a:off x="9885332" y="5841883"/>
              <a:ext cx="1135788" cy="41094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F417123-2824-F0F2-A185-0721F0DC60D1}"/>
                </a:ext>
              </a:extLst>
            </p:cNvPr>
            <p:cNvCxnSpPr>
              <a:cxnSpLocks/>
            </p:cNvCxnSpPr>
            <p:nvPr/>
          </p:nvCxnSpPr>
          <p:spPr bwMode="gray">
            <a:xfrm flipV="1">
              <a:off x="4417960" y="6100646"/>
              <a:ext cx="630360" cy="393239"/>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337ACF7-52CB-422B-F0F5-4740D5456234}"/>
                </a:ext>
              </a:extLst>
            </p:cNvPr>
            <p:cNvCxnSpPr>
              <a:cxnSpLocks/>
              <a:endCxn id="59" idx="0"/>
            </p:cNvCxnSpPr>
            <p:nvPr/>
          </p:nvCxnSpPr>
          <p:spPr bwMode="gray">
            <a:xfrm>
              <a:off x="74328" y="2763868"/>
              <a:ext cx="407902" cy="470742"/>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69CF6ED-471F-67E1-4FA5-00E94DC959A0}"/>
                </a:ext>
              </a:extLst>
            </p:cNvPr>
            <p:cNvCxnSpPr>
              <a:cxnSpLocks/>
              <a:endCxn id="33" idx="5"/>
            </p:cNvCxnSpPr>
            <p:nvPr/>
          </p:nvCxnSpPr>
          <p:spPr bwMode="gray">
            <a:xfrm flipV="1">
              <a:off x="0" y="5300224"/>
              <a:ext cx="393637" cy="41098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4F9114A-C311-86F3-6394-01DAE8BAC7E1}"/>
                </a:ext>
              </a:extLst>
            </p:cNvPr>
            <p:cNvCxnSpPr>
              <a:cxnSpLocks/>
              <a:stCxn id="13" idx="6"/>
            </p:cNvCxnSpPr>
            <p:nvPr/>
          </p:nvCxnSpPr>
          <p:spPr bwMode="gray">
            <a:xfrm flipV="1">
              <a:off x="10852733" y="4912145"/>
              <a:ext cx="578819" cy="11827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019A634-D837-7B3C-974C-FF17AABBB48D}"/>
                </a:ext>
              </a:extLst>
            </p:cNvPr>
            <p:cNvCxnSpPr>
              <a:cxnSpLocks/>
            </p:cNvCxnSpPr>
            <p:nvPr/>
          </p:nvCxnSpPr>
          <p:spPr bwMode="gray">
            <a:xfrm>
              <a:off x="10859754" y="1978488"/>
              <a:ext cx="627615" cy="357452"/>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C14BDEB2-B8D9-F90A-4A4D-CFC2019922BA}"/>
                </a:ext>
              </a:extLst>
            </p:cNvPr>
            <p:cNvSpPr>
              <a:spLocks noChangeAspect="1"/>
            </p:cNvSpPr>
            <p:nvPr/>
          </p:nvSpPr>
          <p:spPr>
            <a:xfrm>
              <a:off x="6201515" y="5385577"/>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2">
                    <a:lumMod val="10000"/>
                  </a:schemeClr>
                </a:solidFill>
              </a:endParaRPr>
            </a:p>
          </p:txBody>
        </p:sp>
        <p:cxnSp>
          <p:nvCxnSpPr>
            <p:cNvPr id="77" name="Straight Arrow Connector 76">
              <a:extLst>
                <a:ext uri="{FF2B5EF4-FFF2-40B4-BE49-F238E27FC236}">
                  <a16:creationId xmlns:a16="http://schemas.microsoft.com/office/drawing/2014/main" id="{4BB7F59C-C40A-D639-CB69-D175E13A9D63}"/>
                </a:ext>
              </a:extLst>
            </p:cNvPr>
            <p:cNvCxnSpPr>
              <a:cxnSpLocks/>
              <a:endCxn id="76" idx="2"/>
            </p:cNvCxnSpPr>
            <p:nvPr/>
          </p:nvCxnSpPr>
          <p:spPr bwMode="gray">
            <a:xfrm>
              <a:off x="5831770" y="5784600"/>
              <a:ext cx="369745" cy="103897"/>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CDC7524-A068-6DD8-8EEB-6FE46F8B49BC}"/>
                </a:ext>
              </a:extLst>
            </p:cNvPr>
            <p:cNvSpPr txBox="1"/>
            <p:nvPr/>
          </p:nvSpPr>
          <p:spPr>
            <a:xfrm>
              <a:off x="6531533" y="5739577"/>
              <a:ext cx="352338" cy="301783"/>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VM</a:t>
              </a:r>
            </a:p>
          </p:txBody>
        </p:sp>
        <p:sp>
          <p:nvSpPr>
            <p:cNvPr id="79" name="Oval 78">
              <a:extLst>
                <a:ext uri="{FF2B5EF4-FFF2-40B4-BE49-F238E27FC236}">
                  <a16:creationId xmlns:a16="http://schemas.microsoft.com/office/drawing/2014/main" id="{AE41679B-7434-914D-649D-23B7F0E9B761}"/>
                </a:ext>
              </a:extLst>
            </p:cNvPr>
            <p:cNvSpPr>
              <a:spLocks noChangeAspect="1"/>
            </p:cNvSpPr>
            <p:nvPr/>
          </p:nvSpPr>
          <p:spPr>
            <a:xfrm rot="18931841">
              <a:off x="4917390" y="5323165"/>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80" name="TextBox 79">
              <a:extLst>
                <a:ext uri="{FF2B5EF4-FFF2-40B4-BE49-F238E27FC236}">
                  <a16:creationId xmlns:a16="http://schemas.microsoft.com/office/drawing/2014/main" id="{2D1E0D45-3BA9-A69E-D53C-815BCAA5EEA3}"/>
                </a:ext>
              </a:extLst>
            </p:cNvPr>
            <p:cNvSpPr txBox="1"/>
            <p:nvPr/>
          </p:nvSpPr>
          <p:spPr>
            <a:xfrm>
              <a:off x="5059732" y="5593596"/>
              <a:ext cx="571305" cy="339507"/>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Host</a:t>
              </a:r>
            </a:p>
          </p:txBody>
        </p:sp>
      </p:grpSp>
      <p:sp>
        <p:nvSpPr>
          <p:cNvPr id="81" name="Rectangle 80">
            <a:extLst>
              <a:ext uri="{FF2B5EF4-FFF2-40B4-BE49-F238E27FC236}">
                <a16:creationId xmlns:a16="http://schemas.microsoft.com/office/drawing/2014/main" id="{3442D177-8AAF-CE39-7F63-11FF32A52CC9}"/>
              </a:ext>
            </a:extLst>
          </p:cNvPr>
          <p:cNvSpPr/>
          <p:nvPr/>
        </p:nvSpPr>
        <p:spPr>
          <a:xfrm>
            <a:off x="1435040" y="762514"/>
            <a:ext cx="9445657" cy="511797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1271A9FA-FA08-A8E9-D18C-4B6643CC84C1}"/>
              </a:ext>
            </a:extLst>
          </p:cNvPr>
          <p:cNvSpPr>
            <a:spLocks noChangeAspect="1"/>
          </p:cNvSpPr>
          <p:nvPr/>
        </p:nvSpPr>
        <p:spPr>
          <a:xfrm>
            <a:off x="6764892" y="3410554"/>
            <a:ext cx="681851" cy="707123"/>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89" name="Oval 88">
            <a:extLst>
              <a:ext uri="{FF2B5EF4-FFF2-40B4-BE49-F238E27FC236}">
                <a16:creationId xmlns:a16="http://schemas.microsoft.com/office/drawing/2014/main" id="{BAA1FE38-D0FD-00F8-447D-3737C357A573}"/>
              </a:ext>
            </a:extLst>
          </p:cNvPr>
          <p:cNvSpPr>
            <a:spLocks noChangeAspect="1"/>
          </p:cNvSpPr>
          <p:nvPr/>
        </p:nvSpPr>
        <p:spPr>
          <a:xfrm>
            <a:off x="8463477" y="3378305"/>
            <a:ext cx="750037" cy="777835"/>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90" name="Straight Arrow Connector 89">
            <a:extLst>
              <a:ext uri="{FF2B5EF4-FFF2-40B4-BE49-F238E27FC236}">
                <a16:creationId xmlns:a16="http://schemas.microsoft.com/office/drawing/2014/main" id="{A9864ED7-723B-7354-ED4E-AE0FFF531C7E}"/>
              </a:ext>
            </a:extLst>
          </p:cNvPr>
          <p:cNvCxnSpPr>
            <a:cxnSpLocks/>
            <a:stCxn id="88" idx="6"/>
            <a:endCxn id="89" idx="2"/>
          </p:cNvCxnSpPr>
          <p:nvPr/>
        </p:nvCxnSpPr>
        <p:spPr bwMode="gray">
          <a:xfrm>
            <a:off x="7446743" y="3764115"/>
            <a:ext cx="1016733" cy="3107"/>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331E290B-48D7-893C-C5CD-608C0BAD6099}"/>
              </a:ext>
            </a:extLst>
          </p:cNvPr>
          <p:cNvSpPr txBox="1"/>
          <p:nvPr/>
        </p:nvSpPr>
        <p:spPr>
          <a:xfrm>
            <a:off x="6842961" y="3629246"/>
            <a:ext cx="560666" cy="246221"/>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Flow 2</a:t>
            </a:r>
          </a:p>
        </p:txBody>
      </p:sp>
      <p:sp>
        <p:nvSpPr>
          <p:cNvPr id="92" name="TextBox 91">
            <a:extLst>
              <a:ext uri="{FF2B5EF4-FFF2-40B4-BE49-F238E27FC236}">
                <a16:creationId xmlns:a16="http://schemas.microsoft.com/office/drawing/2014/main" id="{BC9BFB88-FC16-4606-9E56-9EC339B08FE0}"/>
              </a:ext>
            </a:extLst>
          </p:cNvPr>
          <p:cNvSpPr txBox="1"/>
          <p:nvPr/>
        </p:nvSpPr>
        <p:spPr>
          <a:xfrm>
            <a:off x="8498319" y="3572536"/>
            <a:ext cx="689612" cy="492443"/>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Backend</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93" name="Content Placeholder 1">
            <a:extLst>
              <a:ext uri="{FF2B5EF4-FFF2-40B4-BE49-F238E27FC236}">
                <a16:creationId xmlns:a16="http://schemas.microsoft.com/office/drawing/2014/main" id="{60A89650-105B-115D-7D11-2B10F786D56F}"/>
              </a:ext>
            </a:extLst>
          </p:cNvPr>
          <p:cNvSpPr txBox="1">
            <a:spLocks/>
          </p:cNvSpPr>
          <p:nvPr/>
        </p:nvSpPr>
        <p:spPr>
          <a:xfrm>
            <a:off x="8588797" y="4843374"/>
            <a:ext cx="1920408"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lumMod val="95000"/>
                    <a:lumOff val="5000"/>
                  </a:schemeClr>
                </a:solidFill>
              </a:rPr>
              <a:t>HIGH DROP RATE</a:t>
            </a:r>
            <a:endParaRPr lang="en-US" sz="1600" dirty="0">
              <a:solidFill>
                <a:schemeClr val="tx1">
                  <a:lumMod val="95000"/>
                  <a:lumOff val="5000"/>
                </a:schemeClr>
              </a:solidFill>
              <a:cs typeface="Calibri"/>
            </a:endParaRPr>
          </a:p>
          <a:p>
            <a:pPr>
              <a:buFont typeface="Arial" panose="020B0604020202020204" pitchFamily="34" charset="0"/>
              <a:buNone/>
            </a:pPr>
            <a:endParaRPr lang="en-US" sz="1600" dirty="0"/>
          </a:p>
          <a:p>
            <a:pPr marL="457200" indent="-457200">
              <a:buFont typeface="Arial" panose="020B0604020202020204" pitchFamily="34" charset="0"/>
              <a:buAutoNum type="arabicPeriod"/>
            </a:pPr>
            <a:endParaRPr lang="en-US" sz="1600" dirty="0"/>
          </a:p>
          <a:p>
            <a:pPr>
              <a:buFont typeface="Arial" panose="020B0604020202020204" pitchFamily="34" charset="0"/>
              <a:buNone/>
            </a:pPr>
            <a:endParaRPr lang="en-US" sz="1600" dirty="0"/>
          </a:p>
        </p:txBody>
      </p:sp>
      <p:cxnSp>
        <p:nvCxnSpPr>
          <p:cNvPr id="94" name="Straight Arrow Connector 93">
            <a:extLst>
              <a:ext uri="{FF2B5EF4-FFF2-40B4-BE49-F238E27FC236}">
                <a16:creationId xmlns:a16="http://schemas.microsoft.com/office/drawing/2014/main" id="{64F58636-2990-6BE5-69B4-FC3FDA6E50AC}"/>
              </a:ext>
            </a:extLst>
          </p:cNvPr>
          <p:cNvCxnSpPr>
            <a:cxnSpLocks/>
          </p:cNvCxnSpPr>
          <p:nvPr/>
        </p:nvCxnSpPr>
        <p:spPr>
          <a:xfrm>
            <a:off x="8112664" y="4105235"/>
            <a:ext cx="1488413" cy="25659"/>
          </a:xfrm>
          <a:prstGeom prst="straightConnector1">
            <a:avLst/>
          </a:prstGeom>
          <a:ln w="28575">
            <a:noFill/>
            <a:prstDash val="dash"/>
            <a:headEnd type="none"/>
            <a:tailEnd type="arrow"/>
          </a:ln>
        </p:spPr>
        <p:style>
          <a:lnRef idx="1">
            <a:schemeClr val="dk1"/>
          </a:lnRef>
          <a:fillRef idx="0">
            <a:schemeClr val="dk1"/>
          </a:fillRef>
          <a:effectRef idx="0">
            <a:schemeClr val="dk1"/>
          </a:effectRef>
          <a:fontRef idx="minor">
            <a:schemeClr val="tx1"/>
          </a:fontRef>
        </p:style>
      </p:cxnSp>
      <p:sp>
        <p:nvSpPr>
          <p:cNvPr id="95" name="Content Placeholder 1">
            <a:extLst>
              <a:ext uri="{FF2B5EF4-FFF2-40B4-BE49-F238E27FC236}">
                <a16:creationId xmlns:a16="http://schemas.microsoft.com/office/drawing/2014/main" id="{2315BBC9-5C03-E455-96A1-7F9EF381E265}"/>
              </a:ext>
            </a:extLst>
          </p:cNvPr>
          <p:cNvSpPr txBox="1">
            <a:spLocks/>
          </p:cNvSpPr>
          <p:nvPr/>
        </p:nvSpPr>
        <p:spPr>
          <a:xfrm>
            <a:off x="5711392" y="4241690"/>
            <a:ext cx="1839344"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rgbClr val="0C0C0C"/>
                </a:solidFill>
              </a:rPr>
              <a:t>HEAVY HITTER</a:t>
            </a:r>
          </a:p>
          <a:p>
            <a:pPr marL="457200" indent="-457200">
              <a:buFont typeface="Arial" panose="020B0604020202020204" pitchFamily="34" charset="0"/>
              <a:buAutoNum type="arabicPeriod"/>
            </a:pPr>
            <a:endParaRPr lang="en-US" sz="1600" dirty="0">
              <a:solidFill>
                <a:srgbClr val="0C0C0C"/>
              </a:solidFill>
            </a:endParaRPr>
          </a:p>
          <a:p>
            <a:pPr>
              <a:buFont typeface="Arial" panose="020B0604020202020204" pitchFamily="34" charset="0"/>
              <a:buNone/>
            </a:pPr>
            <a:endParaRPr lang="en-US" sz="1600" dirty="0">
              <a:solidFill>
                <a:srgbClr val="0C0C0C"/>
              </a:solidFill>
            </a:endParaRPr>
          </a:p>
        </p:txBody>
      </p:sp>
      <p:sp>
        <p:nvSpPr>
          <p:cNvPr id="96" name="Content Placeholder 1">
            <a:extLst>
              <a:ext uri="{FF2B5EF4-FFF2-40B4-BE49-F238E27FC236}">
                <a16:creationId xmlns:a16="http://schemas.microsoft.com/office/drawing/2014/main" id="{553EF8CE-2AED-8233-AB06-3CFE3B1DB375}"/>
              </a:ext>
            </a:extLst>
          </p:cNvPr>
          <p:cNvSpPr txBox="1">
            <a:spLocks/>
          </p:cNvSpPr>
          <p:nvPr/>
        </p:nvSpPr>
        <p:spPr>
          <a:xfrm>
            <a:off x="5438035" y="4875223"/>
            <a:ext cx="2065335" cy="38572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chemeClr val="tx1">
                    <a:lumMod val="95000"/>
                    <a:lumOff val="5000"/>
                  </a:schemeClr>
                </a:solidFill>
              </a:rPr>
              <a:t>HIGH DROP RATE</a:t>
            </a:r>
            <a:endParaRPr lang="en-US" sz="1600" dirty="0">
              <a:solidFill>
                <a:schemeClr val="tx1">
                  <a:lumMod val="95000"/>
                  <a:lumOff val="5000"/>
                </a:schemeClr>
              </a:solidFill>
              <a:cs typeface="Calibri"/>
            </a:endParaRPr>
          </a:p>
          <a:p>
            <a:pPr>
              <a:buFont typeface="Arial" panose="020B0604020202020204" pitchFamily="34" charset="0"/>
              <a:buNone/>
            </a:pPr>
            <a:endParaRPr lang="en-US" sz="1600" dirty="0"/>
          </a:p>
        </p:txBody>
      </p:sp>
      <p:sp>
        <p:nvSpPr>
          <p:cNvPr id="97" name="Content Placeholder 1">
            <a:extLst>
              <a:ext uri="{FF2B5EF4-FFF2-40B4-BE49-F238E27FC236}">
                <a16:creationId xmlns:a16="http://schemas.microsoft.com/office/drawing/2014/main" id="{5727C0C7-E53D-AF9E-A94F-51FF10C10548}"/>
              </a:ext>
            </a:extLst>
          </p:cNvPr>
          <p:cNvSpPr txBox="1">
            <a:spLocks/>
          </p:cNvSpPr>
          <p:nvPr/>
        </p:nvSpPr>
        <p:spPr>
          <a:xfrm>
            <a:off x="8379080" y="5460881"/>
            <a:ext cx="1969047" cy="3428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None/>
            </a:pPr>
            <a:r>
              <a:rPr lang="en-US" sz="1600" dirty="0">
                <a:solidFill>
                  <a:schemeClr val="tx1">
                    <a:lumMod val="95000"/>
                    <a:lumOff val="5000"/>
                  </a:schemeClr>
                </a:solidFill>
              </a:rPr>
              <a:t>DEGRADED PERFORMANCE</a:t>
            </a:r>
            <a:endParaRPr lang="en-US" sz="1600" dirty="0">
              <a:solidFill>
                <a:schemeClr val="tx1">
                  <a:lumMod val="95000"/>
                  <a:lumOff val="5000"/>
                </a:schemeClr>
              </a:solidFill>
              <a:cs typeface="Calibri"/>
            </a:endParaRPr>
          </a:p>
          <a:p>
            <a:pPr marL="457200" indent="-457200">
              <a:buFont typeface="Arial" panose="020B0604020202020204" pitchFamily="34" charset="0"/>
              <a:buAutoNum type="arabicPeriod"/>
            </a:pPr>
            <a:endParaRPr lang="en-US" sz="1600" dirty="0"/>
          </a:p>
          <a:p>
            <a:pPr>
              <a:buFont typeface="Arial" panose="020B0604020202020204" pitchFamily="34" charset="0"/>
              <a:buNone/>
            </a:pPr>
            <a:endParaRPr lang="en-US" sz="1600" dirty="0"/>
          </a:p>
        </p:txBody>
      </p:sp>
      <p:sp>
        <p:nvSpPr>
          <p:cNvPr id="98" name="Content Placeholder 1">
            <a:extLst>
              <a:ext uri="{FF2B5EF4-FFF2-40B4-BE49-F238E27FC236}">
                <a16:creationId xmlns:a16="http://schemas.microsoft.com/office/drawing/2014/main" id="{3AA1AC3D-CABB-44BE-A045-A994A24039A4}"/>
              </a:ext>
            </a:extLst>
          </p:cNvPr>
          <p:cNvSpPr txBox="1">
            <a:spLocks/>
          </p:cNvSpPr>
          <p:nvPr/>
        </p:nvSpPr>
        <p:spPr>
          <a:xfrm>
            <a:off x="8681405" y="4276139"/>
            <a:ext cx="1839344"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rgbClr val="0C0C0C"/>
                </a:solidFill>
              </a:rPr>
              <a:t>HEAVY HITTER</a:t>
            </a:r>
          </a:p>
          <a:p>
            <a:pPr marL="457200" indent="-457200">
              <a:buFont typeface="Arial" panose="020B0604020202020204" pitchFamily="34" charset="0"/>
              <a:buAutoNum type="arabicPeriod"/>
            </a:pPr>
            <a:endParaRPr lang="en-US" sz="1600" dirty="0">
              <a:solidFill>
                <a:srgbClr val="0C0C0C"/>
              </a:solidFill>
            </a:endParaRPr>
          </a:p>
          <a:p>
            <a:pPr>
              <a:buFont typeface="Arial" panose="020B0604020202020204" pitchFamily="34" charset="0"/>
              <a:buNone/>
            </a:pPr>
            <a:endParaRPr lang="en-US" sz="1600" dirty="0">
              <a:solidFill>
                <a:srgbClr val="0C0C0C"/>
              </a:solidFill>
            </a:endParaRPr>
          </a:p>
        </p:txBody>
      </p:sp>
      <p:sp>
        <p:nvSpPr>
          <p:cNvPr id="99" name="Content Placeholder 1">
            <a:extLst>
              <a:ext uri="{FF2B5EF4-FFF2-40B4-BE49-F238E27FC236}">
                <a16:creationId xmlns:a16="http://schemas.microsoft.com/office/drawing/2014/main" id="{38BF4D41-DE13-5F45-B989-0949397BEB11}"/>
              </a:ext>
            </a:extLst>
          </p:cNvPr>
          <p:cNvSpPr txBox="1">
            <a:spLocks/>
          </p:cNvSpPr>
          <p:nvPr/>
        </p:nvSpPr>
        <p:spPr>
          <a:xfrm>
            <a:off x="5341969" y="5461158"/>
            <a:ext cx="1969047" cy="3428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None/>
            </a:pPr>
            <a:r>
              <a:rPr lang="en-US" sz="1600" dirty="0">
                <a:solidFill>
                  <a:schemeClr val="tx1">
                    <a:lumMod val="95000"/>
                    <a:lumOff val="5000"/>
                  </a:schemeClr>
                </a:solidFill>
              </a:rPr>
              <a:t>DEGRADED PERFORMANCE</a:t>
            </a:r>
            <a:endParaRPr lang="en-US" sz="1600" dirty="0">
              <a:solidFill>
                <a:schemeClr val="tx1">
                  <a:lumMod val="95000"/>
                  <a:lumOff val="5000"/>
                </a:schemeClr>
              </a:solidFill>
              <a:cs typeface="Calibri"/>
            </a:endParaRPr>
          </a:p>
          <a:p>
            <a:pPr marL="457200" indent="-457200" algn="ctr">
              <a:buFont typeface="Arial" panose="020B0604020202020204" pitchFamily="34" charset="0"/>
              <a:buAutoNum type="arabicPeriod"/>
            </a:pPr>
            <a:endParaRPr lang="en-US" sz="1600" dirty="0">
              <a:cs typeface="Calibri" panose="020F0502020204030204"/>
            </a:endParaRPr>
          </a:p>
          <a:p>
            <a:pPr algn="ctr">
              <a:buFont typeface="Arial" panose="020B0604020202020204" pitchFamily="34" charset="0"/>
              <a:buNone/>
            </a:pPr>
            <a:endParaRPr lang="en-US" sz="1600" dirty="0">
              <a:cs typeface="Calibri" panose="020F0502020204030204"/>
            </a:endParaRPr>
          </a:p>
        </p:txBody>
      </p:sp>
      <p:sp>
        <p:nvSpPr>
          <p:cNvPr id="100" name="Content Placeholder 1">
            <a:extLst>
              <a:ext uri="{FF2B5EF4-FFF2-40B4-BE49-F238E27FC236}">
                <a16:creationId xmlns:a16="http://schemas.microsoft.com/office/drawing/2014/main" id="{7C1ED2BB-4AE6-5C53-4FFD-FBF7751A4598}"/>
              </a:ext>
            </a:extLst>
          </p:cNvPr>
          <p:cNvSpPr txBox="1">
            <a:spLocks/>
          </p:cNvSpPr>
          <p:nvPr/>
        </p:nvSpPr>
        <p:spPr>
          <a:xfrm>
            <a:off x="5292713" y="6263865"/>
            <a:ext cx="1969047" cy="3428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chemeClr val="tx1">
                    <a:lumMod val="95000"/>
                    <a:lumOff val="5000"/>
                  </a:schemeClr>
                </a:solidFill>
              </a:rPr>
              <a:t>NON-FUNCTIONAL</a:t>
            </a:r>
            <a:endParaRPr lang="en-US" sz="1600" dirty="0">
              <a:solidFill>
                <a:schemeClr val="tx1">
                  <a:lumMod val="95000"/>
                  <a:lumOff val="5000"/>
                </a:schemeClr>
              </a:solidFill>
              <a:cs typeface="Calibri"/>
            </a:endParaRPr>
          </a:p>
          <a:p>
            <a:pPr marL="457200" indent="-457200">
              <a:buFont typeface="Arial" panose="020B0604020202020204" pitchFamily="34" charset="0"/>
              <a:buAutoNum type="arabicPeriod"/>
            </a:pPr>
            <a:endParaRPr lang="en-US" sz="1600" dirty="0"/>
          </a:p>
          <a:p>
            <a:pPr>
              <a:buFont typeface="Arial" panose="020B0604020202020204" pitchFamily="34" charset="0"/>
              <a:buNone/>
            </a:pPr>
            <a:endParaRPr lang="en-US" sz="1600" dirty="0"/>
          </a:p>
        </p:txBody>
      </p:sp>
      <p:sp>
        <p:nvSpPr>
          <p:cNvPr id="101" name="Content Placeholder 1">
            <a:extLst>
              <a:ext uri="{FF2B5EF4-FFF2-40B4-BE49-F238E27FC236}">
                <a16:creationId xmlns:a16="http://schemas.microsoft.com/office/drawing/2014/main" id="{4D8712E1-E2F7-2A04-3D0C-994712265632}"/>
              </a:ext>
            </a:extLst>
          </p:cNvPr>
          <p:cNvSpPr txBox="1">
            <a:spLocks/>
          </p:cNvSpPr>
          <p:nvPr/>
        </p:nvSpPr>
        <p:spPr>
          <a:xfrm>
            <a:off x="8681405" y="6262597"/>
            <a:ext cx="1969047" cy="3428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chemeClr val="tx1">
                    <a:lumMod val="95000"/>
                    <a:lumOff val="5000"/>
                  </a:schemeClr>
                </a:solidFill>
              </a:rPr>
              <a:t>NON-FUNCTIONAL</a:t>
            </a:r>
            <a:endParaRPr lang="en-US" sz="1600" dirty="0">
              <a:solidFill>
                <a:schemeClr val="tx1">
                  <a:lumMod val="95000"/>
                  <a:lumOff val="5000"/>
                </a:schemeClr>
              </a:solidFill>
              <a:cs typeface="Calibri"/>
            </a:endParaRPr>
          </a:p>
          <a:p>
            <a:pPr marL="457200" indent="-457200">
              <a:buFont typeface="Arial" panose="020B0604020202020204" pitchFamily="34" charset="0"/>
              <a:buAutoNum type="arabicPeriod"/>
            </a:pPr>
            <a:endParaRPr lang="en-US" sz="1600" dirty="0"/>
          </a:p>
          <a:p>
            <a:pPr>
              <a:buFont typeface="Arial" panose="020B0604020202020204" pitchFamily="34" charset="0"/>
              <a:buNone/>
            </a:pPr>
            <a:endParaRPr lang="en-US" sz="1600" dirty="0"/>
          </a:p>
        </p:txBody>
      </p:sp>
      <p:cxnSp>
        <p:nvCxnSpPr>
          <p:cNvPr id="102" name="Straight Arrow Connector 101">
            <a:extLst>
              <a:ext uri="{FF2B5EF4-FFF2-40B4-BE49-F238E27FC236}">
                <a16:creationId xmlns:a16="http://schemas.microsoft.com/office/drawing/2014/main" id="{29217B67-C654-49F9-5C69-D7E2D9D1CB69}"/>
              </a:ext>
            </a:extLst>
          </p:cNvPr>
          <p:cNvCxnSpPr>
            <a:cxnSpLocks/>
          </p:cNvCxnSpPr>
          <p:nvPr/>
        </p:nvCxnSpPr>
        <p:spPr>
          <a:xfrm>
            <a:off x="7377372" y="4340906"/>
            <a:ext cx="1488413" cy="25659"/>
          </a:xfrm>
          <a:prstGeom prst="straightConnector1">
            <a:avLst/>
          </a:prstGeom>
          <a:ln w="28575">
            <a:noFill/>
            <a:prstDash val="dash"/>
            <a:headEnd type="none"/>
            <a:tailEnd type="arrow"/>
          </a:ln>
        </p:spPr>
        <p:style>
          <a:lnRef idx="1">
            <a:schemeClr val="dk1"/>
          </a:lnRef>
          <a:fillRef idx="0">
            <a:schemeClr val="dk1"/>
          </a:fillRef>
          <a:effectRef idx="0">
            <a:schemeClr val="dk1"/>
          </a:effectRef>
          <a:fontRef idx="minor">
            <a:schemeClr val="tx1"/>
          </a:fontRef>
        </p:style>
      </p:cxnSp>
      <p:sp>
        <p:nvSpPr>
          <p:cNvPr id="121" name="Title 3">
            <a:extLst>
              <a:ext uri="{FF2B5EF4-FFF2-40B4-BE49-F238E27FC236}">
                <a16:creationId xmlns:a16="http://schemas.microsoft.com/office/drawing/2014/main" id="{BCD3F07D-84B2-2094-75A3-38E36A1C4244}"/>
              </a:ext>
            </a:extLst>
          </p:cNvPr>
          <p:cNvSpPr txBox="1">
            <a:spLocks/>
          </p:cNvSpPr>
          <p:nvPr/>
        </p:nvSpPr>
        <p:spPr>
          <a:xfrm>
            <a:off x="979714" y="272168"/>
            <a:ext cx="10486903" cy="381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Generate explanations for the root causes</a:t>
            </a:r>
            <a:r>
              <a:rPr lang="en-US" sz="3200" dirty="0"/>
              <a:t>: </a:t>
            </a:r>
            <a:r>
              <a:rPr lang="en-US" sz="3200" dirty="0">
                <a:solidFill>
                  <a:schemeClr val="tx1">
                    <a:lumMod val="50000"/>
                    <a:lumOff val="50000"/>
                  </a:schemeClr>
                </a:solidFill>
              </a:rPr>
              <a:t>assign labels to entities based on current metric value</a:t>
            </a:r>
          </a:p>
        </p:txBody>
      </p:sp>
      <p:sp>
        <p:nvSpPr>
          <p:cNvPr id="122" name="Slide Number Placeholder 121">
            <a:extLst>
              <a:ext uri="{FF2B5EF4-FFF2-40B4-BE49-F238E27FC236}">
                <a16:creationId xmlns:a16="http://schemas.microsoft.com/office/drawing/2014/main" id="{52144A30-83D9-C0FC-D694-79726C031FF4}"/>
              </a:ext>
            </a:extLst>
          </p:cNvPr>
          <p:cNvSpPr>
            <a:spLocks noGrp="1"/>
          </p:cNvSpPr>
          <p:nvPr>
            <p:ph type="sldNum" sz="quarter" idx="12"/>
          </p:nvPr>
        </p:nvSpPr>
        <p:spPr/>
        <p:txBody>
          <a:bodyPr/>
          <a:lstStyle/>
          <a:p>
            <a:fld id="{078ED684-E1A4-0343-8670-8594C227EEC7}" type="slidenum">
              <a:rPr lang="en-US" smtClean="0"/>
              <a:t>23</a:t>
            </a:fld>
            <a:endParaRPr lang="en-US"/>
          </a:p>
        </p:txBody>
      </p:sp>
    </p:spTree>
    <p:extLst>
      <p:ext uri="{BB962C8B-B14F-4D97-AF65-F5344CB8AC3E}">
        <p14:creationId xmlns:p14="http://schemas.microsoft.com/office/powerpoint/2010/main" val="53450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5" grpId="0"/>
      <p:bldP spid="96" grpId="0"/>
      <p:bldP spid="97" grpId="0"/>
      <p:bldP spid="98" grpId="0"/>
      <p:bldP spid="99" grpId="0"/>
      <p:bldP spid="100"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7A721D-24E5-B108-922A-CC4E5A96B426}"/>
              </a:ext>
            </a:extLst>
          </p:cNvPr>
          <p:cNvGrpSpPr/>
          <p:nvPr/>
        </p:nvGrpSpPr>
        <p:grpSpPr>
          <a:xfrm>
            <a:off x="1813039" y="806098"/>
            <a:ext cx="8565924" cy="5245804"/>
            <a:chOff x="0" y="368300"/>
            <a:chExt cx="11487369" cy="6783494"/>
          </a:xfrm>
        </p:grpSpPr>
        <p:sp>
          <p:nvSpPr>
            <p:cNvPr id="5" name="Rounded Rectangle 4">
              <a:extLst>
                <a:ext uri="{FF2B5EF4-FFF2-40B4-BE49-F238E27FC236}">
                  <a16:creationId xmlns:a16="http://schemas.microsoft.com/office/drawing/2014/main" id="{83A70E0B-F67C-8A26-D020-102662549C54}"/>
                </a:ext>
              </a:extLst>
            </p:cNvPr>
            <p:cNvSpPr/>
            <p:nvPr/>
          </p:nvSpPr>
          <p:spPr>
            <a:xfrm>
              <a:off x="8623579" y="3665782"/>
              <a:ext cx="2274129" cy="2710636"/>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 name="Rounded Rectangle 5">
              <a:extLst>
                <a:ext uri="{FF2B5EF4-FFF2-40B4-BE49-F238E27FC236}">
                  <a16:creationId xmlns:a16="http://schemas.microsoft.com/office/drawing/2014/main" id="{6DEB0F04-C248-E281-421C-C11F68B69976}"/>
                </a:ext>
              </a:extLst>
            </p:cNvPr>
            <p:cNvSpPr/>
            <p:nvPr/>
          </p:nvSpPr>
          <p:spPr>
            <a:xfrm>
              <a:off x="8606789" y="997615"/>
              <a:ext cx="2252965" cy="2538640"/>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 name="Rounded Rectangle 6">
              <a:extLst>
                <a:ext uri="{FF2B5EF4-FFF2-40B4-BE49-F238E27FC236}">
                  <a16:creationId xmlns:a16="http://schemas.microsoft.com/office/drawing/2014/main" id="{AAAA1A3F-9F0C-6D85-48A4-3754BC9EEA1A}"/>
                </a:ext>
              </a:extLst>
            </p:cNvPr>
            <p:cNvSpPr/>
            <p:nvPr/>
          </p:nvSpPr>
          <p:spPr>
            <a:xfrm>
              <a:off x="4507992" y="4392778"/>
              <a:ext cx="1955800" cy="2759016"/>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8" name="Rounded Rectangle 7">
              <a:extLst>
                <a:ext uri="{FF2B5EF4-FFF2-40B4-BE49-F238E27FC236}">
                  <a16:creationId xmlns:a16="http://schemas.microsoft.com/office/drawing/2014/main" id="{38AEEA4D-E128-41E5-6DD2-F591475ADC39}"/>
                </a:ext>
              </a:extLst>
            </p:cNvPr>
            <p:cNvSpPr/>
            <p:nvPr/>
          </p:nvSpPr>
          <p:spPr>
            <a:xfrm>
              <a:off x="101600" y="2962488"/>
              <a:ext cx="2066956" cy="2631107"/>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9" name="Straight Arrow Connector 8">
              <a:extLst>
                <a:ext uri="{FF2B5EF4-FFF2-40B4-BE49-F238E27FC236}">
                  <a16:creationId xmlns:a16="http://schemas.microsoft.com/office/drawing/2014/main" id="{9189DA0E-56EB-A399-E1C4-D3AFF6E06E9B}"/>
                </a:ext>
              </a:extLst>
            </p:cNvPr>
            <p:cNvCxnSpPr>
              <a:cxnSpLocks/>
              <a:stCxn id="20" idx="1"/>
              <a:endCxn id="12" idx="5"/>
            </p:cNvCxnSpPr>
            <p:nvPr/>
          </p:nvCxnSpPr>
          <p:spPr bwMode="gray">
            <a:xfrm flipH="1" flipV="1">
              <a:off x="7280832" y="1781998"/>
              <a:ext cx="1824011" cy="373659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0413DCB-DE21-D03B-11B6-0E1587549DAD}"/>
                </a:ext>
              </a:extLst>
            </p:cNvPr>
            <p:cNvCxnSpPr>
              <a:cxnSpLocks/>
              <a:endCxn id="12" idx="3"/>
            </p:cNvCxnSpPr>
            <p:nvPr/>
          </p:nvCxnSpPr>
          <p:spPr bwMode="gray">
            <a:xfrm flipV="1">
              <a:off x="5700860" y="1781998"/>
              <a:ext cx="933394" cy="367808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31EF0B6-E665-CC9C-1188-2F554D3D632A}"/>
                </a:ext>
              </a:extLst>
            </p:cNvPr>
            <p:cNvSpPr>
              <a:spLocks noChangeAspect="1"/>
            </p:cNvSpPr>
            <p:nvPr/>
          </p:nvSpPr>
          <p:spPr>
            <a:xfrm>
              <a:off x="3011398" y="3736194"/>
              <a:ext cx="914400" cy="914400"/>
            </a:xfrm>
            <a:prstGeom prst="ellipse">
              <a:avLst/>
            </a:prstGeom>
            <a:noFill/>
            <a:ln w="57150">
              <a:solidFill>
                <a:srgbClr val="FF00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2" name="Oval 11">
              <a:extLst>
                <a:ext uri="{FF2B5EF4-FFF2-40B4-BE49-F238E27FC236}">
                  <a16:creationId xmlns:a16="http://schemas.microsoft.com/office/drawing/2014/main" id="{EFFB5358-023E-A709-2779-A553F50FCA39}"/>
                </a:ext>
              </a:extLst>
            </p:cNvPr>
            <p:cNvSpPr>
              <a:spLocks noChangeAspect="1"/>
            </p:cNvSpPr>
            <p:nvPr/>
          </p:nvSpPr>
          <p:spPr>
            <a:xfrm>
              <a:off x="6500343" y="1001509"/>
              <a:ext cx="914400" cy="914400"/>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3" name="Oval 12">
              <a:extLst>
                <a:ext uri="{FF2B5EF4-FFF2-40B4-BE49-F238E27FC236}">
                  <a16:creationId xmlns:a16="http://schemas.microsoft.com/office/drawing/2014/main" id="{87266BEE-54D1-0EF8-FEA2-9A4A5EEEF84E}"/>
                </a:ext>
              </a:extLst>
            </p:cNvPr>
            <p:cNvSpPr>
              <a:spLocks noChangeAspect="1"/>
            </p:cNvSpPr>
            <p:nvPr/>
          </p:nvSpPr>
          <p:spPr>
            <a:xfrm>
              <a:off x="9938333" y="4573215"/>
              <a:ext cx="914400" cy="914400"/>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4" name="Oval 13">
              <a:extLst>
                <a:ext uri="{FF2B5EF4-FFF2-40B4-BE49-F238E27FC236}">
                  <a16:creationId xmlns:a16="http://schemas.microsoft.com/office/drawing/2014/main" id="{2FD2F060-0345-5441-5B9C-855139306EEA}"/>
                </a:ext>
              </a:extLst>
            </p:cNvPr>
            <p:cNvSpPr>
              <a:spLocks noChangeAspect="1"/>
            </p:cNvSpPr>
            <p:nvPr/>
          </p:nvSpPr>
          <p:spPr>
            <a:xfrm>
              <a:off x="1189988" y="3686943"/>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050" dirty="0">
                <a:solidFill>
                  <a:schemeClr val="bg2">
                    <a:lumMod val="10000"/>
                  </a:schemeClr>
                </a:solidFill>
                <a:latin typeface="Gill Sans MT" panose="020B0502020104020203" pitchFamily="34" charset="77"/>
              </a:endParaRPr>
            </a:p>
          </p:txBody>
        </p:sp>
        <p:sp>
          <p:nvSpPr>
            <p:cNvPr id="15" name="Oval 14">
              <a:extLst>
                <a:ext uri="{FF2B5EF4-FFF2-40B4-BE49-F238E27FC236}">
                  <a16:creationId xmlns:a16="http://schemas.microsoft.com/office/drawing/2014/main" id="{622AD5EA-AA69-555B-919D-D251049A4FD2}"/>
                </a:ext>
              </a:extLst>
            </p:cNvPr>
            <p:cNvSpPr>
              <a:spLocks noChangeAspect="1"/>
            </p:cNvSpPr>
            <p:nvPr/>
          </p:nvSpPr>
          <p:spPr>
            <a:xfrm>
              <a:off x="4817540" y="3675369"/>
              <a:ext cx="1051560" cy="105156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6" name="Oval 15">
              <a:extLst>
                <a:ext uri="{FF2B5EF4-FFF2-40B4-BE49-F238E27FC236}">
                  <a16:creationId xmlns:a16="http://schemas.microsoft.com/office/drawing/2014/main" id="{0A86A09D-79B5-E78C-9F7C-049A9D22697C}"/>
                </a:ext>
              </a:extLst>
            </p:cNvPr>
            <p:cNvSpPr>
              <a:spLocks noChangeAspect="1"/>
            </p:cNvSpPr>
            <p:nvPr/>
          </p:nvSpPr>
          <p:spPr>
            <a:xfrm rot="4899634">
              <a:off x="4050236" y="4668723"/>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8" name="Oval 17">
              <a:extLst>
                <a:ext uri="{FF2B5EF4-FFF2-40B4-BE49-F238E27FC236}">
                  <a16:creationId xmlns:a16="http://schemas.microsoft.com/office/drawing/2014/main" id="{D5887A25-BE79-DF4E-2C5E-572ABD4138A3}"/>
                </a:ext>
              </a:extLst>
            </p:cNvPr>
            <p:cNvSpPr>
              <a:spLocks noChangeAspect="1"/>
            </p:cNvSpPr>
            <p:nvPr/>
          </p:nvSpPr>
          <p:spPr>
            <a:xfrm>
              <a:off x="6586753" y="2506600"/>
              <a:ext cx="914400" cy="914400"/>
            </a:xfrm>
            <a:prstGeom prst="ellipse">
              <a:avLst/>
            </a:prstGeom>
            <a:solidFill>
              <a:schemeClr val="bg1"/>
            </a:solidFill>
            <a:ln w="57150">
              <a:solidFill>
                <a:srgbClr val="00206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0" name="Oval 19">
              <a:extLst>
                <a:ext uri="{FF2B5EF4-FFF2-40B4-BE49-F238E27FC236}">
                  <a16:creationId xmlns:a16="http://schemas.microsoft.com/office/drawing/2014/main" id="{842C6C4C-6DA8-5DF2-D6C6-87D8F41020E5}"/>
                </a:ext>
              </a:extLst>
            </p:cNvPr>
            <p:cNvSpPr>
              <a:spLocks noChangeAspect="1"/>
            </p:cNvSpPr>
            <p:nvPr/>
          </p:nvSpPr>
          <p:spPr>
            <a:xfrm>
              <a:off x="8970932" y="5384683"/>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1" name="Oval 20">
              <a:extLst>
                <a:ext uri="{FF2B5EF4-FFF2-40B4-BE49-F238E27FC236}">
                  <a16:creationId xmlns:a16="http://schemas.microsoft.com/office/drawing/2014/main" id="{AE8B004F-878F-6764-4ADA-C38B8E5C0A9B}"/>
                </a:ext>
              </a:extLst>
            </p:cNvPr>
            <p:cNvSpPr>
              <a:spLocks noChangeAspect="1"/>
            </p:cNvSpPr>
            <p:nvPr/>
          </p:nvSpPr>
          <p:spPr>
            <a:xfrm>
              <a:off x="8867229" y="2505288"/>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2" name="Oval 21">
              <a:extLst>
                <a:ext uri="{FF2B5EF4-FFF2-40B4-BE49-F238E27FC236}">
                  <a16:creationId xmlns:a16="http://schemas.microsoft.com/office/drawing/2014/main" id="{5AF5327A-4660-807A-C070-5795A4A77C53}"/>
                </a:ext>
              </a:extLst>
            </p:cNvPr>
            <p:cNvSpPr>
              <a:spLocks noChangeAspect="1"/>
            </p:cNvSpPr>
            <p:nvPr/>
          </p:nvSpPr>
          <p:spPr>
            <a:xfrm rot="4002393">
              <a:off x="9940506" y="1640588"/>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23" name="Straight Arrow Connector 22">
              <a:extLst>
                <a:ext uri="{FF2B5EF4-FFF2-40B4-BE49-F238E27FC236}">
                  <a16:creationId xmlns:a16="http://schemas.microsoft.com/office/drawing/2014/main" id="{47AC3289-02B8-04E7-DEC1-1C486BA456C7}"/>
                </a:ext>
              </a:extLst>
            </p:cNvPr>
            <p:cNvCxnSpPr>
              <a:cxnSpLocks/>
              <a:stCxn id="33" idx="1"/>
              <a:endCxn id="14" idx="3"/>
            </p:cNvCxnSpPr>
            <p:nvPr/>
          </p:nvCxnSpPr>
          <p:spPr bwMode="gray">
            <a:xfrm flipV="1">
              <a:off x="1124007" y="4545481"/>
              <a:ext cx="213283" cy="20457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D046E73-EC4E-A202-B3A9-1EBCAAC47E1C}"/>
                </a:ext>
              </a:extLst>
            </p:cNvPr>
            <p:cNvCxnSpPr>
              <a:cxnSpLocks/>
              <a:stCxn id="59" idx="5"/>
              <a:endCxn id="14" idx="0"/>
            </p:cNvCxnSpPr>
            <p:nvPr/>
          </p:nvCxnSpPr>
          <p:spPr bwMode="gray">
            <a:xfrm>
              <a:off x="1259691" y="3565115"/>
              <a:ext cx="433217" cy="12182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1E51667-5A99-6D04-2FB5-79EDFFD52516}"/>
                </a:ext>
              </a:extLst>
            </p:cNvPr>
            <p:cNvCxnSpPr>
              <a:cxnSpLocks/>
              <a:stCxn id="11" idx="2"/>
              <a:endCxn id="14" idx="6"/>
            </p:cNvCxnSpPr>
            <p:nvPr/>
          </p:nvCxnSpPr>
          <p:spPr bwMode="gray">
            <a:xfrm flipH="1" flipV="1">
              <a:off x="2195828" y="4189863"/>
              <a:ext cx="815570" cy="353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5271601-7845-7A6F-AB19-98718DD5D1FB}"/>
                </a:ext>
              </a:extLst>
            </p:cNvPr>
            <p:cNvCxnSpPr>
              <a:cxnSpLocks/>
              <a:stCxn id="11" idx="6"/>
              <a:endCxn id="15" idx="2"/>
            </p:cNvCxnSpPr>
            <p:nvPr/>
          </p:nvCxnSpPr>
          <p:spPr bwMode="gray">
            <a:xfrm>
              <a:off x="3925798" y="4193394"/>
              <a:ext cx="891742" cy="775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3812649-F1E7-14CA-F7B4-BADDBB58A1FE}"/>
                </a:ext>
              </a:extLst>
            </p:cNvPr>
            <p:cNvCxnSpPr>
              <a:cxnSpLocks/>
              <a:stCxn id="20" idx="0"/>
            </p:cNvCxnSpPr>
            <p:nvPr/>
          </p:nvCxnSpPr>
          <p:spPr bwMode="gray">
            <a:xfrm flipH="1" flipV="1">
              <a:off x="9421520" y="4700332"/>
              <a:ext cx="6612" cy="68435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0108739-2773-7DB6-63A4-44908A244809}"/>
                </a:ext>
              </a:extLst>
            </p:cNvPr>
            <p:cNvCxnSpPr>
              <a:cxnSpLocks/>
              <a:stCxn id="15" idx="6"/>
            </p:cNvCxnSpPr>
            <p:nvPr/>
          </p:nvCxnSpPr>
          <p:spPr bwMode="gray">
            <a:xfrm flipV="1">
              <a:off x="5869100" y="4193394"/>
              <a:ext cx="771605" cy="775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A37522-3745-AEE0-B35E-ACD40E6A3B30}"/>
                </a:ext>
              </a:extLst>
            </p:cNvPr>
            <p:cNvCxnSpPr>
              <a:cxnSpLocks/>
              <a:stCxn id="18" idx="6"/>
              <a:endCxn id="21" idx="2"/>
            </p:cNvCxnSpPr>
            <p:nvPr/>
          </p:nvCxnSpPr>
          <p:spPr bwMode="gray">
            <a:xfrm>
              <a:off x="7501153" y="2963800"/>
              <a:ext cx="1366076" cy="4440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F0158E-7A38-89C1-2720-B15E4C9A1E76}"/>
                </a:ext>
              </a:extLst>
            </p:cNvPr>
            <p:cNvCxnSpPr>
              <a:cxnSpLocks/>
              <a:stCxn id="18" idx="2"/>
              <a:endCxn id="15" idx="7"/>
            </p:cNvCxnSpPr>
            <p:nvPr/>
          </p:nvCxnSpPr>
          <p:spPr bwMode="gray">
            <a:xfrm flipH="1">
              <a:off x="5715103" y="2963800"/>
              <a:ext cx="871650" cy="86556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A7D1D9E-C7A0-365D-C203-5EA615779035}"/>
                </a:ext>
              </a:extLst>
            </p:cNvPr>
            <p:cNvCxnSpPr>
              <a:cxnSpLocks/>
              <a:stCxn id="56" idx="6"/>
              <a:endCxn id="22" idx="2"/>
            </p:cNvCxnSpPr>
            <p:nvPr/>
          </p:nvCxnSpPr>
          <p:spPr bwMode="gray">
            <a:xfrm>
              <a:off x="9820466" y="1521288"/>
              <a:ext cx="396445" cy="15656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14144E3-45D0-86F2-8C09-BD87FB462C00}"/>
                </a:ext>
              </a:extLst>
            </p:cNvPr>
            <p:cNvSpPr>
              <a:spLocks noChangeAspect="1"/>
            </p:cNvSpPr>
            <p:nvPr/>
          </p:nvSpPr>
          <p:spPr>
            <a:xfrm rot="5880619">
              <a:off x="301622" y="4567940"/>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34" name="Straight Arrow Connector 33">
              <a:extLst>
                <a:ext uri="{FF2B5EF4-FFF2-40B4-BE49-F238E27FC236}">
                  <a16:creationId xmlns:a16="http://schemas.microsoft.com/office/drawing/2014/main" id="{E8EC56CF-63BE-7F3F-E2BC-78EDF86B9FBA}"/>
                </a:ext>
              </a:extLst>
            </p:cNvPr>
            <p:cNvCxnSpPr>
              <a:cxnSpLocks/>
              <a:stCxn id="59" idx="3"/>
            </p:cNvCxnSpPr>
            <p:nvPr/>
          </p:nvCxnSpPr>
          <p:spPr bwMode="gray">
            <a:xfrm flipH="1">
              <a:off x="794002" y="4018060"/>
              <a:ext cx="4274" cy="583664"/>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345314-9E35-4B7D-BCE6-6B5A72182E0E}"/>
                </a:ext>
              </a:extLst>
            </p:cNvPr>
            <p:cNvCxnSpPr>
              <a:cxnSpLocks/>
              <a:stCxn id="16" idx="1"/>
              <a:endCxn id="15" idx="3"/>
            </p:cNvCxnSpPr>
            <p:nvPr/>
          </p:nvCxnSpPr>
          <p:spPr bwMode="gray">
            <a:xfrm flipV="1">
              <a:off x="4780418" y="4572932"/>
              <a:ext cx="191119" cy="18623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4BB1153-EE95-7A46-C082-E01EE6E101F2}"/>
                </a:ext>
              </a:extLst>
            </p:cNvPr>
            <p:cNvCxnSpPr>
              <a:cxnSpLocks/>
              <a:endCxn id="16" idx="7"/>
            </p:cNvCxnSpPr>
            <p:nvPr/>
          </p:nvCxnSpPr>
          <p:spPr bwMode="gray">
            <a:xfrm flipH="1" flipV="1">
              <a:off x="4874196" y="5398905"/>
              <a:ext cx="180113" cy="551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9073662-3181-058D-EB88-83C7A7EC2DE4}"/>
                </a:ext>
              </a:extLst>
            </p:cNvPr>
            <p:cNvCxnSpPr>
              <a:cxnSpLocks/>
              <a:endCxn id="15" idx="4"/>
            </p:cNvCxnSpPr>
            <p:nvPr/>
          </p:nvCxnSpPr>
          <p:spPr bwMode="gray">
            <a:xfrm flipH="1" flipV="1">
              <a:off x="5343320" y="4726929"/>
              <a:ext cx="35505" cy="59625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5712268-87EC-200D-19AA-ECBF2FEBAEA0}"/>
                </a:ext>
              </a:extLst>
            </p:cNvPr>
            <p:cNvCxnSpPr>
              <a:cxnSpLocks/>
              <a:stCxn id="59" idx="6"/>
              <a:endCxn id="12" idx="2"/>
            </p:cNvCxnSpPr>
            <p:nvPr/>
          </p:nvCxnSpPr>
          <p:spPr bwMode="gray">
            <a:xfrm flipV="1">
              <a:off x="1128781" y="1458709"/>
              <a:ext cx="5371562" cy="17818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E632DB-1549-A152-4D7A-A8E01E104565}"/>
                </a:ext>
              </a:extLst>
            </p:cNvPr>
            <p:cNvCxnSpPr>
              <a:cxnSpLocks/>
              <a:stCxn id="21" idx="6"/>
              <a:endCxn id="22" idx="5"/>
            </p:cNvCxnSpPr>
            <p:nvPr/>
          </p:nvCxnSpPr>
          <p:spPr bwMode="gray">
            <a:xfrm flipV="1">
              <a:off x="9873069" y="2522568"/>
              <a:ext cx="355540" cy="48564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8418263-68FA-C118-1D77-B9B9480BCE18}"/>
                </a:ext>
              </a:extLst>
            </p:cNvPr>
            <p:cNvCxnSpPr>
              <a:cxnSpLocks/>
              <a:stCxn id="13" idx="1"/>
            </p:cNvCxnSpPr>
            <p:nvPr/>
          </p:nvCxnSpPr>
          <p:spPr bwMode="gray">
            <a:xfrm flipH="1" flipV="1">
              <a:off x="9924440" y="4197412"/>
              <a:ext cx="147804" cy="509714"/>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E7DD212-67C3-D335-DBDB-F6E93AFA4AB8}"/>
                </a:ext>
              </a:extLst>
            </p:cNvPr>
            <p:cNvCxnSpPr>
              <a:cxnSpLocks/>
              <a:stCxn id="13" idx="3"/>
              <a:endCxn id="20" idx="7"/>
            </p:cNvCxnSpPr>
            <p:nvPr/>
          </p:nvCxnSpPr>
          <p:spPr bwMode="gray">
            <a:xfrm flipH="1">
              <a:off x="9751421" y="5353704"/>
              <a:ext cx="320823" cy="1648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7581352-B80C-F50F-9E3D-904A833419E9}"/>
                </a:ext>
              </a:extLst>
            </p:cNvPr>
            <p:cNvCxnSpPr>
              <a:cxnSpLocks/>
              <a:stCxn id="56" idx="2"/>
              <a:endCxn id="12" idx="6"/>
            </p:cNvCxnSpPr>
            <p:nvPr/>
          </p:nvCxnSpPr>
          <p:spPr bwMode="gray">
            <a:xfrm flipH="1" flipV="1">
              <a:off x="7414743" y="1458709"/>
              <a:ext cx="1491323" cy="62579"/>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E1D3E07-9251-DDFE-7B88-C88C956FA1B1}"/>
                </a:ext>
              </a:extLst>
            </p:cNvPr>
            <p:cNvSpPr txBox="1"/>
            <p:nvPr/>
          </p:nvSpPr>
          <p:spPr>
            <a:xfrm>
              <a:off x="455191" y="4867096"/>
              <a:ext cx="555380"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vNIC</a:t>
              </a:r>
            </a:p>
          </p:txBody>
        </p:sp>
        <p:sp>
          <p:nvSpPr>
            <p:cNvPr id="44" name="TextBox 43">
              <a:extLst>
                <a:ext uri="{FF2B5EF4-FFF2-40B4-BE49-F238E27FC236}">
                  <a16:creationId xmlns:a16="http://schemas.microsoft.com/office/drawing/2014/main" id="{279C9FA3-E762-992B-52D5-6EA85F8BC3B1}"/>
                </a:ext>
              </a:extLst>
            </p:cNvPr>
            <p:cNvSpPr txBox="1"/>
            <p:nvPr/>
          </p:nvSpPr>
          <p:spPr>
            <a:xfrm>
              <a:off x="1251352" y="3950795"/>
              <a:ext cx="844974" cy="60356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Crawler</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45" name="TextBox 44">
              <a:extLst>
                <a:ext uri="{FF2B5EF4-FFF2-40B4-BE49-F238E27FC236}">
                  <a16:creationId xmlns:a16="http://schemas.microsoft.com/office/drawing/2014/main" id="{B333543E-A7DC-CF53-1AE6-138B3C5677C1}"/>
                </a:ext>
              </a:extLst>
            </p:cNvPr>
            <p:cNvSpPr txBox="1"/>
            <p:nvPr/>
          </p:nvSpPr>
          <p:spPr>
            <a:xfrm>
              <a:off x="3175446" y="4052429"/>
              <a:ext cx="696235"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Flow 1</a:t>
              </a:r>
            </a:p>
          </p:txBody>
        </p:sp>
        <p:sp>
          <p:nvSpPr>
            <p:cNvPr id="46" name="TextBox 45">
              <a:extLst>
                <a:ext uri="{FF2B5EF4-FFF2-40B4-BE49-F238E27FC236}">
                  <a16:creationId xmlns:a16="http://schemas.microsoft.com/office/drawing/2014/main" id="{46B3DB5C-9BA4-3037-8AE3-8CAE703164E3}"/>
                </a:ext>
              </a:extLst>
            </p:cNvPr>
            <p:cNvSpPr txBox="1"/>
            <p:nvPr/>
          </p:nvSpPr>
          <p:spPr>
            <a:xfrm>
              <a:off x="6714500" y="2808599"/>
              <a:ext cx="696235"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Flow 3</a:t>
              </a:r>
            </a:p>
          </p:txBody>
        </p:sp>
        <p:sp>
          <p:nvSpPr>
            <p:cNvPr id="48" name="TextBox 47">
              <a:extLst>
                <a:ext uri="{FF2B5EF4-FFF2-40B4-BE49-F238E27FC236}">
                  <a16:creationId xmlns:a16="http://schemas.microsoft.com/office/drawing/2014/main" id="{79E108E1-04FC-D9E4-7A08-4419CC35BAFB}"/>
                </a:ext>
              </a:extLst>
            </p:cNvPr>
            <p:cNvSpPr txBox="1"/>
            <p:nvPr/>
          </p:nvSpPr>
          <p:spPr>
            <a:xfrm>
              <a:off x="4228513" y="4964264"/>
              <a:ext cx="555380"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vNIC</a:t>
              </a:r>
            </a:p>
          </p:txBody>
        </p:sp>
        <p:sp>
          <p:nvSpPr>
            <p:cNvPr id="49" name="TextBox 48">
              <a:extLst>
                <a:ext uri="{FF2B5EF4-FFF2-40B4-BE49-F238E27FC236}">
                  <a16:creationId xmlns:a16="http://schemas.microsoft.com/office/drawing/2014/main" id="{7898FCF4-F02E-5CF5-AB12-64ECB098BAE2}"/>
                </a:ext>
              </a:extLst>
            </p:cNvPr>
            <p:cNvSpPr txBox="1"/>
            <p:nvPr/>
          </p:nvSpPr>
          <p:spPr>
            <a:xfrm>
              <a:off x="10116610" y="4869327"/>
              <a:ext cx="555380"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vNIC</a:t>
              </a:r>
            </a:p>
          </p:txBody>
        </p:sp>
        <p:sp>
          <p:nvSpPr>
            <p:cNvPr id="50" name="TextBox 49">
              <a:extLst>
                <a:ext uri="{FF2B5EF4-FFF2-40B4-BE49-F238E27FC236}">
                  <a16:creationId xmlns:a16="http://schemas.microsoft.com/office/drawing/2014/main" id="{A3FB8072-3B7D-9AC5-C05E-DF7BDEE4E4C2}"/>
                </a:ext>
              </a:extLst>
            </p:cNvPr>
            <p:cNvSpPr txBox="1"/>
            <p:nvPr/>
          </p:nvSpPr>
          <p:spPr>
            <a:xfrm>
              <a:off x="10118783" y="1960401"/>
              <a:ext cx="555380" cy="301783"/>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vNIC</a:t>
              </a:r>
            </a:p>
          </p:txBody>
        </p:sp>
        <p:sp>
          <p:nvSpPr>
            <p:cNvPr id="51" name="TextBox 50">
              <a:extLst>
                <a:ext uri="{FF2B5EF4-FFF2-40B4-BE49-F238E27FC236}">
                  <a16:creationId xmlns:a16="http://schemas.microsoft.com/office/drawing/2014/main" id="{3DF85FBB-651F-6D68-5C5D-ECB329111BBA}"/>
                </a:ext>
              </a:extLst>
            </p:cNvPr>
            <p:cNvSpPr txBox="1"/>
            <p:nvPr/>
          </p:nvSpPr>
          <p:spPr>
            <a:xfrm>
              <a:off x="4879523" y="3987571"/>
              <a:ext cx="947132" cy="60356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Frontend</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53" name="TextBox 52">
              <a:extLst>
                <a:ext uri="{FF2B5EF4-FFF2-40B4-BE49-F238E27FC236}">
                  <a16:creationId xmlns:a16="http://schemas.microsoft.com/office/drawing/2014/main" id="{DFA410CE-CFE2-36BE-8512-0ABB1524AB79}"/>
                </a:ext>
              </a:extLst>
            </p:cNvPr>
            <p:cNvSpPr txBox="1"/>
            <p:nvPr/>
          </p:nvSpPr>
          <p:spPr>
            <a:xfrm>
              <a:off x="8960084" y="2790157"/>
              <a:ext cx="856360" cy="603568"/>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Backend</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54" name="TextBox 53">
              <a:extLst>
                <a:ext uri="{FF2B5EF4-FFF2-40B4-BE49-F238E27FC236}">
                  <a16:creationId xmlns:a16="http://schemas.microsoft.com/office/drawing/2014/main" id="{E585E34F-2015-461D-0483-E6856EBBB4DE}"/>
                </a:ext>
              </a:extLst>
            </p:cNvPr>
            <p:cNvSpPr txBox="1"/>
            <p:nvPr/>
          </p:nvSpPr>
          <p:spPr>
            <a:xfrm>
              <a:off x="6617992" y="1169597"/>
              <a:ext cx="680788" cy="603568"/>
            </a:xfrm>
            <a:prstGeom prst="rect">
              <a:avLst/>
            </a:prstGeom>
          </p:spPr>
          <p:txBody>
            <a:bodyPr wrap="none" lIns="0" tIns="0" rIns="0" bIns="0" rtlCol="0">
              <a:spAutoFit/>
            </a:bodyPr>
            <a:lstStyle/>
            <a:p>
              <a:pPr algn="ctr"/>
              <a:r>
                <a:rPr lang="en-US" sz="1600" dirty="0">
                  <a:solidFill>
                    <a:schemeClr val="bg2">
                      <a:lumMod val="10000"/>
                    </a:schemeClr>
                  </a:solidFill>
                  <a:latin typeface="Gill Sans MT" panose="020B0502020104020203" pitchFamily="34" charset="77"/>
                </a:rPr>
                <a:t>ToR</a:t>
              </a:r>
            </a:p>
            <a:p>
              <a:pPr algn="ctr"/>
              <a:r>
                <a:rPr lang="en-US" sz="1600" dirty="0">
                  <a:solidFill>
                    <a:schemeClr val="bg2">
                      <a:lumMod val="10000"/>
                    </a:schemeClr>
                  </a:solidFill>
                  <a:latin typeface="Gill Sans MT" panose="020B0502020104020203" pitchFamily="34" charset="77"/>
                </a:rPr>
                <a:t>Switch</a:t>
              </a:r>
            </a:p>
          </p:txBody>
        </p:sp>
        <p:sp>
          <p:nvSpPr>
            <p:cNvPr id="55" name="TextBox 54">
              <a:extLst>
                <a:ext uri="{FF2B5EF4-FFF2-40B4-BE49-F238E27FC236}">
                  <a16:creationId xmlns:a16="http://schemas.microsoft.com/office/drawing/2014/main" id="{CE8BBDE5-5DAD-2239-F001-9589DE75FD46}"/>
                </a:ext>
              </a:extLst>
            </p:cNvPr>
            <p:cNvSpPr txBox="1"/>
            <p:nvPr/>
          </p:nvSpPr>
          <p:spPr>
            <a:xfrm>
              <a:off x="9135868" y="5646396"/>
              <a:ext cx="571305" cy="339507"/>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Host</a:t>
              </a:r>
            </a:p>
          </p:txBody>
        </p:sp>
        <p:sp>
          <p:nvSpPr>
            <p:cNvPr id="56" name="Oval 55">
              <a:extLst>
                <a:ext uri="{FF2B5EF4-FFF2-40B4-BE49-F238E27FC236}">
                  <a16:creationId xmlns:a16="http://schemas.microsoft.com/office/drawing/2014/main" id="{C7844CA1-17D4-38AE-A09C-DBBC3F2EA588}"/>
                </a:ext>
              </a:extLst>
            </p:cNvPr>
            <p:cNvSpPr>
              <a:spLocks noChangeAspect="1"/>
            </p:cNvSpPr>
            <p:nvPr/>
          </p:nvSpPr>
          <p:spPr>
            <a:xfrm>
              <a:off x="8906066" y="1064088"/>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57" name="Straight Arrow Connector 56">
              <a:extLst>
                <a:ext uri="{FF2B5EF4-FFF2-40B4-BE49-F238E27FC236}">
                  <a16:creationId xmlns:a16="http://schemas.microsoft.com/office/drawing/2014/main" id="{E891F287-DAF4-DB1B-B4BD-B6FFDF8A032B}"/>
                </a:ext>
              </a:extLst>
            </p:cNvPr>
            <p:cNvCxnSpPr>
              <a:cxnSpLocks/>
              <a:stCxn id="21" idx="0"/>
              <a:endCxn id="56" idx="4"/>
            </p:cNvCxnSpPr>
            <p:nvPr/>
          </p:nvCxnSpPr>
          <p:spPr bwMode="gray">
            <a:xfrm flipH="1" flipV="1">
              <a:off x="9363266" y="1978488"/>
              <a:ext cx="6883" cy="52680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6A0E997-B93A-9CD8-7009-CE8BFEA029BE}"/>
                </a:ext>
              </a:extLst>
            </p:cNvPr>
            <p:cNvSpPr txBox="1"/>
            <p:nvPr/>
          </p:nvSpPr>
          <p:spPr>
            <a:xfrm>
              <a:off x="9047232" y="1320914"/>
              <a:ext cx="571305" cy="339507"/>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Host</a:t>
              </a:r>
            </a:p>
          </p:txBody>
        </p:sp>
        <p:sp>
          <p:nvSpPr>
            <p:cNvPr id="59" name="Oval 58">
              <a:extLst>
                <a:ext uri="{FF2B5EF4-FFF2-40B4-BE49-F238E27FC236}">
                  <a16:creationId xmlns:a16="http://schemas.microsoft.com/office/drawing/2014/main" id="{83F1EE53-BFA1-A513-DA63-D737B47F11B3}"/>
                </a:ext>
              </a:extLst>
            </p:cNvPr>
            <p:cNvSpPr>
              <a:spLocks noChangeAspect="1"/>
            </p:cNvSpPr>
            <p:nvPr/>
          </p:nvSpPr>
          <p:spPr>
            <a:xfrm rot="18931841">
              <a:off x="345311" y="3103680"/>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0" name="TextBox 59">
              <a:extLst>
                <a:ext uri="{FF2B5EF4-FFF2-40B4-BE49-F238E27FC236}">
                  <a16:creationId xmlns:a16="http://schemas.microsoft.com/office/drawing/2014/main" id="{A47B9289-7584-A123-4548-9618E8D4213C}"/>
                </a:ext>
              </a:extLst>
            </p:cNvPr>
            <p:cNvSpPr txBox="1"/>
            <p:nvPr/>
          </p:nvSpPr>
          <p:spPr>
            <a:xfrm>
              <a:off x="463947" y="3358547"/>
              <a:ext cx="571305" cy="339507"/>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Host</a:t>
              </a:r>
            </a:p>
          </p:txBody>
        </p:sp>
        <p:cxnSp>
          <p:nvCxnSpPr>
            <p:cNvPr id="67" name="Straight Arrow Connector 66">
              <a:extLst>
                <a:ext uri="{FF2B5EF4-FFF2-40B4-BE49-F238E27FC236}">
                  <a16:creationId xmlns:a16="http://schemas.microsoft.com/office/drawing/2014/main" id="{DDD928A2-7EA8-A57D-A05D-0D4F23B3D482}"/>
                </a:ext>
              </a:extLst>
            </p:cNvPr>
            <p:cNvCxnSpPr>
              <a:cxnSpLocks/>
              <a:endCxn id="12" idx="1"/>
            </p:cNvCxnSpPr>
            <p:nvPr/>
          </p:nvCxnSpPr>
          <p:spPr bwMode="gray">
            <a:xfrm>
              <a:off x="6021141" y="605177"/>
              <a:ext cx="613113" cy="530243"/>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0FE0EF7-15F5-9A0F-875A-19EB20EE3229}"/>
                </a:ext>
              </a:extLst>
            </p:cNvPr>
            <p:cNvCxnSpPr>
              <a:cxnSpLocks/>
            </p:cNvCxnSpPr>
            <p:nvPr/>
          </p:nvCxnSpPr>
          <p:spPr bwMode="gray">
            <a:xfrm flipV="1">
              <a:off x="9428132" y="368300"/>
              <a:ext cx="496308" cy="69578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04F7B70-D6F5-9B75-25F3-E036CFB3E641}"/>
                </a:ext>
              </a:extLst>
            </p:cNvPr>
            <p:cNvCxnSpPr>
              <a:cxnSpLocks/>
              <a:stCxn id="20" idx="6"/>
            </p:cNvCxnSpPr>
            <p:nvPr/>
          </p:nvCxnSpPr>
          <p:spPr bwMode="gray">
            <a:xfrm>
              <a:off x="9885332" y="5841883"/>
              <a:ext cx="1135788" cy="41094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F417123-2824-F0F2-A185-0721F0DC60D1}"/>
                </a:ext>
              </a:extLst>
            </p:cNvPr>
            <p:cNvCxnSpPr>
              <a:cxnSpLocks/>
            </p:cNvCxnSpPr>
            <p:nvPr/>
          </p:nvCxnSpPr>
          <p:spPr bwMode="gray">
            <a:xfrm flipV="1">
              <a:off x="4417960" y="6100646"/>
              <a:ext cx="630360" cy="393239"/>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337ACF7-52CB-422B-F0F5-4740D5456234}"/>
                </a:ext>
              </a:extLst>
            </p:cNvPr>
            <p:cNvCxnSpPr>
              <a:cxnSpLocks/>
              <a:endCxn id="59" idx="0"/>
            </p:cNvCxnSpPr>
            <p:nvPr/>
          </p:nvCxnSpPr>
          <p:spPr bwMode="gray">
            <a:xfrm>
              <a:off x="74328" y="2763868"/>
              <a:ext cx="407902" cy="470742"/>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69CF6ED-471F-67E1-4FA5-00E94DC959A0}"/>
                </a:ext>
              </a:extLst>
            </p:cNvPr>
            <p:cNvCxnSpPr>
              <a:cxnSpLocks/>
              <a:endCxn id="33" idx="5"/>
            </p:cNvCxnSpPr>
            <p:nvPr/>
          </p:nvCxnSpPr>
          <p:spPr bwMode="gray">
            <a:xfrm flipV="1">
              <a:off x="0" y="5300224"/>
              <a:ext cx="393637" cy="41098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4F9114A-C311-86F3-6394-01DAE8BAC7E1}"/>
                </a:ext>
              </a:extLst>
            </p:cNvPr>
            <p:cNvCxnSpPr>
              <a:cxnSpLocks/>
              <a:stCxn id="13" idx="6"/>
            </p:cNvCxnSpPr>
            <p:nvPr/>
          </p:nvCxnSpPr>
          <p:spPr bwMode="gray">
            <a:xfrm flipV="1">
              <a:off x="10852733" y="4912145"/>
              <a:ext cx="578819" cy="11827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019A634-D837-7B3C-974C-FF17AABBB48D}"/>
                </a:ext>
              </a:extLst>
            </p:cNvPr>
            <p:cNvCxnSpPr>
              <a:cxnSpLocks/>
            </p:cNvCxnSpPr>
            <p:nvPr/>
          </p:nvCxnSpPr>
          <p:spPr bwMode="gray">
            <a:xfrm>
              <a:off x="10859754" y="1978488"/>
              <a:ext cx="627615" cy="357452"/>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C14BDEB2-B8D9-F90A-4A4D-CFC2019922BA}"/>
                </a:ext>
              </a:extLst>
            </p:cNvPr>
            <p:cNvSpPr>
              <a:spLocks noChangeAspect="1"/>
            </p:cNvSpPr>
            <p:nvPr/>
          </p:nvSpPr>
          <p:spPr>
            <a:xfrm>
              <a:off x="6201515" y="5385577"/>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2">
                    <a:lumMod val="10000"/>
                  </a:schemeClr>
                </a:solidFill>
              </a:endParaRPr>
            </a:p>
          </p:txBody>
        </p:sp>
        <p:cxnSp>
          <p:nvCxnSpPr>
            <p:cNvPr id="77" name="Straight Arrow Connector 76">
              <a:extLst>
                <a:ext uri="{FF2B5EF4-FFF2-40B4-BE49-F238E27FC236}">
                  <a16:creationId xmlns:a16="http://schemas.microsoft.com/office/drawing/2014/main" id="{4BB7F59C-C40A-D639-CB69-D175E13A9D63}"/>
                </a:ext>
              </a:extLst>
            </p:cNvPr>
            <p:cNvCxnSpPr>
              <a:cxnSpLocks/>
              <a:endCxn id="76" idx="2"/>
            </p:cNvCxnSpPr>
            <p:nvPr/>
          </p:nvCxnSpPr>
          <p:spPr bwMode="gray">
            <a:xfrm>
              <a:off x="5831770" y="5784600"/>
              <a:ext cx="369745" cy="103897"/>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CDC7524-A068-6DD8-8EEB-6FE46F8B49BC}"/>
                </a:ext>
              </a:extLst>
            </p:cNvPr>
            <p:cNvSpPr txBox="1"/>
            <p:nvPr/>
          </p:nvSpPr>
          <p:spPr>
            <a:xfrm>
              <a:off x="6531533" y="5739577"/>
              <a:ext cx="352338" cy="301783"/>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VM</a:t>
              </a:r>
            </a:p>
          </p:txBody>
        </p:sp>
        <p:sp>
          <p:nvSpPr>
            <p:cNvPr id="79" name="Oval 78">
              <a:extLst>
                <a:ext uri="{FF2B5EF4-FFF2-40B4-BE49-F238E27FC236}">
                  <a16:creationId xmlns:a16="http://schemas.microsoft.com/office/drawing/2014/main" id="{AE41679B-7434-914D-649D-23B7F0E9B761}"/>
                </a:ext>
              </a:extLst>
            </p:cNvPr>
            <p:cNvSpPr>
              <a:spLocks noChangeAspect="1"/>
            </p:cNvSpPr>
            <p:nvPr/>
          </p:nvSpPr>
          <p:spPr>
            <a:xfrm rot="18931841">
              <a:off x="4917390" y="5323165"/>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80" name="TextBox 79">
              <a:extLst>
                <a:ext uri="{FF2B5EF4-FFF2-40B4-BE49-F238E27FC236}">
                  <a16:creationId xmlns:a16="http://schemas.microsoft.com/office/drawing/2014/main" id="{2D1E0D45-3BA9-A69E-D53C-815BCAA5EEA3}"/>
                </a:ext>
              </a:extLst>
            </p:cNvPr>
            <p:cNvSpPr txBox="1"/>
            <p:nvPr/>
          </p:nvSpPr>
          <p:spPr>
            <a:xfrm>
              <a:off x="5059732" y="5593596"/>
              <a:ext cx="571305" cy="339507"/>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Host</a:t>
              </a:r>
            </a:p>
          </p:txBody>
        </p:sp>
      </p:grpSp>
      <p:sp>
        <p:nvSpPr>
          <p:cNvPr id="81" name="Rectangle 80">
            <a:extLst>
              <a:ext uri="{FF2B5EF4-FFF2-40B4-BE49-F238E27FC236}">
                <a16:creationId xmlns:a16="http://schemas.microsoft.com/office/drawing/2014/main" id="{3442D177-8AAF-CE39-7F63-11FF32A52CC9}"/>
              </a:ext>
            </a:extLst>
          </p:cNvPr>
          <p:cNvSpPr/>
          <p:nvPr/>
        </p:nvSpPr>
        <p:spPr>
          <a:xfrm>
            <a:off x="1435040" y="762514"/>
            <a:ext cx="9445657" cy="511797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1271A9FA-FA08-A8E9-D18C-4B6643CC84C1}"/>
              </a:ext>
            </a:extLst>
          </p:cNvPr>
          <p:cNvSpPr>
            <a:spLocks noChangeAspect="1"/>
          </p:cNvSpPr>
          <p:nvPr/>
        </p:nvSpPr>
        <p:spPr>
          <a:xfrm>
            <a:off x="6764892" y="3410554"/>
            <a:ext cx="681851" cy="707123"/>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89" name="Oval 88">
            <a:extLst>
              <a:ext uri="{FF2B5EF4-FFF2-40B4-BE49-F238E27FC236}">
                <a16:creationId xmlns:a16="http://schemas.microsoft.com/office/drawing/2014/main" id="{BAA1FE38-D0FD-00F8-447D-3737C357A573}"/>
              </a:ext>
            </a:extLst>
          </p:cNvPr>
          <p:cNvSpPr>
            <a:spLocks noChangeAspect="1"/>
          </p:cNvSpPr>
          <p:nvPr/>
        </p:nvSpPr>
        <p:spPr>
          <a:xfrm>
            <a:off x="8463477" y="3378305"/>
            <a:ext cx="750037" cy="777835"/>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cxnSp>
        <p:nvCxnSpPr>
          <p:cNvPr id="90" name="Straight Arrow Connector 89">
            <a:extLst>
              <a:ext uri="{FF2B5EF4-FFF2-40B4-BE49-F238E27FC236}">
                <a16:creationId xmlns:a16="http://schemas.microsoft.com/office/drawing/2014/main" id="{A9864ED7-723B-7354-ED4E-AE0FFF531C7E}"/>
              </a:ext>
            </a:extLst>
          </p:cNvPr>
          <p:cNvCxnSpPr>
            <a:cxnSpLocks/>
            <a:stCxn id="88" idx="6"/>
            <a:endCxn id="89" idx="2"/>
          </p:cNvCxnSpPr>
          <p:nvPr/>
        </p:nvCxnSpPr>
        <p:spPr bwMode="gray">
          <a:xfrm>
            <a:off x="7446743" y="3764115"/>
            <a:ext cx="1016733" cy="3107"/>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331E290B-48D7-893C-C5CD-608C0BAD6099}"/>
              </a:ext>
            </a:extLst>
          </p:cNvPr>
          <p:cNvSpPr txBox="1"/>
          <p:nvPr/>
        </p:nvSpPr>
        <p:spPr>
          <a:xfrm>
            <a:off x="6842961" y="3629246"/>
            <a:ext cx="560666" cy="246221"/>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Flow 2</a:t>
            </a:r>
          </a:p>
        </p:txBody>
      </p:sp>
      <p:sp>
        <p:nvSpPr>
          <p:cNvPr id="92" name="TextBox 91">
            <a:extLst>
              <a:ext uri="{FF2B5EF4-FFF2-40B4-BE49-F238E27FC236}">
                <a16:creationId xmlns:a16="http://schemas.microsoft.com/office/drawing/2014/main" id="{BC9BFB88-FC16-4606-9E56-9EC339B08FE0}"/>
              </a:ext>
            </a:extLst>
          </p:cNvPr>
          <p:cNvSpPr txBox="1"/>
          <p:nvPr/>
        </p:nvSpPr>
        <p:spPr>
          <a:xfrm>
            <a:off x="8498319" y="3572536"/>
            <a:ext cx="689612" cy="492443"/>
          </a:xfrm>
          <a:prstGeom prst="rect">
            <a:avLst/>
          </a:prstGeom>
        </p:spPr>
        <p:txBody>
          <a:bodyPr wrap="none" lIns="0" tIns="0" rIns="0" bIns="0" rtlCol="0">
            <a:spAutoFit/>
          </a:bodyPr>
          <a:lstStyle/>
          <a:p>
            <a:pPr algn="ctr">
              <a:spcAft>
                <a:spcPts val="600"/>
              </a:spcAft>
            </a:pPr>
            <a:r>
              <a:rPr lang="en-US" sz="1600" dirty="0">
                <a:solidFill>
                  <a:schemeClr val="bg2">
                    <a:lumMod val="10000"/>
                  </a:schemeClr>
                </a:solidFill>
                <a:latin typeface="Gill Sans MT" panose="020B0502020104020203" pitchFamily="34" charset="77"/>
              </a:rPr>
              <a:t>Backend</a:t>
            </a:r>
            <a:br>
              <a:rPr lang="en-US" sz="1600" dirty="0">
                <a:solidFill>
                  <a:schemeClr val="bg2">
                    <a:lumMod val="10000"/>
                  </a:schemeClr>
                </a:solidFill>
                <a:latin typeface="Gill Sans MT" panose="020B0502020104020203" pitchFamily="34" charset="77"/>
              </a:rPr>
            </a:br>
            <a:r>
              <a:rPr lang="en-US" sz="1600" dirty="0">
                <a:solidFill>
                  <a:schemeClr val="bg2">
                    <a:lumMod val="10000"/>
                  </a:schemeClr>
                </a:solidFill>
                <a:latin typeface="Gill Sans MT" panose="020B0502020104020203" pitchFamily="34" charset="77"/>
              </a:rPr>
              <a:t>VM</a:t>
            </a:r>
          </a:p>
        </p:txBody>
      </p:sp>
      <p:sp>
        <p:nvSpPr>
          <p:cNvPr id="93" name="Content Placeholder 1">
            <a:extLst>
              <a:ext uri="{FF2B5EF4-FFF2-40B4-BE49-F238E27FC236}">
                <a16:creationId xmlns:a16="http://schemas.microsoft.com/office/drawing/2014/main" id="{60A89650-105B-115D-7D11-2B10F786D56F}"/>
              </a:ext>
            </a:extLst>
          </p:cNvPr>
          <p:cNvSpPr txBox="1">
            <a:spLocks/>
          </p:cNvSpPr>
          <p:nvPr/>
        </p:nvSpPr>
        <p:spPr>
          <a:xfrm>
            <a:off x="8588797" y="4843374"/>
            <a:ext cx="1920408"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lumMod val="95000"/>
                    <a:lumOff val="5000"/>
                  </a:schemeClr>
                </a:solidFill>
              </a:rPr>
              <a:t>HIGH DROP RATE</a:t>
            </a:r>
            <a:endParaRPr lang="en-US" sz="1600" dirty="0">
              <a:solidFill>
                <a:schemeClr val="tx1">
                  <a:lumMod val="95000"/>
                  <a:lumOff val="5000"/>
                </a:schemeClr>
              </a:solidFill>
              <a:cs typeface="Calibri"/>
            </a:endParaRPr>
          </a:p>
          <a:p>
            <a:pPr>
              <a:buFont typeface="Arial" panose="020B0604020202020204" pitchFamily="34" charset="0"/>
              <a:buNone/>
            </a:pPr>
            <a:endParaRPr lang="en-US" sz="1600" dirty="0"/>
          </a:p>
          <a:p>
            <a:pPr marL="457200" indent="-457200">
              <a:buFont typeface="Arial" panose="020B0604020202020204" pitchFamily="34" charset="0"/>
              <a:buAutoNum type="arabicPeriod"/>
            </a:pPr>
            <a:endParaRPr lang="en-US" sz="1600" dirty="0"/>
          </a:p>
          <a:p>
            <a:pPr>
              <a:buFont typeface="Arial" panose="020B0604020202020204" pitchFamily="34" charset="0"/>
              <a:buNone/>
            </a:pPr>
            <a:endParaRPr lang="en-US" sz="1600" dirty="0"/>
          </a:p>
        </p:txBody>
      </p:sp>
      <p:cxnSp>
        <p:nvCxnSpPr>
          <p:cNvPr id="94" name="Straight Arrow Connector 93">
            <a:extLst>
              <a:ext uri="{FF2B5EF4-FFF2-40B4-BE49-F238E27FC236}">
                <a16:creationId xmlns:a16="http://schemas.microsoft.com/office/drawing/2014/main" id="{64F58636-2990-6BE5-69B4-FC3FDA6E50AC}"/>
              </a:ext>
            </a:extLst>
          </p:cNvPr>
          <p:cNvCxnSpPr>
            <a:cxnSpLocks/>
          </p:cNvCxnSpPr>
          <p:nvPr/>
        </p:nvCxnSpPr>
        <p:spPr>
          <a:xfrm>
            <a:off x="8112664" y="4105235"/>
            <a:ext cx="1488413" cy="25659"/>
          </a:xfrm>
          <a:prstGeom prst="straightConnector1">
            <a:avLst/>
          </a:prstGeom>
          <a:ln w="28575">
            <a:noFill/>
            <a:prstDash val="dash"/>
            <a:headEnd type="none"/>
            <a:tailEnd type="arrow"/>
          </a:ln>
        </p:spPr>
        <p:style>
          <a:lnRef idx="1">
            <a:schemeClr val="dk1"/>
          </a:lnRef>
          <a:fillRef idx="0">
            <a:schemeClr val="dk1"/>
          </a:fillRef>
          <a:effectRef idx="0">
            <a:schemeClr val="dk1"/>
          </a:effectRef>
          <a:fontRef idx="minor">
            <a:schemeClr val="tx1"/>
          </a:fontRef>
        </p:style>
      </p:cxnSp>
      <p:sp>
        <p:nvSpPr>
          <p:cNvPr id="95" name="Content Placeholder 1">
            <a:extLst>
              <a:ext uri="{FF2B5EF4-FFF2-40B4-BE49-F238E27FC236}">
                <a16:creationId xmlns:a16="http://schemas.microsoft.com/office/drawing/2014/main" id="{2315BBC9-5C03-E455-96A1-7F9EF381E265}"/>
              </a:ext>
            </a:extLst>
          </p:cNvPr>
          <p:cNvSpPr txBox="1">
            <a:spLocks/>
          </p:cNvSpPr>
          <p:nvPr/>
        </p:nvSpPr>
        <p:spPr>
          <a:xfrm>
            <a:off x="5711392" y="4241690"/>
            <a:ext cx="1839344"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rgbClr val="0C0C0C"/>
                </a:solidFill>
              </a:rPr>
              <a:t>HEAVY HITTER</a:t>
            </a:r>
          </a:p>
          <a:p>
            <a:pPr marL="457200" indent="-457200">
              <a:buFont typeface="Arial" panose="020B0604020202020204" pitchFamily="34" charset="0"/>
              <a:buAutoNum type="arabicPeriod"/>
            </a:pPr>
            <a:endParaRPr lang="en-US" sz="1600" dirty="0">
              <a:solidFill>
                <a:srgbClr val="0C0C0C"/>
              </a:solidFill>
            </a:endParaRPr>
          </a:p>
          <a:p>
            <a:pPr>
              <a:buFont typeface="Arial" panose="020B0604020202020204" pitchFamily="34" charset="0"/>
              <a:buNone/>
            </a:pPr>
            <a:endParaRPr lang="en-US" sz="1600" dirty="0">
              <a:solidFill>
                <a:srgbClr val="0C0C0C"/>
              </a:solidFill>
            </a:endParaRPr>
          </a:p>
        </p:txBody>
      </p:sp>
      <p:sp>
        <p:nvSpPr>
          <p:cNvPr id="96" name="Content Placeholder 1">
            <a:extLst>
              <a:ext uri="{FF2B5EF4-FFF2-40B4-BE49-F238E27FC236}">
                <a16:creationId xmlns:a16="http://schemas.microsoft.com/office/drawing/2014/main" id="{553EF8CE-2AED-8233-AB06-3CFE3B1DB375}"/>
              </a:ext>
            </a:extLst>
          </p:cNvPr>
          <p:cNvSpPr txBox="1">
            <a:spLocks/>
          </p:cNvSpPr>
          <p:nvPr/>
        </p:nvSpPr>
        <p:spPr>
          <a:xfrm>
            <a:off x="5438035" y="4875223"/>
            <a:ext cx="2065335" cy="38572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chemeClr val="tx1">
                    <a:lumMod val="95000"/>
                    <a:lumOff val="5000"/>
                  </a:schemeClr>
                </a:solidFill>
              </a:rPr>
              <a:t>HIGH DROP RATE</a:t>
            </a:r>
            <a:endParaRPr lang="en-US" sz="1600" dirty="0">
              <a:solidFill>
                <a:schemeClr val="tx1">
                  <a:lumMod val="95000"/>
                  <a:lumOff val="5000"/>
                </a:schemeClr>
              </a:solidFill>
              <a:cs typeface="Calibri"/>
            </a:endParaRPr>
          </a:p>
          <a:p>
            <a:pPr>
              <a:buFont typeface="Arial" panose="020B0604020202020204" pitchFamily="34" charset="0"/>
              <a:buNone/>
            </a:pPr>
            <a:endParaRPr lang="en-US" sz="1600" dirty="0"/>
          </a:p>
        </p:txBody>
      </p:sp>
      <p:sp>
        <p:nvSpPr>
          <p:cNvPr id="97" name="Content Placeholder 1">
            <a:extLst>
              <a:ext uri="{FF2B5EF4-FFF2-40B4-BE49-F238E27FC236}">
                <a16:creationId xmlns:a16="http://schemas.microsoft.com/office/drawing/2014/main" id="{5727C0C7-E53D-AF9E-A94F-51FF10C10548}"/>
              </a:ext>
            </a:extLst>
          </p:cNvPr>
          <p:cNvSpPr txBox="1">
            <a:spLocks/>
          </p:cNvSpPr>
          <p:nvPr/>
        </p:nvSpPr>
        <p:spPr>
          <a:xfrm>
            <a:off x="8379080" y="5460881"/>
            <a:ext cx="1969047" cy="3428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None/>
            </a:pPr>
            <a:r>
              <a:rPr lang="en-US" sz="1600" dirty="0">
                <a:solidFill>
                  <a:schemeClr val="tx1">
                    <a:lumMod val="95000"/>
                    <a:lumOff val="5000"/>
                  </a:schemeClr>
                </a:solidFill>
              </a:rPr>
              <a:t>DEGRADED PERFORMANCE</a:t>
            </a:r>
            <a:endParaRPr lang="en-US" sz="1600" dirty="0">
              <a:solidFill>
                <a:schemeClr val="tx1">
                  <a:lumMod val="95000"/>
                  <a:lumOff val="5000"/>
                </a:schemeClr>
              </a:solidFill>
              <a:cs typeface="Calibri"/>
            </a:endParaRPr>
          </a:p>
          <a:p>
            <a:pPr marL="457200" indent="-457200">
              <a:buFont typeface="Arial" panose="020B0604020202020204" pitchFamily="34" charset="0"/>
              <a:buAutoNum type="arabicPeriod"/>
            </a:pPr>
            <a:endParaRPr lang="en-US" sz="1600" dirty="0"/>
          </a:p>
          <a:p>
            <a:pPr>
              <a:buFont typeface="Arial" panose="020B0604020202020204" pitchFamily="34" charset="0"/>
              <a:buNone/>
            </a:pPr>
            <a:endParaRPr lang="en-US" sz="1600" dirty="0"/>
          </a:p>
        </p:txBody>
      </p:sp>
      <p:sp>
        <p:nvSpPr>
          <p:cNvPr id="98" name="Content Placeholder 1">
            <a:extLst>
              <a:ext uri="{FF2B5EF4-FFF2-40B4-BE49-F238E27FC236}">
                <a16:creationId xmlns:a16="http://schemas.microsoft.com/office/drawing/2014/main" id="{3AA1AC3D-CABB-44BE-A045-A994A24039A4}"/>
              </a:ext>
            </a:extLst>
          </p:cNvPr>
          <p:cNvSpPr txBox="1">
            <a:spLocks/>
          </p:cNvSpPr>
          <p:nvPr/>
        </p:nvSpPr>
        <p:spPr>
          <a:xfrm>
            <a:off x="8681405" y="4276139"/>
            <a:ext cx="1839344"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rgbClr val="0C0C0C"/>
                </a:solidFill>
              </a:rPr>
              <a:t>HEAVY HITTER</a:t>
            </a:r>
          </a:p>
          <a:p>
            <a:pPr marL="457200" indent="-457200">
              <a:buFont typeface="Arial" panose="020B0604020202020204" pitchFamily="34" charset="0"/>
              <a:buAutoNum type="arabicPeriod"/>
            </a:pPr>
            <a:endParaRPr lang="en-US" sz="1600" dirty="0">
              <a:solidFill>
                <a:srgbClr val="0C0C0C"/>
              </a:solidFill>
            </a:endParaRPr>
          </a:p>
          <a:p>
            <a:pPr>
              <a:buFont typeface="Arial" panose="020B0604020202020204" pitchFamily="34" charset="0"/>
              <a:buNone/>
            </a:pPr>
            <a:endParaRPr lang="en-US" sz="1600" dirty="0">
              <a:solidFill>
                <a:srgbClr val="0C0C0C"/>
              </a:solidFill>
            </a:endParaRPr>
          </a:p>
        </p:txBody>
      </p:sp>
      <p:sp>
        <p:nvSpPr>
          <p:cNvPr id="99" name="Content Placeholder 1">
            <a:extLst>
              <a:ext uri="{FF2B5EF4-FFF2-40B4-BE49-F238E27FC236}">
                <a16:creationId xmlns:a16="http://schemas.microsoft.com/office/drawing/2014/main" id="{38BF4D41-DE13-5F45-B989-0949397BEB11}"/>
              </a:ext>
            </a:extLst>
          </p:cNvPr>
          <p:cNvSpPr txBox="1">
            <a:spLocks/>
          </p:cNvSpPr>
          <p:nvPr/>
        </p:nvSpPr>
        <p:spPr>
          <a:xfrm>
            <a:off x="5341969" y="5461158"/>
            <a:ext cx="1969047" cy="3428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None/>
            </a:pPr>
            <a:r>
              <a:rPr lang="en-US" sz="1600" dirty="0">
                <a:solidFill>
                  <a:schemeClr val="tx1">
                    <a:lumMod val="95000"/>
                    <a:lumOff val="5000"/>
                  </a:schemeClr>
                </a:solidFill>
              </a:rPr>
              <a:t>DEGRADED PERFORMANCE</a:t>
            </a:r>
            <a:endParaRPr lang="en-US" sz="1600" dirty="0">
              <a:solidFill>
                <a:schemeClr val="tx1">
                  <a:lumMod val="95000"/>
                  <a:lumOff val="5000"/>
                </a:schemeClr>
              </a:solidFill>
              <a:cs typeface="Calibri"/>
            </a:endParaRPr>
          </a:p>
          <a:p>
            <a:pPr marL="457200" indent="-457200" algn="ctr">
              <a:buFont typeface="Arial" panose="020B0604020202020204" pitchFamily="34" charset="0"/>
              <a:buAutoNum type="arabicPeriod"/>
            </a:pPr>
            <a:endParaRPr lang="en-US" sz="1600" dirty="0">
              <a:cs typeface="Calibri" panose="020F0502020204030204"/>
            </a:endParaRPr>
          </a:p>
          <a:p>
            <a:pPr algn="ctr">
              <a:buFont typeface="Arial" panose="020B0604020202020204" pitchFamily="34" charset="0"/>
              <a:buNone/>
            </a:pPr>
            <a:endParaRPr lang="en-US" sz="1600" dirty="0">
              <a:cs typeface="Calibri" panose="020F0502020204030204"/>
            </a:endParaRPr>
          </a:p>
        </p:txBody>
      </p:sp>
      <p:sp>
        <p:nvSpPr>
          <p:cNvPr id="100" name="Content Placeholder 1">
            <a:extLst>
              <a:ext uri="{FF2B5EF4-FFF2-40B4-BE49-F238E27FC236}">
                <a16:creationId xmlns:a16="http://schemas.microsoft.com/office/drawing/2014/main" id="{7C1ED2BB-4AE6-5C53-4FFD-FBF7751A4598}"/>
              </a:ext>
            </a:extLst>
          </p:cNvPr>
          <p:cNvSpPr txBox="1">
            <a:spLocks/>
          </p:cNvSpPr>
          <p:nvPr/>
        </p:nvSpPr>
        <p:spPr>
          <a:xfrm>
            <a:off x="5292713" y="6263865"/>
            <a:ext cx="1969047" cy="3428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chemeClr val="tx1">
                    <a:lumMod val="95000"/>
                    <a:lumOff val="5000"/>
                  </a:schemeClr>
                </a:solidFill>
              </a:rPr>
              <a:t>NON-FUNCTIONAL</a:t>
            </a:r>
            <a:endParaRPr lang="en-US" sz="1600" dirty="0">
              <a:solidFill>
                <a:schemeClr val="tx1">
                  <a:lumMod val="95000"/>
                  <a:lumOff val="5000"/>
                </a:schemeClr>
              </a:solidFill>
              <a:cs typeface="Calibri"/>
            </a:endParaRPr>
          </a:p>
          <a:p>
            <a:pPr marL="457200" indent="-457200">
              <a:buFont typeface="Arial" panose="020B0604020202020204" pitchFamily="34" charset="0"/>
              <a:buAutoNum type="arabicPeriod"/>
            </a:pPr>
            <a:endParaRPr lang="en-US" sz="1600" dirty="0"/>
          </a:p>
          <a:p>
            <a:pPr>
              <a:buFont typeface="Arial" panose="020B0604020202020204" pitchFamily="34" charset="0"/>
              <a:buNone/>
            </a:pPr>
            <a:endParaRPr lang="en-US" sz="1600" dirty="0"/>
          </a:p>
        </p:txBody>
      </p:sp>
      <p:sp>
        <p:nvSpPr>
          <p:cNvPr id="101" name="Content Placeholder 1">
            <a:extLst>
              <a:ext uri="{FF2B5EF4-FFF2-40B4-BE49-F238E27FC236}">
                <a16:creationId xmlns:a16="http://schemas.microsoft.com/office/drawing/2014/main" id="{4D8712E1-E2F7-2A04-3D0C-994712265632}"/>
              </a:ext>
            </a:extLst>
          </p:cNvPr>
          <p:cNvSpPr txBox="1">
            <a:spLocks/>
          </p:cNvSpPr>
          <p:nvPr/>
        </p:nvSpPr>
        <p:spPr>
          <a:xfrm>
            <a:off x="8681405" y="6262597"/>
            <a:ext cx="1969047" cy="34282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5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chemeClr val="tx1">
                    <a:lumMod val="95000"/>
                    <a:lumOff val="5000"/>
                  </a:schemeClr>
                </a:solidFill>
              </a:rPr>
              <a:t>NON-FUNCTIONAL</a:t>
            </a:r>
            <a:endParaRPr lang="en-US" sz="1600" dirty="0">
              <a:solidFill>
                <a:schemeClr val="tx1">
                  <a:lumMod val="95000"/>
                  <a:lumOff val="5000"/>
                </a:schemeClr>
              </a:solidFill>
              <a:cs typeface="Calibri"/>
            </a:endParaRPr>
          </a:p>
          <a:p>
            <a:pPr marL="457200" indent="-457200">
              <a:buFont typeface="Arial" panose="020B0604020202020204" pitchFamily="34" charset="0"/>
              <a:buAutoNum type="arabicPeriod"/>
            </a:pPr>
            <a:endParaRPr lang="en-US" sz="1600" dirty="0"/>
          </a:p>
          <a:p>
            <a:pPr>
              <a:buFont typeface="Arial" panose="020B0604020202020204" pitchFamily="34" charset="0"/>
              <a:buNone/>
            </a:pPr>
            <a:endParaRPr lang="en-US" sz="1600" dirty="0"/>
          </a:p>
        </p:txBody>
      </p:sp>
      <p:cxnSp>
        <p:nvCxnSpPr>
          <p:cNvPr id="102" name="Straight Arrow Connector 101">
            <a:extLst>
              <a:ext uri="{FF2B5EF4-FFF2-40B4-BE49-F238E27FC236}">
                <a16:creationId xmlns:a16="http://schemas.microsoft.com/office/drawing/2014/main" id="{29217B67-C654-49F9-5C69-D7E2D9D1CB69}"/>
              </a:ext>
            </a:extLst>
          </p:cNvPr>
          <p:cNvCxnSpPr>
            <a:cxnSpLocks/>
          </p:cNvCxnSpPr>
          <p:nvPr/>
        </p:nvCxnSpPr>
        <p:spPr>
          <a:xfrm>
            <a:off x="7377372" y="4340906"/>
            <a:ext cx="1488413" cy="25659"/>
          </a:xfrm>
          <a:prstGeom prst="straightConnector1">
            <a:avLst/>
          </a:prstGeom>
          <a:ln w="28575">
            <a:noFill/>
            <a:prstDash val="dash"/>
            <a:headEnd type="none"/>
            <a:tailEnd type="arrow"/>
          </a:ln>
        </p:spPr>
        <p:style>
          <a:lnRef idx="1">
            <a:schemeClr val="dk1"/>
          </a:lnRef>
          <a:fillRef idx="0">
            <a:schemeClr val="dk1"/>
          </a:fillRef>
          <a:effectRef idx="0">
            <a:schemeClr val="dk1"/>
          </a:effectRef>
          <a:fontRef idx="minor">
            <a:schemeClr val="tx1"/>
          </a:fontRef>
        </p:style>
      </p:cxnSp>
      <p:sp>
        <p:nvSpPr>
          <p:cNvPr id="103" name="Oval 102">
            <a:extLst>
              <a:ext uri="{FF2B5EF4-FFF2-40B4-BE49-F238E27FC236}">
                <a16:creationId xmlns:a16="http://schemas.microsoft.com/office/drawing/2014/main" id="{106BC1CB-4EBB-3FDB-6B22-6A57E4260CC0}"/>
              </a:ext>
            </a:extLst>
          </p:cNvPr>
          <p:cNvSpPr/>
          <p:nvPr/>
        </p:nvSpPr>
        <p:spPr>
          <a:xfrm>
            <a:off x="7254556" y="4257543"/>
            <a:ext cx="185854" cy="195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a:extLst>
              <a:ext uri="{FF2B5EF4-FFF2-40B4-BE49-F238E27FC236}">
                <a16:creationId xmlns:a16="http://schemas.microsoft.com/office/drawing/2014/main" id="{3876CD4A-C95C-4744-182A-4FA19A8F1220}"/>
              </a:ext>
            </a:extLst>
          </p:cNvPr>
          <p:cNvSpPr/>
          <p:nvPr/>
        </p:nvSpPr>
        <p:spPr>
          <a:xfrm>
            <a:off x="8323214" y="4257542"/>
            <a:ext cx="185854" cy="195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5" name="Straight Arrow Connector 104">
            <a:extLst>
              <a:ext uri="{FF2B5EF4-FFF2-40B4-BE49-F238E27FC236}">
                <a16:creationId xmlns:a16="http://schemas.microsoft.com/office/drawing/2014/main" id="{B7E48DEE-DD46-3A02-2DD1-C2CAAEF20215}"/>
              </a:ext>
            </a:extLst>
          </p:cNvPr>
          <p:cNvCxnSpPr/>
          <p:nvPr/>
        </p:nvCxnSpPr>
        <p:spPr>
          <a:xfrm>
            <a:off x="7443896" y="4353955"/>
            <a:ext cx="877230" cy="3719"/>
          </a:xfrm>
          <a:prstGeom prst="straightConnector1">
            <a:avLst/>
          </a:prstGeom>
          <a:ln w="28575">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089B9449-6AF0-C44E-F013-BBF55A219FE5}"/>
              </a:ext>
            </a:extLst>
          </p:cNvPr>
          <p:cNvSpPr/>
          <p:nvPr/>
        </p:nvSpPr>
        <p:spPr>
          <a:xfrm>
            <a:off x="7254556" y="5567811"/>
            <a:ext cx="185854" cy="195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Oval 106">
            <a:extLst>
              <a:ext uri="{FF2B5EF4-FFF2-40B4-BE49-F238E27FC236}">
                <a16:creationId xmlns:a16="http://schemas.microsoft.com/office/drawing/2014/main" id="{A06813F4-9390-4A2F-63D7-4271D7B48D79}"/>
              </a:ext>
            </a:extLst>
          </p:cNvPr>
          <p:cNvSpPr/>
          <p:nvPr/>
        </p:nvSpPr>
        <p:spPr>
          <a:xfrm>
            <a:off x="8323214" y="5567810"/>
            <a:ext cx="185854" cy="195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8" name="Straight Arrow Connector 107">
            <a:extLst>
              <a:ext uri="{FF2B5EF4-FFF2-40B4-BE49-F238E27FC236}">
                <a16:creationId xmlns:a16="http://schemas.microsoft.com/office/drawing/2014/main" id="{A277E294-B5AE-2701-0A3A-F4173F7E45C8}"/>
              </a:ext>
            </a:extLst>
          </p:cNvPr>
          <p:cNvCxnSpPr>
            <a:cxnSpLocks/>
          </p:cNvCxnSpPr>
          <p:nvPr/>
        </p:nvCxnSpPr>
        <p:spPr>
          <a:xfrm>
            <a:off x="7443896" y="5664223"/>
            <a:ext cx="877230" cy="3719"/>
          </a:xfrm>
          <a:prstGeom prst="straightConnector1">
            <a:avLst/>
          </a:prstGeom>
          <a:ln w="28575">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053820ED-7629-9A27-0727-6712A4F77FD1}"/>
              </a:ext>
            </a:extLst>
          </p:cNvPr>
          <p:cNvSpPr/>
          <p:nvPr/>
        </p:nvSpPr>
        <p:spPr>
          <a:xfrm>
            <a:off x="7254555" y="4889445"/>
            <a:ext cx="185854" cy="195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Oval 109">
            <a:extLst>
              <a:ext uri="{FF2B5EF4-FFF2-40B4-BE49-F238E27FC236}">
                <a16:creationId xmlns:a16="http://schemas.microsoft.com/office/drawing/2014/main" id="{20DBA13A-0991-64ED-731F-10D7DBAFBC74}"/>
              </a:ext>
            </a:extLst>
          </p:cNvPr>
          <p:cNvSpPr/>
          <p:nvPr/>
        </p:nvSpPr>
        <p:spPr>
          <a:xfrm>
            <a:off x="8323214" y="4889444"/>
            <a:ext cx="185854" cy="195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1" name="Straight Arrow Connector 110">
            <a:extLst>
              <a:ext uri="{FF2B5EF4-FFF2-40B4-BE49-F238E27FC236}">
                <a16:creationId xmlns:a16="http://schemas.microsoft.com/office/drawing/2014/main" id="{2640A28D-DB0A-449B-8D45-3529E197B1F2}"/>
              </a:ext>
            </a:extLst>
          </p:cNvPr>
          <p:cNvCxnSpPr>
            <a:cxnSpLocks/>
          </p:cNvCxnSpPr>
          <p:nvPr/>
        </p:nvCxnSpPr>
        <p:spPr>
          <a:xfrm>
            <a:off x="7443895" y="4985857"/>
            <a:ext cx="877230" cy="3719"/>
          </a:xfrm>
          <a:prstGeom prst="straightConnector1">
            <a:avLst/>
          </a:prstGeom>
          <a:ln w="28575">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DD31E298-3BB1-6ED5-98F1-C024A3E06BAD}"/>
              </a:ext>
            </a:extLst>
          </p:cNvPr>
          <p:cNvSpPr/>
          <p:nvPr/>
        </p:nvSpPr>
        <p:spPr>
          <a:xfrm>
            <a:off x="7263848" y="6274054"/>
            <a:ext cx="185854" cy="195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9A63D937-7929-9793-8DD3-F4DAE952E992}"/>
              </a:ext>
            </a:extLst>
          </p:cNvPr>
          <p:cNvSpPr/>
          <p:nvPr/>
        </p:nvSpPr>
        <p:spPr>
          <a:xfrm>
            <a:off x="8332506" y="6274053"/>
            <a:ext cx="185854" cy="195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4" name="Straight Arrow Connector 113">
            <a:extLst>
              <a:ext uri="{FF2B5EF4-FFF2-40B4-BE49-F238E27FC236}">
                <a16:creationId xmlns:a16="http://schemas.microsoft.com/office/drawing/2014/main" id="{38DE6BFD-0665-AFA7-D5C8-41DDFBEFB1DA}"/>
              </a:ext>
            </a:extLst>
          </p:cNvPr>
          <p:cNvCxnSpPr>
            <a:cxnSpLocks/>
          </p:cNvCxnSpPr>
          <p:nvPr/>
        </p:nvCxnSpPr>
        <p:spPr>
          <a:xfrm>
            <a:off x="7453188" y="6370466"/>
            <a:ext cx="877230" cy="3719"/>
          </a:xfrm>
          <a:prstGeom prst="straightConnector1">
            <a:avLst/>
          </a:prstGeom>
          <a:ln w="28575">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72E71771-C4B7-739E-51EB-8784AD0CC7E0}"/>
              </a:ext>
            </a:extLst>
          </p:cNvPr>
          <p:cNvCxnSpPr>
            <a:cxnSpLocks/>
          </p:cNvCxnSpPr>
          <p:nvPr/>
        </p:nvCxnSpPr>
        <p:spPr>
          <a:xfrm>
            <a:off x="7425311" y="4344662"/>
            <a:ext cx="932984" cy="551987"/>
          </a:xfrm>
          <a:prstGeom prst="straightConnector1">
            <a:avLst/>
          </a:prstGeom>
          <a:ln w="28575">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8AC180B-6B18-85E3-E7C7-1561C63B73F3}"/>
              </a:ext>
            </a:extLst>
          </p:cNvPr>
          <p:cNvCxnSpPr>
            <a:cxnSpLocks/>
          </p:cNvCxnSpPr>
          <p:nvPr/>
        </p:nvCxnSpPr>
        <p:spPr>
          <a:xfrm>
            <a:off x="7481066" y="4381833"/>
            <a:ext cx="905108" cy="1156011"/>
          </a:xfrm>
          <a:prstGeom prst="straightConnector1">
            <a:avLst/>
          </a:prstGeom>
          <a:ln w="28575">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AE383F8-98B0-7501-0CBA-683196B1D457}"/>
              </a:ext>
            </a:extLst>
          </p:cNvPr>
          <p:cNvCxnSpPr>
            <a:cxnSpLocks/>
          </p:cNvCxnSpPr>
          <p:nvPr/>
        </p:nvCxnSpPr>
        <p:spPr>
          <a:xfrm>
            <a:off x="7434604" y="4976564"/>
            <a:ext cx="867935" cy="644914"/>
          </a:xfrm>
          <a:prstGeom prst="straightConnector1">
            <a:avLst/>
          </a:prstGeom>
          <a:ln w="28575">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8" name="Title 3">
            <a:extLst>
              <a:ext uri="{FF2B5EF4-FFF2-40B4-BE49-F238E27FC236}">
                <a16:creationId xmlns:a16="http://schemas.microsoft.com/office/drawing/2014/main" id="{60EF0CFB-A06A-C71E-7AA8-8882BFCC7DE9}"/>
              </a:ext>
            </a:extLst>
          </p:cNvPr>
          <p:cNvSpPr>
            <a:spLocks noGrp="1"/>
          </p:cNvSpPr>
          <p:nvPr>
            <p:ph type="title"/>
          </p:nvPr>
        </p:nvSpPr>
        <p:spPr>
          <a:xfrm>
            <a:off x="2003245" y="265741"/>
            <a:ext cx="8372550" cy="381000"/>
          </a:xfrm>
        </p:spPr>
        <p:txBody>
          <a:bodyPr>
            <a:noAutofit/>
          </a:bodyPr>
          <a:lstStyle/>
          <a:p>
            <a:pPr algn="ctr"/>
            <a:r>
              <a:rPr lang="en-US" sz="3200" b="1" dirty="0">
                <a:cs typeface="Calibri Light"/>
              </a:rPr>
              <a:t>Generate explanations for the root causes</a:t>
            </a:r>
            <a:r>
              <a:rPr lang="en-US" sz="3200" dirty="0">
                <a:cs typeface="Calibri Light"/>
              </a:rPr>
              <a:t>: </a:t>
            </a:r>
            <a:r>
              <a:rPr lang="en-US" sz="3200" dirty="0">
                <a:solidFill>
                  <a:schemeClr val="tx1">
                    <a:lumMod val="50000"/>
                    <a:lumOff val="50000"/>
                  </a:schemeClr>
                </a:solidFill>
                <a:cs typeface="Calibri Light"/>
              </a:rPr>
              <a:t>causality rules between entity labels</a:t>
            </a:r>
          </a:p>
        </p:txBody>
      </p:sp>
      <p:sp>
        <p:nvSpPr>
          <p:cNvPr id="2" name="Slide Number Placeholder 1">
            <a:extLst>
              <a:ext uri="{FF2B5EF4-FFF2-40B4-BE49-F238E27FC236}">
                <a16:creationId xmlns:a16="http://schemas.microsoft.com/office/drawing/2014/main" id="{899EB87C-6D56-BF79-DAD2-57C11A72AC15}"/>
              </a:ext>
            </a:extLst>
          </p:cNvPr>
          <p:cNvSpPr>
            <a:spLocks noGrp="1"/>
          </p:cNvSpPr>
          <p:nvPr>
            <p:ph type="sldNum" sz="quarter" idx="12"/>
          </p:nvPr>
        </p:nvSpPr>
        <p:spPr/>
        <p:txBody>
          <a:bodyPr/>
          <a:lstStyle/>
          <a:p>
            <a:fld id="{078ED684-E1A4-0343-8670-8594C227EEC7}" type="slidenum">
              <a:rPr lang="en-US" smtClean="0"/>
              <a:t>24</a:t>
            </a:fld>
            <a:endParaRPr lang="en-US"/>
          </a:p>
        </p:txBody>
      </p:sp>
    </p:spTree>
    <p:extLst>
      <p:ext uri="{BB962C8B-B14F-4D97-AF65-F5344CB8AC3E}">
        <p14:creationId xmlns:p14="http://schemas.microsoft.com/office/powerpoint/2010/main" val="27582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DD89A22C-DB44-A046-B89A-111DEC6C4711}"/>
              </a:ext>
            </a:extLst>
          </p:cNvPr>
          <p:cNvGrpSpPr/>
          <p:nvPr/>
        </p:nvGrpSpPr>
        <p:grpSpPr>
          <a:xfrm>
            <a:off x="1001949" y="875489"/>
            <a:ext cx="9631505" cy="5770469"/>
            <a:chOff x="0" y="368300"/>
            <a:chExt cx="11487369" cy="6783494"/>
          </a:xfrm>
        </p:grpSpPr>
        <p:sp>
          <p:nvSpPr>
            <p:cNvPr id="82" name="Rounded Rectangle 81">
              <a:extLst>
                <a:ext uri="{FF2B5EF4-FFF2-40B4-BE49-F238E27FC236}">
                  <a16:creationId xmlns:a16="http://schemas.microsoft.com/office/drawing/2014/main" id="{E5A118E3-6294-A2DD-46AB-0F694FFF7CA4}"/>
                </a:ext>
              </a:extLst>
            </p:cNvPr>
            <p:cNvSpPr/>
            <p:nvPr/>
          </p:nvSpPr>
          <p:spPr>
            <a:xfrm>
              <a:off x="8623579" y="3665782"/>
              <a:ext cx="2274129" cy="2710636"/>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83" name="Rounded Rectangle 82">
              <a:extLst>
                <a:ext uri="{FF2B5EF4-FFF2-40B4-BE49-F238E27FC236}">
                  <a16:creationId xmlns:a16="http://schemas.microsoft.com/office/drawing/2014/main" id="{507997D6-DBD4-6153-7CDB-B71C82462EA8}"/>
                </a:ext>
              </a:extLst>
            </p:cNvPr>
            <p:cNvSpPr/>
            <p:nvPr/>
          </p:nvSpPr>
          <p:spPr>
            <a:xfrm>
              <a:off x="8606789" y="997615"/>
              <a:ext cx="2252965" cy="2538640"/>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84" name="Rounded Rectangle 83">
              <a:extLst>
                <a:ext uri="{FF2B5EF4-FFF2-40B4-BE49-F238E27FC236}">
                  <a16:creationId xmlns:a16="http://schemas.microsoft.com/office/drawing/2014/main" id="{4D40C09B-6659-84D3-D8E0-215C383E5B4E}"/>
                </a:ext>
              </a:extLst>
            </p:cNvPr>
            <p:cNvSpPr/>
            <p:nvPr/>
          </p:nvSpPr>
          <p:spPr>
            <a:xfrm>
              <a:off x="4507992" y="4392778"/>
              <a:ext cx="1955800" cy="2759016"/>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85" name="Rounded Rectangle 84">
              <a:extLst>
                <a:ext uri="{FF2B5EF4-FFF2-40B4-BE49-F238E27FC236}">
                  <a16:creationId xmlns:a16="http://schemas.microsoft.com/office/drawing/2014/main" id="{C885E2B3-8559-49EB-9C5E-E721E1F436B3}"/>
                </a:ext>
              </a:extLst>
            </p:cNvPr>
            <p:cNvSpPr/>
            <p:nvPr/>
          </p:nvSpPr>
          <p:spPr>
            <a:xfrm>
              <a:off x="101600" y="2962488"/>
              <a:ext cx="2066956" cy="2631107"/>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86" name="Straight Arrow Connector 85">
              <a:extLst>
                <a:ext uri="{FF2B5EF4-FFF2-40B4-BE49-F238E27FC236}">
                  <a16:creationId xmlns:a16="http://schemas.microsoft.com/office/drawing/2014/main" id="{7BC6A69E-6C60-C538-C42E-3420AA7A83CF}"/>
                </a:ext>
              </a:extLst>
            </p:cNvPr>
            <p:cNvCxnSpPr>
              <a:cxnSpLocks/>
              <a:stCxn id="97" idx="1"/>
              <a:endCxn id="89" idx="5"/>
            </p:cNvCxnSpPr>
            <p:nvPr/>
          </p:nvCxnSpPr>
          <p:spPr bwMode="gray">
            <a:xfrm flipH="1" flipV="1">
              <a:off x="7280832" y="1781998"/>
              <a:ext cx="1824011" cy="373659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9CD2AA9-FC47-D6AA-4198-54E8150684CD}"/>
                </a:ext>
              </a:extLst>
            </p:cNvPr>
            <p:cNvCxnSpPr>
              <a:cxnSpLocks/>
              <a:endCxn id="89" idx="3"/>
            </p:cNvCxnSpPr>
            <p:nvPr/>
          </p:nvCxnSpPr>
          <p:spPr bwMode="gray">
            <a:xfrm flipV="1">
              <a:off x="5700860" y="1781998"/>
              <a:ext cx="933394" cy="367808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2E45438-4DD6-66C3-EB32-C27256A9BE9E}"/>
                </a:ext>
              </a:extLst>
            </p:cNvPr>
            <p:cNvSpPr>
              <a:spLocks noChangeAspect="1"/>
            </p:cNvSpPr>
            <p:nvPr/>
          </p:nvSpPr>
          <p:spPr>
            <a:xfrm>
              <a:off x="3011398" y="3736194"/>
              <a:ext cx="914400" cy="914400"/>
            </a:xfrm>
            <a:prstGeom prst="ellipse">
              <a:avLst/>
            </a:prstGeom>
            <a:solidFill>
              <a:srgbClr val="FFC000"/>
            </a:solidFill>
            <a:ln w="57150">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89" name="Oval 88">
              <a:extLst>
                <a:ext uri="{FF2B5EF4-FFF2-40B4-BE49-F238E27FC236}">
                  <a16:creationId xmlns:a16="http://schemas.microsoft.com/office/drawing/2014/main" id="{A7A1C252-1F89-4F2C-AA71-B1BA821917E1}"/>
                </a:ext>
              </a:extLst>
            </p:cNvPr>
            <p:cNvSpPr>
              <a:spLocks noChangeAspect="1"/>
            </p:cNvSpPr>
            <p:nvPr/>
          </p:nvSpPr>
          <p:spPr>
            <a:xfrm>
              <a:off x="6500343" y="1001509"/>
              <a:ext cx="914400" cy="914400"/>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0" name="Oval 89">
              <a:extLst>
                <a:ext uri="{FF2B5EF4-FFF2-40B4-BE49-F238E27FC236}">
                  <a16:creationId xmlns:a16="http://schemas.microsoft.com/office/drawing/2014/main" id="{84E81E5E-0B97-D6C2-FE9B-8FBE76F12884}"/>
                </a:ext>
              </a:extLst>
            </p:cNvPr>
            <p:cNvSpPr>
              <a:spLocks noChangeAspect="1"/>
            </p:cNvSpPr>
            <p:nvPr/>
          </p:nvSpPr>
          <p:spPr>
            <a:xfrm>
              <a:off x="9938333" y="4573215"/>
              <a:ext cx="914400" cy="914400"/>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1" name="Oval 90">
              <a:extLst>
                <a:ext uri="{FF2B5EF4-FFF2-40B4-BE49-F238E27FC236}">
                  <a16:creationId xmlns:a16="http://schemas.microsoft.com/office/drawing/2014/main" id="{F0E3C7B6-FF8D-DCE0-B1ED-5C166DECB72B}"/>
                </a:ext>
              </a:extLst>
            </p:cNvPr>
            <p:cNvSpPr>
              <a:spLocks noChangeAspect="1"/>
            </p:cNvSpPr>
            <p:nvPr/>
          </p:nvSpPr>
          <p:spPr>
            <a:xfrm>
              <a:off x="1189988" y="3686943"/>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000" dirty="0">
                <a:solidFill>
                  <a:schemeClr val="bg2">
                    <a:lumMod val="10000"/>
                  </a:schemeClr>
                </a:solidFill>
                <a:latin typeface="Gill Sans MT" panose="020B0502020104020203" pitchFamily="34" charset="77"/>
              </a:endParaRPr>
            </a:p>
          </p:txBody>
        </p:sp>
        <p:sp>
          <p:nvSpPr>
            <p:cNvPr id="92" name="Oval 91">
              <a:extLst>
                <a:ext uri="{FF2B5EF4-FFF2-40B4-BE49-F238E27FC236}">
                  <a16:creationId xmlns:a16="http://schemas.microsoft.com/office/drawing/2014/main" id="{C9F0E629-6F67-FA7C-3A1C-3BBC01F3595C}"/>
                </a:ext>
              </a:extLst>
            </p:cNvPr>
            <p:cNvSpPr>
              <a:spLocks noChangeAspect="1"/>
            </p:cNvSpPr>
            <p:nvPr/>
          </p:nvSpPr>
          <p:spPr>
            <a:xfrm>
              <a:off x="4817540" y="3675369"/>
              <a:ext cx="1051560" cy="105156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3" name="Oval 92">
              <a:extLst>
                <a:ext uri="{FF2B5EF4-FFF2-40B4-BE49-F238E27FC236}">
                  <a16:creationId xmlns:a16="http://schemas.microsoft.com/office/drawing/2014/main" id="{F1504CAA-EC91-4A6B-09DB-20A56849A592}"/>
                </a:ext>
              </a:extLst>
            </p:cNvPr>
            <p:cNvSpPr>
              <a:spLocks noChangeAspect="1"/>
            </p:cNvSpPr>
            <p:nvPr/>
          </p:nvSpPr>
          <p:spPr>
            <a:xfrm rot="4899634">
              <a:off x="4050236" y="4668723"/>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4" name="Oval 93">
              <a:extLst>
                <a:ext uri="{FF2B5EF4-FFF2-40B4-BE49-F238E27FC236}">
                  <a16:creationId xmlns:a16="http://schemas.microsoft.com/office/drawing/2014/main" id="{96A47D87-4E62-EC32-F897-FD21015F7A68}"/>
                </a:ext>
              </a:extLst>
            </p:cNvPr>
            <p:cNvSpPr>
              <a:spLocks noChangeAspect="1"/>
            </p:cNvSpPr>
            <p:nvPr/>
          </p:nvSpPr>
          <p:spPr>
            <a:xfrm>
              <a:off x="6640705" y="3736194"/>
              <a:ext cx="914400" cy="914400"/>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5" name="Oval 94">
              <a:extLst>
                <a:ext uri="{FF2B5EF4-FFF2-40B4-BE49-F238E27FC236}">
                  <a16:creationId xmlns:a16="http://schemas.microsoft.com/office/drawing/2014/main" id="{6D35679B-5330-BA4C-F659-B9B2495F2001}"/>
                </a:ext>
              </a:extLst>
            </p:cNvPr>
            <p:cNvSpPr>
              <a:spLocks noChangeAspect="1"/>
            </p:cNvSpPr>
            <p:nvPr/>
          </p:nvSpPr>
          <p:spPr>
            <a:xfrm>
              <a:off x="6586753" y="2506600"/>
              <a:ext cx="914400" cy="914400"/>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6" name="Oval 95">
              <a:extLst>
                <a:ext uri="{FF2B5EF4-FFF2-40B4-BE49-F238E27FC236}">
                  <a16:creationId xmlns:a16="http://schemas.microsoft.com/office/drawing/2014/main" id="{86F50123-E566-7339-B7EE-6CC5942F6E59}"/>
                </a:ext>
              </a:extLst>
            </p:cNvPr>
            <p:cNvSpPr>
              <a:spLocks noChangeAspect="1"/>
            </p:cNvSpPr>
            <p:nvPr/>
          </p:nvSpPr>
          <p:spPr>
            <a:xfrm>
              <a:off x="8918600" y="3694492"/>
              <a:ext cx="1005840" cy="1005840"/>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7" name="Oval 96">
              <a:extLst>
                <a:ext uri="{FF2B5EF4-FFF2-40B4-BE49-F238E27FC236}">
                  <a16:creationId xmlns:a16="http://schemas.microsoft.com/office/drawing/2014/main" id="{057D75F8-7DE7-8112-A7DF-CACD4DA9DABC}"/>
                </a:ext>
              </a:extLst>
            </p:cNvPr>
            <p:cNvSpPr>
              <a:spLocks noChangeAspect="1"/>
            </p:cNvSpPr>
            <p:nvPr/>
          </p:nvSpPr>
          <p:spPr>
            <a:xfrm>
              <a:off x="8970932" y="5384683"/>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8" name="Oval 97">
              <a:extLst>
                <a:ext uri="{FF2B5EF4-FFF2-40B4-BE49-F238E27FC236}">
                  <a16:creationId xmlns:a16="http://schemas.microsoft.com/office/drawing/2014/main" id="{879843EF-A329-40A3-EB2B-9DFEDE127C53}"/>
                </a:ext>
              </a:extLst>
            </p:cNvPr>
            <p:cNvSpPr>
              <a:spLocks noChangeAspect="1"/>
            </p:cNvSpPr>
            <p:nvPr/>
          </p:nvSpPr>
          <p:spPr>
            <a:xfrm>
              <a:off x="8867229" y="2505288"/>
              <a:ext cx="1005840" cy="1005840"/>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9" name="Oval 98">
              <a:extLst>
                <a:ext uri="{FF2B5EF4-FFF2-40B4-BE49-F238E27FC236}">
                  <a16:creationId xmlns:a16="http://schemas.microsoft.com/office/drawing/2014/main" id="{FB4D44D0-6DC3-B566-E546-A8484B722DE6}"/>
                </a:ext>
              </a:extLst>
            </p:cNvPr>
            <p:cNvSpPr>
              <a:spLocks noChangeAspect="1"/>
            </p:cNvSpPr>
            <p:nvPr/>
          </p:nvSpPr>
          <p:spPr>
            <a:xfrm rot="4002393">
              <a:off x="9940506" y="1640588"/>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100" name="Straight Arrow Connector 99">
              <a:extLst>
                <a:ext uri="{FF2B5EF4-FFF2-40B4-BE49-F238E27FC236}">
                  <a16:creationId xmlns:a16="http://schemas.microsoft.com/office/drawing/2014/main" id="{B746714C-1E5B-3065-7F5D-77F0F39C4175}"/>
                </a:ext>
              </a:extLst>
            </p:cNvPr>
            <p:cNvCxnSpPr>
              <a:cxnSpLocks/>
              <a:stCxn id="110" idx="1"/>
              <a:endCxn id="91" idx="3"/>
            </p:cNvCxnSpPr>
            <p:nvPr/>
          </p:nvCxnSpPr>
          <p:spPr bwMode="gray">
            <a:xfrm flipV="1">
              <a:off x="1124007" y="4545481"/>
              <a:ext cx="213283" cy="20457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7A326CCA-BB7A-DB89-FC08-6C600CDDB585}"/>
                </a:ext>
              </a:extLst>
            </p:cNvPr>
            <p:cNvCxnSpPr>
              <a:cxnSpLocks/>
              <a:stCxn id="136" idx="5"/>
              <a:endCxn id="91" idx="0"/>
            </p:cNvCxnSpPr>
            <p:nvPr/>
          </p:nvCxnSpPr>
          <p:spPr bwMode="gray">
            <a:xfrm>
              <a:off x="1259691" y="3565115"/>
              <a:ext cx="433217" cy="12182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0EB4A18-688A-BC2A-2989-957D109E1C1B}"/>
                </a:ext>
              </a:extLst>
            </p:cNvPr>
            <p:cNvCxnSpPr>
              <a:cxnSpLocks/>
              <a:stCxn id="88" idx="2"/>
              <a:endCxn id="91" idx="6"/>
            </p:cNvCxnSpPr>
            <p:nvPr/>
          </p:nvCxnSpPr>
          <p:spPr bwMode="gray">
            <a:xfrm flipH="1" flipV="1">
              <a:off x="2195828" y="4189863"/>
              <a:ext cx="815570" cy="353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289ECE0-2A8D-6E79-1DEB-C1378FC86B1E}"/>
                </a:ext>
              </a:extLst>
            </p:cNvPr>
            <p:cNvCxnSpPr>
              <a:cxnSpLocks/>
              <a:stCxn id="88" idx="6"/>
              <a:endCxn id="92" idx="2"/>
            </p:cNvCxnSpPr>
            <p:nvPr/>
          </p:nvCxnSpPr>
          <p:spPr bwMode="gray">
            <a:xfrm>
              <a:off x="3925798" y="4193394"/>
              <a:ext cx="891742" cy="775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6596308-305C-2411-D6A7-8C5FCCF882D4}"/>
                </a:ext>
              </a:extLst>
            </p:cNvPr>
            <p:cNvCxnSpPr>
              <a:cxnSpLocks/>
              <a:stCxn id="94" idx="6"/>
              <a:endCxn id="96" idx="2"/>
            </p:cNvCxnSpPr>
            <p:nvPr/>
          </p:nvCxnSpPr>
          <p:spPr bwMode="gray">
            <a:xfrm>
              <a:off x="7555105" y="4193394"/>
              <a:ext cx="1363495" cy="401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EB83DE97-A92B-2D3B-659D-B78BBB5E018E}"/>
                </a:ext>
              </a:extLst>
            </p:cNvPr>
            <p:cNvCxnSpPr>
              <a:cxnSpLocks/>
              <a:stCxn id="97" idx="0"/>
              <a:endCxn id="96" idx="4"/>
            </p:cNvCxnSpPr>
            <p:nvPr/>
          </p:nvCxnSpPr>
          <p:spPr bwMode="gray">
            <a:xfrm flipH="1" flipV="1">
              <a:off x="9421520" y="4700332"/>
              <a:ext cx="6612" cy="68435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40CA67C-A0B6-66B9-3C60-011913FBFF9B}"/>
                </a:ext>
              </a:extLst>
            </p:cNvPr>
            <p:cNvCxnSpPr>
              <a:cxnSpLocks/>
              <a:stCxn id="92" idx="6"/>
              <a:endCxn id="94" idx="2"/>
            </p:cNvCxnSpPr>
            <p:nvPr/>
          </p:nvCxnSpPr>
          <p:spPr bwMode="gray">
            <a:xfrm flipV="1">
              <a:off x="5869100" y="4193394"/>
              <a:ext cx="771605" cy="775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B33463F-4457-2A75-EFED-0C1E51A0622F}"/>
                </a:ext>
              </a:extLst>
            </p:cNvPr>
            <p:cNvCxnSpPr>
              <a:cxnSpLocks/>
              <a:stCxn id="95" idx="6"/>
              <a:endCxn id="98" idx="2"/>
            </p:cNvCxnSpPr>
            <p:nvPr/>
          </p:nvCxnSpPr>
          <p:spPr bwMode="gray">
            <a:xfrm>
              <a:off x="7501153" y="2963800"/>
              <a:ext cx="1366076" cy="4440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AECF2056-D33F-B958-9602-4A5D34FEF90F}"/>
                </a:ext>
              </a:extLst>
            </p:cNvPr>
            <p:cNvCxnSpPr>
              <a:cxnSpLocks/>
              <a:stCxn id="95" idx="2"/>
              <a:endCxn id="92" idx="7"/>
            </p:cNvCxnSpPr>
            <p:nvPr/>
          </p:nvCxnSpPr>
          <p:spPr bwMode="gray">
            <a:xfrm flipH="1">
              <a:off x="5715103" y="2963800"/>
              <a:ext cx="871650" cy="86556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0559880-95A0-84E1-7F19-98E18B21BA53}"/>
                </a:ext>
              </a:extLst>
            </p:cNvPr>
            <p:cNvCxnSpPr>
              <a:cxnSpLocks/>
              <a:stCxn id="133" idx="6"/>
              <a:endCxn id="99" idx="2"/>
            </p:cNvCxnSpPr>
            <p:nvPr/>
          </p:nvCxnSpPr>
          <p:spPr bwMode="gray">
            <a:xfrm>
              <a:off x="9820466" y="1521288"/>
              <a:ext cx="396445" cy="15656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2FB84965-6ACB-DC94-9496-3130C59892BD}"/>
                </a:ext>
              </a:extLst>
            </p:cNvPr>
            <p:cNvSpPr>
              <a:spLocks noChangeAspect="1"/>
            </p:cNvSpPr>
            <p:nvPr/>
          </p:nvSpPr>
          <p:spPr>
            <a:xfrm rot="5880619">
              <a:off x="301622" y="4567940"/>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111" name="Straight Arrow Connector 110">
              <a:extLst>
                <a:ext uri="{FF2B5EF4-FFF2-40B4-BE49-F238E27FC236}">
                  <a16:creationId xmlns:a16="http://schemas.microsoft.com/office/drawing/2014/main" id="{FD0B0EAC-3A4E-9FB4-E93F-19060D0AE771}"/>
                </a:ext>
              </a:extLst>
            </p:cNvPr>
            <p:cNvCxnSpPr>
              <a:cxnSpLocks/>
              <a:stCxn id="136" idx="3"/>
            </p:cNvCxnSpPr>
            <p:nvPr/>
          </p:nvCxnSpPr>
          <p:spPr bwMode="gray">
            <a:xfrm flipH="1">
              <a:off x="794002" y="4018060"/>
              <a:ext cx="4274" cy="583664"/>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0721783-C75B-2D7D-FF7A-BDBBA2500721}"/>
                </a:ext>
              </a:extLst>
            </p:cNvPr>
            <p:cNvCxnSpPr>
              <a:cxnSpLocks/>
              <a:stCxn id="93" idx="1"/>
              <a:endCxn id="92" idx="3"/>
            </p:cNvCxnSpPr>
            <p:nvPr/>
          </p:nvCxnSpPr>
          <p:spPr bwMode="gray">
            <a:xfrm flipV="1">
              <a:off x="4780418" y="4572932"/>
              <a:ext cx="191119" cy="18623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461F768-43C2-3A0C-5CA6-B67F02E65FB0}"/>
                </a:ext>
              </a:extLst>
            </p:cNvPr>
            <p:cNvCxnSpPr>
              <a:cxnSpLocks/>
              <a:endCxn id="93" idx="7"/>
            </p:cNvCxnSpPr>
            <p:nvPr/>
          </p:nvCxnSpPr>
          <p:spPr bwMode="gray">
            <a:xfrm flipH="1" flipV="1">
              <a:off x="4874196" y="5398905"/>
              <a:ext cx="180113" cy="551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EE65C30-082E-5793-F325-8E3C1DE91866}"/>
                </a:ext>
              </a:extLst>
            </p:cNvPr>
            <p:cNvCxnSpPr>
              <a:cxnSpLocks/>
              <a:endCxn id="92" idx="4"/>
            </p:cNvCxnSpPr>
            <p:nvPr/>
          </p:nvCxnSpPr>
          <p:spPr bwMode="gray">
            <a:xfrm flipH="1" flipV="1">
              <a:off x="5343320" y="4726929"/>
              <a:ext cx="35505" cy="59625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3393979-F0EE-7735-BA4C-1499AB817D23}"/>
                </a:ext>
              </a:extLst>
            </p:cNvPr>
            <p:cNvCxnSpPr>
              <a:cxnSpLocks/>
              <a:stCxn id="136" idx="6"/>
              <a:endCxn id="89" idx="2"/>
            </p:cNvCxnSpPr>
            <p:nvPr/>
          </p:nvCxnSpPr>
          <p:spPr bwMode="gray">
            <a:xfrm flipV="1">
              <a:off x="1128781" y="1458709"/>
              <a:ext cx="5371562" cy="17818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0E8D4F8-50B2-89F9-9724-BDC1CFF34105}"/>
                </a:ext>
              </a:extLst>
            </p:cNvPr>
            <p:cNvCxnSpPr>
              <a:cxnSpLocks/>
              <a:stCxn id="98" idx="6"/>
              <a:endCxn id="99" idx="5"/>
            </p:cNvCxnSpPr>
            <p:nvPr/>
          </p:nvCxnSpPr>
          <p:spPr bwMode="gray">
            <a:xfrm flipV="1">
              <a:off x="9873069" y="2522568"/>
              <a:ext cx="355540" cy="48564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86425E46-E28D-D3D8-B755-FF15931912CE}"/>
                </a:ext>
              </a:extLst>
            </p:cNvPr>
            <p:cNvCxnSpPr>
              <a:cxnSpLocks/>
              <a:stCxn id="90" idx="1"/>
              <a:endCxn id="96" idx="6"/>
            </p:cNvCxnSpPr>
            <p:nvPr/>
          </p:nvCxnSpPr>
          <p:spPr bwMode="gray">
            <a:xfrm flipH="1" flipV="1">
              <a:off x="9924440" y="4197412"/>
              <a:ext cx="147804" cy="509714"/>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C60CD3B-C37A-EFA6-098D-C07E261C49BA}"/>
                </a:ext>
              </a:extLst>
            </p:cNvPr>
            <p:cNvCxnSpPr>
              <a:cxnSpLocks/>
              <a:stCxn id="90" idx="3"/>
              <a:endCxn id="97" idx="7"/>
            </p:cNvCxnSpPr>
            <p:nvPr/>
          </p:nvCxnSpPr>
          <p:spPr bwMode="gray">
            <a:xfrm flipH="1">
              <a:off x="9751421" y="5353704"/>
              <a:ext cx="320823" cy="1648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1518747-EC5A-AD76-3C3A-C09EE52A26B4}"/>
                </a:ext>
              </a:extLst>
            </p:cNvPr>
            <p:cNvCxnSpPr>
              <a:cxnSpLocks/>
              <a:stCxn id="133" idx="2"/>
              <a:endCxn id="89" idx="6"/>
            </p:cNvCxnSpPr>
            <p:nvPr/>
          </p:nvCxnSpPr>
          <p:spPr bwMode="gray">
            <a:xfrm flipH="1" flipV="1">
              <a:off x="7414743" y="1458709"/>
              <a:ext cx="1491323" cy="62579"/>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8E1BB79F-FEBE-B4A0-2DBF-2F4B4C380FA7}"/>
                </a:ext>
              </a:extLst>
            </p:cNvPr>
            <p:cNvSpPr txBox="1"/>
            <p:nvPr/>
          </p:nvSpPr>
          <p:spPr>
            <a:xfrm>
              <a:off x="455190" y="4867096"/>
              <a:ext cx="493082"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21" name="TextBox 120">
              <a:extLst>
                <a:ext uri="{FF2B5EF4-FFF2-40B4-BE49-F238E27FC236}">
                  <a16:creationId xmlns:a16="http://schemas.microsoft.com/office/drawing/2014/main" id="{C73D5D2E-28E0-33C3-1713-F8D07C4AF60E}"/>
                </a:ext>
              </a:extLst>
            </p:cNvPr>
            <p:cNvSpPr txBox="1"/>
            <p:nvPr/>
          </p:nvSpPr>
          <p:spPr>
            <a:xfrm>
              <a:off x="1297353" y="3950795"/>
              <a:ext cx="752974" cy="560377"/>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Crawler</a:t>
              </a:r>
              <a:br>
                <a:rPr lang="en-US" sz="1400" dirty="0">
                  <a:solidFill>
                    <a:schemeClr val="bg2">
                      <a:lumMod val="10000"/>
                    </a:schemeClr>
                  </a:solidFill>
                  <a:latin typeface="Gill Sans MT" panose="020B0502020104020203" pitchFamily="34" charset="77"/>
                </a:rPr>
              </a:br>
              <a:r>
                <a:rPr lang="en-US" sz="1400" dirty="0">
                  <a:solidFill>
                    <a:schemeClr val="bg2">
                      <a:lumMod val="10000"/>
                    </a:schemeClr>
                  </a:solidFill>
                  <a:latin typeface="Gill Sans MT" panose="020B0502020104020203" pitchFamily="34" charset="77"/>
                </a:rPr>
                <a:t>VM</a:t>
              </a:r>
            </a:p>
          </p:txBody>
        </p:sp>
        <p:sp>
          <p:nvSpPr>
            <p:cNvPr id="122" name="TextBox 121">
              <a:extLst>
                <a:ext uri="{FF2B5EF4-FFF2-40B4-BE49-F238E27FC236}">
                  <a16:creationId xmlns:a16="http://schemas.microsoft.com/office/drawing/2014/main" id="{34EFEF83-B969-0D49-17D1-BDDD2CC43AA6}"/>
                </a:ext>
              </a:extLst>
            </p:cNvPr>
            <p:cNvSpPr txBox="1"/>
            <p:nvPr/>
          </p:nvSpPr>
          <p:spPr>
            <a:xfrm>
              <a:off x="3175444" y="4052428"/>
              <a:ext cx="622785"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1</a:t>
              </a:r>
            </a:p>
          </p:txBody>
        </p:sp>
        <p:sp>
          <p:nvSpPr>
            <p:cNvPr id="123" name="TextBox 122">
              <a:extLst>
                <a:ext uri="{FF2B5EF4-FFF2-40B4-BE49-F238E27FC236}">
                  <a16:creationId xmlns:a16="http://schemas.microsoft.com/office/drawing/2014/main" id="{DD76D113-C2DE-BC7E-F8E4-EC4C685D6AFA}"/>
                </a:ext>
              </a:extLst>
            </p:cNvPr>
            <p:cNvSpPr txBox="1"/>
            <p:nvPr/>
          </p:nvSpPr>
          <p:spPr>
            <a:xfrm>
              <a:off x="6714498" y="2808599"/>
              <a:ext cx="622785"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3</a:t>
              </a:r>
            </a:p>
          </p:txBody>
        </p:sp>
        <p:sp>
          <p:nvSpPr>
            <p:cNvPr id="124" name="TextBox 123">
              <a:extLst>
                <a:ext uri="{FF2B5EF4-FFF2-40B4-BE49-F238E27FC236}">
                  <a16:creationId xmlns:a16="http://schemas.microsoft.com/office/drawing/2014/main" id="{CDB952B9-C6B9-5F72-5C2B-269378CB2835}"/>
                </a:ext>
              </a:extLst>
            </p:cNvPr>
            <p:cNvSpPr txBox="1"/>
            <p:nvPr/>
          </p:nvSpPr>
          <p:spPr>
            <a:xfrm>
              <a:off x="6770683" y="4067752"/>
              <a:ext cx="622785"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2</a:t>
              </a:r>
            </a:p>
          </p:txBody>
        </p:sp>
        <p:sp>
          <p:nvSpPr>
            <p:cNvPr id="125" name="TextBox 124">
              <a:extLst>
                <a:ext uri="{FF2B5EF4-FFF2-40B4-BE49-F238E27FC236}">
                  <a16:creationId xmlns:a16="http://schemas.microsoft.com/office/drawing/2014/main" id="{DA81C8ED-85E5-768E-F50C-6C906BB1DEAC}"/>
                </a:ext>
              </a:extLst>
            </p:cNvPr>
            <p:cNvSpPr txBox="1"/>
            <p:nvPr/>
          </p:nvSpPr>
          <p:spPr>
            <a:xfrm>
              <a:off x="4228513" y="4964264"/>
              <a:ext cx="493082"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26" name="TextBox 125">
              <a:extLst>
                <a:ext uri="{FF2B5EF4-FFF2-40B4-BE49-F238E27FC236}">
                  <a16:creationId xmlns:a16="http://schemas.microsoft.com/office/drawing/2014/main" id="{5616BC9F-39C0-F066-2863-01FC3CEE0654}"/>
                </a:ext>
              </a:extLst>
            </p:cNvPr>
            <p:cNvSpPr txBox="1"/>
            <p:nvPr/>
          </p:nvSpPr>
          <p:spPr>
            <a:xfrm>
              <a:off x="10116610" y="4869325"/>
              <a:ext cx="493082"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27" name="TextBox 126">
              <a:extLst>
                <a:ext uri="{FF2B5EF4-FFF2-40B4-BE49-F238E27FC236}">
                  <a16:creationId xmlns:a16="http://schemas.microsoft.com/office/drawing/2014/main" id="{9544E172-F897-16EE-9ACF-E26E3C802751}"/>
                </a:ext>
              </a:extLst>
            </p:cNvPr>
            <p:cNvSpPr txBox="1"/>
            <p:nvPr/>
          </p:nvSpPr>
          <p:spPr>
            <a:xfrm>
              <a:off x="10118782" y="1960401"/>
              <a:ext cx="493082"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28" name="TextBox 127">
              <a:extLst>
                <a:ext uri="{FF2B5EF4-FFF2-40B4-BE49-F238E27FC236}">
                  <a16:creationId xmlns:a16="http://schemas.microsoft.com/office/drawing/2014/main" id="{ED6543E1-0879-EEBB-B72E-A276C3D37284}"/>
                </a:ext>
              </a:extLst>
            </p:cNvPr>
            <p:cNvSpPr txBox="1"/>
            <p:nvPr/>
          </p:nvSpPr>
          <p:spPr>
            <a:xfrm>
              <a:off x="4930824" y="3987571"/>
              <a:ext cx="844528" cy="560377"/>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Frontend</a:t>
              </a:r>
              <a:br>
                <a:rPr lang="en-US" sz="1400" dirty="0">
                  <a:solidFill>
                    <a:schemeClr val="bg2">
                      <a:lumMod val="10000"/>
                    </a:schemeClr>
                  </a:solidFill>
                  <a:latin typeface="Gill Sans MT" panose="020B0502020104020203" pitchFamily="34" charset="77"/>
                </a:rPr>
              </a:br>
              <a:r>
                <a:rPr lang="en-US" sz="1400" dirty="0">
                  <a:solidFill>
                    <a:schemeClr val="bg2">
                      <a:lumMod val="10000"/>
                    </a:schemeClr>
                  </a:solidFill>
                  <a:latin typeface="Gill Sans MT" panose="020B0502020104020203" pitchFamily="34" charset="77"/>
                </a:rPr>
                <a:t>VM</a:t>
              </a:r>
            </a:p>
          </p:txBody>
        </p:sp>
        <p:sp>
          <p:nvSpPr>
            <p:cNvPr id="129" name="TextBox 128">
              <a:extLst>
                <a:ext uri="{FF2B5EF4-FFF2-40B4-BE49-F238E27FC236}">
                  <a16:creationId xmlns:a16="http://schemas.microsoft.com/office/drawing/2014/main" id="{EB20D30D-ED54-AF6C-AF08-265BF66A65C6}"/>
                </a:ext>
              </a:extLst>
            </p:cNvPr>
            <p:cNvSpPr txBox="1"/>
            <p:nvPr/>
          </p:nvSpPr>
          <p:spPr>
            <a:xfrm>
              <a:off x="9044546" y="3945658"/>
              <a:ext cx="766366" cy="560377"/>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400" dirty="0">
                  <a:solidFill>
                    <a:schemeClr val="bg1"/>
                  </a:solidFill>
                  <a:latin typeface="Gill Sans MT" panose="020B0502020104020203" pitchFamily="34" charset="77"/>
                </a:rPr>
              </a:br>
              <a:r>
                <a:rPr lang="en-US" sz="1400" dirty="0">
                  <a:solidFill>
                    <a:schemeClr val="bg1"/>
                  </a:solidFill>
                  <a:latin typeface="Gill Sans MT" panose="020B0502020104020203" pitchFamily="34" charset="77"/>
                </a:rPr>
                <a:t>VM</a:t>
              </a:r>
            </a:p>
          </p:txBody>
        </p:sp>
        <p:sp>
          <p:nvSpPr>
            <p:cNvPr id="130" name="TextBox 129">
              <a:extLst>
                <a:ext uri="{FF2B5EF4-FFF2-40B4-BE49-F238E27FC236}">
                  <a16:creationId xmlns:a16="http://schemas.microsoft.com/office/drawing/2014/main" id="{D1BD1C90-56DE-0612-4D2B-16D0C93B636D}"/>
                </a:ext>
              </a:extLst>
            </p:cNvPr>
            <p:cNvSpPr txBox="1"/>
            <p:nvPr/>
          </p:nvSpPr>
          <p:spPr>
            <a:xfrm>
              <a:off x="9005080" y="2790156"/>
              <a:ext cx="766366" cy="560377"/>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400" dirty="0">
                  <a:solidFill>
                    <a:schemeClr val="bg1"/>
                  </a:solidFill>
                  <a:latin typeface="Gill Sans MT" panose="020B0502020104020203" pitchFamily="34" charset="77"/>
                </a:rPr>
              </a:br>
              <a:r>
                <a:rPr lang="en-US" sz="1400" dirty="0">
                  <a:solidFill>
                    <a:schemeClr val="bg1"/>
                  </a:solidFill>
                  <a:latin typeface="Gill Sans MT" panose="020B0502020104020203" pitchFamily="34" charset="77"/>
                </a:rPr>
                <a:t>VM</a:t>
              </a:r>
            </a:p>
          </p:txBody>
        </p:sp>
        <p:sp>
          <p:nvSpPr>
            <p:cNvPr id="131" name="TextBox 130">
              <a:extLst>
                <a:ext uri="{FF2B5EF4-FFF2-40B4-BE49-F238E27FC236}">
                  <a16:creationId xmlns:a16="http://schemas.microsoft.com/office/drawing/2014/main" id="{3E94946F-CC92-0C52-C3B0-C31C9386CE3F}"/>
                </a:ext>
              </a:extLst>
            </p:cNvPr>
            <p:cNvSpPr txBox="1"/>
            <p:nvPr/>
          </p:nvSpPr>
          <p:spPr>
            <a:xfrm>
              <a:off x="6655029" y="1169597"/>
              <a:ext cx="606713" cy="560377"/>
            </a:xfrm>
            <a:prstGeom prst="rect">
              <a:avLst/>
            </a:prstGeom>
          </p:spPr>
          <p:txBody>
            <a:bodyPr wrap="none" lIns="0" tIns="0" rIns="0" bIns="0" rtlCol="0">
              <a:spAutoFit/>
            </a:bodyPr>
            <a:lstStyle/>
            <a:p>
              <a:pPr algn="ctr"/>
              <a:r>
                <a:rPr lang="en-US" sz="1400" dirty="0">
                  <a:solidFill>
                    <a:schemeClr val="bg2">
                      <a:lumMod val="10000"/>
                    </a:schemeClr>
                  </a:solidFill>
                  <a:latin typeface="Gill Sans MT" panose="020B0502020104020203" pitchFamily="34" charset="77"/>
                </a:rPr>
                <a:t>ToR</a:t>
              </a:r>
            </a:p>
            <a:p>
              <a:pPr algn="ctr"/>
              <a:r>
                <a:rPr lang="en-US" sz="1400" dirty="0">
                  <a:solidFill>
                    <a:schemeClr val="bg2">
                      <a:lumMod val="10000"/>
                    </a:schemeClr>
                  </a:solidFill>
                  <a:latin typeface="Gill Sans MT" panose="020B0502020104020203" pitchFamily="34" charset="77"/>
                </a:rPr>
                <a:t>Switch</a:t>
              </a:r>
            </a:p>
          </p:txBody>
        </p:sp>
        <p:sp>
          <p:nvSpPr>
            <p:cNvPr id="132" name="TextBox 131">
              <a:extLst>
                <a:ext uri="{FF2B5EF4-FFF2-40B4-BE49-F238E27FC236}">
                  <a16:creationId xmlns:a16="http://schemas.microsoft.com/office/drawing/2014/main" id="{1363B3E7-AE29-451A-DD20-9EB6E038F800}"/>
                </a:ext>
              </a:extLst>
            </p:cNvPr>
            <p:cNvSpPr txBox="1"/>
            <p:nvPr/>
          </p:nvSpPr>
          <p:spPr>
            <a:xfrm>
              <a:off x="9135868" y="5646396"/>
              <a:ext cx="519461" cy="320215"/>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133" name="Oval 132">
              <a:extLst>
                <a:ext uri="{FF2B5EF4-FFF2-40B4-BE49-F238E27FC236}">
                  <a16:creationId xmlns:a16="http://schemas.microsoft.com/office/drawing/2014/main" id="{BD78DE8E-1D6F-F920-87FE-20CA67F66513}"/>
                </a:ext>
              </a:extLst>
            </p:cNvPr>
            <p:cNvSpPr>
              <a:spLocks noChangeAspect="1"/>
            </p:cNvSpPr>
            <p:nvPr/>
          </p:nvSpPr>
          <p:spPr>
            <a:xfrm>
              <a:off x="8906066" y="1064088"/>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134" name="Straight Arrow Connector 133">
              <a:extLst>
                <a:ext uri="{FF2B5EF4-FFF2-40B4-BE49-F238E27FC236}">
                  <a16:creationId xmlns:a16="http://schemas.microsoft.com/office/drawing/2014/main" id="{91DB9386-77E4-E360-6DB8-5062AA149F03}"/>
                </a:ext>
              </a:extLst>
            </p:cNvPr>
            <p:cNvCxnSpPr>
              <a:cxnSpLocks/>
              <a:stCxn id="98" idx="0"/>
              <a:endCxn id="133" idx="4"/>
            </p:cNvCxnSpPr>
            <p:nvPr/>
          </p:nvCxnSpPr>
          <p:spPr bwMode="gray">
            <a:xfrm flipH="1" flipV="1">
              <a:off x="9363266" y="1978488"/>
              <a:ext cx="6883" cy="52680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51F4006F-E6D1-75C3-6D23-989701CBDB0D}"/>
                </a:ext>
              </a:extLst>
            </p:cNvPr>
            <p:cNvSpPr txBox="1"/>
            <p:nvPr/>
          </p:nvSpPr>
          <p:spPr>
            <a:xfrm>
              <a:off x="9047232" y="1320915"/>
              <a:ext cx="519461" cy="320215"/>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136" name="Oval 135">
              <a:extLst>
                <a:ext uri="{FF2B5EF4-FFF2-40B4-BE49-F238E27FC236}">
                  <a16:creationId xmlns:a16="http://schemas.microsoft.com/office/drawing/2014/main" id="{6DA9FCED-7229-4763-CD34-1022E52BB97A}"/>
                </a:ext>
              </a:extLst>
            </p:cNvPr>
            <p:cNvSpPr>
              <a:spLocks noChangeAspect="1"/>
            </p:cNvSpPr>
            <p:nvPr/>
          </p:nvSpPr>
          <p:spPr>
            <a:xfrm rot="18931841">
              <a:off x="345311" y="3103680"/>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37" name="TextBox 136">
              <a:extLst>
                <a:ext uri="{FF2B5EF4-FFF2-40B4-BE49-F238E27FC236}">
                  <a16:creationId xmlns:a16="http://schemas.microsoft.com/office/drawing/2014/main" id="{F25AAC9E-4315-FFBC-729A-6D4652CA0410}"/>
                </a:ext>
              </a:extLst>
            </p:cNvPr>
            <p:cNvSpPr txBox="1"/>
            <p:nvPr/>
          </p:nvSpPr>
          <p:spPr>
            <a:xfrm>
              <a:off x="463948" y="3358547"/>
              <a:ext cx="519461" cy="320215"/>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cxnSp>
          <p:nvCxnSpPr>
            <p:cNvPr id="144" name="Straight Arrow Connector 143">
              <a:extLst>
                <a:ext uri="{FF2B5EF4-FFF2-40B4-BE49-F238E27FC236}">
                  <a16:creationId xmlns:a16="http://schemas.microsoft.com/office/drawing/2014/main" id="{52C2A923-7731-534B-0080-A28DC8DD9C62}"/>
                </a:ext>
              </a:extLst>
            </p:cNvPr>
            <p:cNvCxnSpPr>
              <a:cxnSpLocks/>
              <a:endCxn id="89" idx="1"/>
            </p:cNvCxnSpPr>
            <p:nvPr/>
          </p:nvCxnSpPr>
          <p:spPr bwMode="gray">
            <a:xfrm>
              <a:off x="6021141" y="605177"/>
              <a:ext cx="613113" cy="530243"/>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3A46F736-F014-171D-E60B-6CED72554B54}"/>
                </a:ext>
              </a:extLst>
            </p:cNvPr>
            <p:cNvCxnSpPr>
              <a:cxnSpLocks/>
            </p:cNvCxnSpPr>
            <p:nvPr/>
          </p:nvCxnSpPr>
          <p:spPr bwMode="gray">
            <a:xfrm flipV="1">
              <a:off x="9428132" y="368300"/>
              <a:ext cx="496308" cy="69578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BA728EB-B609-3FA2-EC15-8BC210C05AC2}"/>
                </a:ext>
              </a:extLst>
            </p:cNvPr>
            <p:cNvCxnSpPr>
              <a:cxnSpLocks/>
              <a:stCxn id="97" idx="6"/>
            </p:cNvCxnSpPr>
            <p:nvPr/>
          </p:nvCxnSpPr>
          <p:spPr bwMode="gray">
            <a:xfrm>
              <a:off x="9885332" y="5841883"/>
              <a:ext cx="1135788" cy="41094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9D07357-3C49-6085-230F-AB6A9AF02F24}"/>
                </a:ext>
              </a:extLst>
            </p:cNvPr>
            <p:cNvCxnSpPr>
              <a:cxnSpLocks/>
            </p:cNvCxnSpPr>
            <p:nvPr/>
          </p:nvCxnSpPr>
          <p:spPr bwMode="gray">
            <a:xfrm flipV="1">
              <a:off x="4417960" y="6100646"/>
              <a:ext cx="630360" cy="393239"/>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6197759E-875D-1360-5059-6CAD32A52F5A}"/>
                </a:ext>
              </a:extLst>
            </p:cNvPr>
            <p:cNvCxnSpPr>
              <a:cxnSpLocks/>
              <a:endCxn id="136" idx="0"/>
            </p:cNvCxnSpPr>
            <p:nvPr/>
          </p:nvCxnSpPr>
          <p:spPr bwMode="gray">
            <a:xfrm>
              <a:off x="74328" y="2763868"/>
              <a:ext cx="407902" cy="470742"/>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5A1861B1-2735-4E8D-C3F5-9BD7572BEA46}"/>
                </a:ext>
              </a:extLst>
            </p:cNvPr>
            <p:cNvCxnSpPr>
              <a:cxnSpLocks/>
              <a:endCxn id="110" idx="5"/>
            </p:cNvCxnSpPr>
            <p:nvPr/>
          </p:nvCxnSpPr>
          <p:spPr bwMode="gray">
            <a:xfrm flipV="1">
              <a:off x="0" y="5300224"/>
              <a:ext cx="393637" cy="41098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F6F866A3-F576-1631-A23C-3F75A627AEE6}"/>
                </a:ext>
              </a:extLst>
            </p:cNvPr>
            <p:cNvCxnSpPr>
              <a:cxnSpLocks/>
              <a:stCxn id="90" idx="6"/>
            </p:cNvCxnSpPr>
            <p:nvPr/>
          </p:nvCxnSpPr>
          <p:spPr bwMode="gray">
            <a:xfrm flipV="1">
              <a:off x="10852733" y="4912145"/>
              <a:ext cx="578819" cy="11827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E5DEA3EF-0EFE-1659-1D79-98C810F73998}"/>
                </a:ext>
              </a:extLst>
            </p:cNvPr>
            <p:cNvCxnSpPr>
              <a:cxnSpLocks/>
            </p:cNvCxnSpPr>
            <p:nvPr/>
          </p:nvCxnSpPr>
          <p:spPr bwMode="gray">
            <a:xfrm>
              <a:off x="10859754" y="1978488"/>
              <a:ext cx="627615" cy="357452"/>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04F7796F-91A6-F477-8DFF-DD20A3BC1010}"/>
                </a:ext>
              </a:extLst>
            </p:cNvPr>
            <p:cNvSpPr>
              <a:spLocks noChangeAspect="1"/>
            </p:cNvSpPr>
            <p:nvPr/>
          </p:nvSpPr>
          <p:spPr>
            <a:xfrm>
              <a:off x="6201515" y="5385577"/>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2">
                    <a:lumMod val="10000"/>
                  </a:schemeClr>
                </a:solidFill>
              </a:endParaRPr>
            </a:p>
          </p:txBody>
        </p:sp>
        <p:cxnSp>
          <p:nvCxnSpPr>
            <p:cNvPr id="154" name="Straight Arrow Connector 153">
              <a:extLst>
                <a:ext uri="{FF2B5EF4-FFF2-40B4-BE49-F238E27FC236}">
                  <a16:creationId xmlns:a16="http://schemas.microsoft.com/office/drawing/2014/main" id="{8C085C13-09E2-E2C8-654F-F335D90BB355}"/>
                </a:ext>
              </a:extLst>
            </p:cNvPr>
            <p:cNvCxnSpPr>
              <a:cxnSpLocks/>
              <a:endCxn id="153" idx="2"/>
            </p:cNvCxnSpPr>
            <p:nvPr/>
          </p:nvCxnSpPr>
          <p:spPr bwMode="gray">
            <a:xfrm>
              <a:off x="5831770" y="5784600"/>
              <a:ext cx="369745" cy="103897"/>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2E69DA2E-8D02-B44D-203C-9BD19EA94DB8}"/>
                </a:ext>
              </a:extLst>
            </p:cNvPr>
            <p:cNvSpPr txBox="1"/>
            <p:nvPr/>
          </p:nvSpPr>
          <p:spPr>
            <a:xfrm>
              <a:off x="6550445" y="5739576"/>
              <a:ext cx="314517" cy="280189"/>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VM</a:t>
              </a:r>
            </a:p>
          </p:txBody>
        </p:sp>
        <p:sp>
          <p:nvSpPr>
            <p:cNvPr id="156" name="Oval 155">
              <a:extLst>
                <a:ext uri="{FF2B5EF4-FFF2-40B4-BE49-F238E27FC236}">
                  <a16:creationId xmlns:a16="http://schemas.microsoft.com/office/drawing/2014/main" id="{39124513-FCE2-BDF3-8C05-5C1220156FEF}"/>
                </a:ext>
              </a:extLst>
            </p:cNvPr>
            <p:cNvSpPr>
              <a:spLocks noChangeAspect="1"/>
            </p:cNvSpPr>
            <p:nvPr/>
          </p:nvSpPr>
          <p:spPr>
            <a:xfrm rot="18931841">
              <a:off x="4917390" y="5323165"/>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57" name="TextBox 156">
              <a:extLst>
                <a:ext uri="{FF2B5EF4-FFF2-40B4-BE49-F238E27FC236}">
                  <a16:creationId xmlns:a16="http://schemas.microsoft.com/office/drawing/2014/main" id="{F4F344A4-0317-FF67-DE67-01451D5F5966}"/>
                </a:ext>
              </a:extLst>
            </p:cNvPr>
            <p:cNvSpPr txBox="1"/>
            <p:nvPr/>
          </p:nvSpPr>
          <p:spPr>
            <a:xfrm>
              <a:off x="5059732" y="5593595"/>
              <a:ext cx="519461" cy="320215"/>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grpSp>
      <p:sp>
        <p:nvSpPr>
          <p:cNvPr id="10" name="Title 1">
            <a:extLst>
              <a:ext uri="{FF2B5EF4-FFF2-40B4-BE49-F238E27FC236}">
                <a16:creationId xmlns:a16="http://schemas.microsoft.com/office/drawing/2014/main" id="{6276390D-F39B-1B38-A98A-0503FD848F25}"/>
              </a:ext>
            </a:extLst>
          </p:cNvPr>
          <p:cNvSpPr>
            <a:spLocks noGrp="1"/>
          </p:cNvSpPr>
          <p:nvPr>
            <p:ph type="title"/>
          </p:nvPr>
        </p:nvSpPr>
        <p:spPr>
          <a:xfrm>
            <a:off x="482217" y="-85765"/>
            <a:ext cx="11277600" cy="1340803"/>
          </a:xfrm>
        </p:spPr>
        <p:txBody>
          <a:bodyPr/>
          <a:lstStyle/>
          <a:p>
            <a:pPr algn="ctr"/>
            <a:r>
              <a:rPr lang="en-GB" dirty="0">
                <a:cs typeface="Calibri Light"/>
              </a:rPr>
              <a:t>Generate explanation chains </a:t>
            </a:r>
            <a:br>
              <a:rPr lang="en-GB" dirty="0">
                <a:cs typeface="Calibri Light"/>
              </a:rPr>
            </a:br>
            <a:r>
              <a:rPr lang="en-GB" dirty="0">
                <a:cs typeface="Calibri Light"/>
              </a:rPr>
              <a:t>(</a:t>
            </a:r>
            <a:r>
              <a:rPr lang="en-GB" dirty="0">
                <a:solidFill>
                  <a:srgbClr val="FFC000"/>
                </a:solidFill>
                <a:cs typeface="Calibri Light"/>
              </a:rPr>
              <a:t>root cause </a:t>
            </a:r>
            <a:r>
              <a:rPr lang="en-GB" dirty="0">
                <a:cs typeface="Calibri Light"/>
                <a:sym typeface="Wingdings" pitchFamily="2" charset="2"/>
              </a:rPr>
              <a:t> </a:t>
            </a:r>
            <a:r>
              <a:rPr lang="en-GB" dirty="0">
                <a:solidFill>
                  <a:srgbClr val="A10907"/>
                </a:solidFill>
                <a:cs typeface="Calibri Light"/>
                <a:sym typeface="Wingdings" pitchFamily="2" charset="2"/>
              </a:rPr>
              <a:t>problematic symptom</a:t>
            </a:r>
            <a:r>
              <a:rPr lang="en-GB" dirty="0">
                <a:cs typeface="Calibri Light"/>
                <a:sym typeface="Wingdings" pitchFamily="2" charset="2"/>
              </a:rPr>
              <a:t>)</a:t>
            </a:r>
            <a:endParaRPr lang="en-GB" dirty="0">
              <a:cs typeface="Calibri Light"/>
            </a:endParaRPr>
          </a:p>
        </p:txBody>
      </p:sp>
      <p:sp>
        <p:nvSpPr>
          <p:cNvPr id="2" name="Content Placeholder 1">
            <a:extLst>
              <a:ext uri="{FF2B5EF4-FFF2-40B4-BE49-F238E27FC236}">
                <a16:creationId xmlns:a16="http://schemas.microsoft.com/office/drawing/2014/main" id="{3FD25C1B-290E-0EA8-46D1-FAA0972C7847}"/>
              </a:ext>
            </a:extLst>
          </p:cNvPr>
          <p:cNvSpPr txBox="1">
            <a:spLocks/>
          </p:cNvSpPr>
          <p:nvPr/>
        </p:nvSpPr>
        <p:spPr>
          <a:xfrm>
            <a:off x="3496689" y="3468770"/>
            <a:ext cx="1348738" cy="279699"/>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solidFill>
              </a:rPr>
              <a:t>HEAVY-HITTER</a:t>
            </a:r>
            <a:endParaRPr lang="en-US" sz="1600" dirty="0">
              <a:solidFill>
                <a:schemeClr val="tx1"/>
              </a:solidFill>
              <a:cs typeface="Calibri"/>
            </a:endParaRPr>
          </a:p>
          <a:p>
            <a:pPr marL="457200" indent="-457200">
              <a:buFont typeface="Arial" panose="020B0604020202020204" pitchFamily="34" charset="0"/>
              <a:buAutoNum type="arabicPeriod"/>
            </a:pPr>
            <a:endParaRPr lang="en-US" sz="1800" dirty="0">
              <a:solidFill>
                <a:schemeClr val="tx1"/>
              </a:solidFill>
            </a:endParaRPr>
          </a:p>
          <a:p>
            <a:pPr>
              <a:buFont typeface="Arial" panose="020B0604020202020204" pitchFamily="34" charset="0"/>
              <a:buNone/>
            </a:pPr>
            <a:endParaRPr lang="en-US" sz="1800" dirty="0">
              <a:solidFill>
                <a:schemeClr val="tx1"/>
              </a:solidFill>
            </a:endParaRPr>
          </a:p>
        </p:txBody>
      </p:sp>
      <p:sp>
        <p:nvSpPr>
          <p:cNvPr id="4" name="Content Placeholder 1">
            <a:extLst>
              <a:ext uri="{FF2B5EF4-FFF2-40B4-BE49-F238E27FC236}">
                <a16:creationId xmlns:a16="http://schemas.microsoft.com/office/drawing/2014/main" id="{75806987-55E0-532B-A455-0EB773E2F93F}"/>
              </a:ext>
            </a:extLst>
          </p:cNvPr>
          <p:cNvSpPr txBox="1">
            <a:spLocks/>
          </p:cNvSpPr>
          <p:nvPr/>
        </p:nvSpPr>
        <p:spPr>
          <a:xfrm>
            <a:off x="2223030" y="4657802"/>
            <a:ext cx="1348738" cy="2939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chemeClr val="tx1"/>
                </a:solidFill>
              </a:rPr>
              <a:t>HEAVY-HITTER</a:t>
            </a:r>
            <a:endParaRPr lang="en-US" sz="1600" dirty="0">
              <a:solidFill>
                <a:schemeClr val="tx1"/>
              </a:solidFill>
              <a:cs typeface="Calibri"/>
            </a:endParaRPr>
          </a:p>
          <a:p>
            <a:pPr>
              <a:buFont typeface="Arial" panose="020B0604020202020204" pitchFamily="34" charset="0"/>
              <a:buNone/>
            </a:pPr>
            <a:endParaRPr lang="en-US" sz="1800" dirty="0">
              <a:solidFill>
                <a:schemeClr val="tx1"/>
              </a:solidFill>
            </a:endParaRPr>
          </a:p>
        </p:txBody>
      </p:sp>
      <p:sp>
        <p:nvSpPr>
          <p:cNvPr id="5" name="Content Placeholder 1">
            <a:extLst>
              <a:ext uri="{FF2B5EF4-FFF2-40B4-BE49-F238E27FC236}">
                <a16:creationId xmlns:a16="http://schemas.microsoft.com/office/drawing/2014/main" id="{24859E67-C4C0-1C40-CCDF-913C251F2C63}"/>
              </a:ext>
            </a:extLst>
          </p:cNvPr>
          <p:cNvSpPr txBox="1">
            <a:spLocks/>
          </p:cNvSpPr>
          <p:nvPr/>
        </p:nvSpPr>
        <p:spPr>
          <a:xfrm>
            <a:off x="7187459" y="3403205"/>
            <a:ext cx="1021482" cy="279699"/>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solidFill>
              </a:rPr>
              <a:t>HEAVY-HITTER</a:t>
            </a:r>
            <a:endParaRPr lang="en-US" sz="1600" dirty="0">
              <a:solidFill>
                <a:schemeClr val="tx1"/>
              </a:solidFill>
              <a:cs typeface="Calibri"/>
            </a:endParaRPr>
          </a:p>
          <a:p>
            <a:pPr marL="457200" indent="-457200">
              <a:buFont typeface="Arial" panose="020B0604020202020204" pitchFamily="34" charset="0"/>
              <a:buAutoNum type="arabicPeriod"/>
            </a:pPr>
            <a:endParaRPr lang="en-US" sz="1800" dirty="0">
              <a:solidFill>
                <a:schemeClr val="tx1"/>
              </a:solidFill>
            </a:endParaRPr>
          </a:p>
          <a:p>
            <a:pPr>
              <a:buFont typeface="Arial" panose="020B0604020202020204" pitchFamily="34" charset="0"/>
              <a:buNone/>
            </a:pPr>
            <a:endParaRPr lang="en-US" sz="1800" dirty="0">
              <a:solidFill>
                <a:schemeClr val="tx1"/>
              </a:solidFill>
            </a:endParaRPr>
          </a:p>
        </p:txBody>
      </p:sp>
      <p:sp>
        <p:nvSpPr>
          <p:cNvPr id="6" name="Content Placeholder 1">
            <a:extLst>
              <a:ext uri="{FF2B5EF4-FFF2-40B4-BE49-F238E27FC236}">
                <a16:creationId xmlns:a16="http://schemas.microsoft.com/office/drawing/2014/main" id="{9B246CAA-2AFD-324B-C1CA-BAF711F2772C}"/>
              </a:ext>
            </a:extLst>
          </p:cNvPr>
          <p:cNvSpPr txBox="1">
            <a:spLocks/>
          </p:cNvSpPr>
          <p:nvPr/>
        </p:nvSpPr>
        <p:spPr>
          <a:xfrm>
            <a:off x="3292958" y="5303136"/>
            <a:ext cx="1612808"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solidFill>
              </a:rPr>
              <a:t>HIGH DROP RATE</a:t>
            </a:r>
          </a:p>
          <a:p>
            <a:pPr>
              <a:buFont typeface="Arial" panose="020B0604020202020204" pitchFamily="34" charset="0"/>
              <a:buNone/>
            </a:pPr>
            <a:endParaRPr lang="en-US" dirty="0"/>
          </a:p>
          <a:p>
            <a:pPr marL="457200" indent="-457200">
              <a:buFont typeface="Arial" panose="020B0604020202020204" pitchFamily="34" charset="0"/>
              <a:buAutoNum type="arabicPeriod"/>
            </a:pPr>
            <a:endParaRPr lang="en-US" dirty="0"/>
          </a:p>
          <a:p>
            <a:pPr>
              <a:buFont typeface="Arial" panose="020B0604020202020204" pitchFamily="34" charset="0"/>
              <a:buNone/>
            </a:pPr>
            <a:endParaRPr lang="en-US" dirty="0"/>
          </a:p>
        </p:txBody>
      </p:sp>
      <p:sp>
        <p:nvSpPr>
          <p:cNvPr id="7" name="Content Placeholder 1">
            <a:extLst>
              <a:ext uri="{FF2B5EF4-FFF2-40B4-BE49-F238E27FC236}">
                <a16:creationId xmlns:a16="http://schemas.microsoft.com/office/drawing/2014/main" id="{C6F5AC69-01B4-7C73-6428-EF84D8E712FA}"/>
              </a:ext>
            </a:extLst>
          </p:cNvPr>
          <p:cNvSpPr txBox="1">
            <a:spLocks/>
          </p:cNvSpPr>
          <p:nvPr/>
        </p:nvSpPr>
        <p:spPr>
          <a:xfrm>
            <a:off x="9122628" y="3468770"/>
            <a:ext cx="2117035" cy="279699"/>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solidFill>
              </a:rPr>
              <a:t>HEAVY-HITTER</a:t>
            </a:r>
            <a:endParaRPr lang="en-US" sz="1600" dirty="0">
              <a:solidFill>
                <a:schemeClr val="tx1"/>
              </a:solidFill>
              <a:cs typeface="Calibri"/>
            </a:endParaRPr>
          </a:p>
          <a:p>
            <a:pPr marL="457200" indent="-457200">
              <a:buFont typeface="Arial" panose="020B0604020202020204" pitchFamily="34" charset="0"/>
              <a:buAutoNum type="arabicPeriod"/>
            </a:pPr>
            <a:endParaRPr lang="en-US" sz="1800" dirty="0">
              <a:solidFill>
                <a:schemeClr val="tx1"/>
              </a:solidFill>
            </a:endParaRPr>
          </a:p>
          <a:p>
            <a:pPr>
              <a:buFont typeface="Arial" panose="020B0604020202020204" pitchFamily="34" charset="0"/>
              <a:buNone/>
            </a:pPr>
            <a:endParaRPr lang="en-US" sz="1800" dirty="0">
              <a:solidFill>
                <a:schemeClr val="tx1"/>
              </a:solidFill>
            </a:endParaRPr>
          </a:p>
        </p:txBody>
      </p:sp>
      <p:sp>
        <p:nvSpPr>
          <p:cNvPr id="11" name="Content Placeholder 1">
            <a:extLst>
              <a:ext uri="{FF2B5EF4-FFF2-40B4-BE49-F238E27FC236}">
                <a16:creationId xmlns:a16="http://schemas.microsoft.com/office/drawing/2014/main" id="{D34C4BAB-8852-273F-65BD-D9F992A0A9CC}"/>
              </a:ext>
            </a:extLst>
          </p:cNvPr>
          <p:cNvSpPr txBox="1">
            <a:spLocks/>
          </p:cNvSpPr>
          <p:nvPr/>
        </p:nvSpPr>
        <p:spPr>
          <a:xfrm>
            <a:off x="2220819" y="6297278"/>
            <a:ext cx="7554717"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Font typeface="Arial" panose="020B0604020202020204" pitchFamily="34" charset="0"/>
              <a:buNone/>
            </a:pPr>
            <a:r>
              <a:rPr lang="en-US" sz="2800" dirty="0">
                <a:solidFill>
                  <a:schemeClr val="tx1"/>
                </a:solidFill>
              </a:rPr>
              <a:t>Assign labels to entities based on their metrics</a:t>
            </a:r>
          </a:p>
          <a:p>
            <a:pPr>
              <a:buFont typeface="Arial" panose="020B0604020202020204" pitchFamily="34" charset="0"/>
              <a:buNone/>
            </a:pPr>
            <a:endParaRPr lang="en-US" dirty="0"/>
          </a:p>
          <a:p>
            <a:pPr marL="457200" indent="-457200">
              <a:buFont typeface="Arial" panose="020B0604020202020204" pitchFamily="34" charset="0"/>
              <a:buAutoNum type="arabicPeriod"/>
            </a:pPr>
            <a:endParaRPr lang="en-US" dirty="0"/>
          </a:p>
          <a:p>
            <a:pPr>
              <a:buFont typeface="Arial" panose="020B0604020202020204" pitchFamily="34" charset="0"/>
              <a:buNone/>
            </a:pPr>
            <a:endParaRPr lang="en-US" dirty="0"/>
          </a:p>
        </p:txBody>
      </p:sp>
      <p:sp>
        <p:nvSpPr>
          <p:cNvPr id="12" name="Content Placeholder 1">
            <a:extLst>
              <a:ext uri="{FF2B5EF4-FFF2-40B4-BE49-F238E27FC236}">
                <a16:creationId xmlns:a16="http://schemas.microsoft.com/office/drawing/2014/main" id="{A26FFAB5-545A-DE24-A890-CA245B337666}"/>
              </a:ext>
            </a:extLst>
          </p:cNvPr>
          <p:cNvSpPr txBox="1">
            <a:spLocks/>
          </p:cNvSpPr>
          <p:nvPr/>
        </p:nvSpPr>
        <p:spPr>
          <a:xfrm>
            <a:off x="545501" y="1708820"/>
            <a:ext cx="3388482"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dirty="0"/>
              <a:t>Note this does not affect the root cause analysis</a:t>
            </a:r>
          </a:p>
          <a:p>
            <a:pPr marL="457200" indent="-457200">
              <a:buFont typeface="Arial" panose="020B0604020202020204" pitchFamily="34" charset="0"/>
              <a:buAutoNum type="arabicPeriod"/>
            </a:pPr>
            <a:endParaRPr lang="en-US" dirty="0"/>
          </a:p>
          <a:p>
            <a:pPr>
              <a:buFont typeface="Arial" panose="020B0604020202020204" pitchFamily="34" charset="0"/>
              <a:buNone/>
            </a:pPr>
            <a:endParaRPr lang="en-US" dirty="0"/>
          </a:p>
        </p:txBody>
      </p:sp>
      <p:sp>
        <p:nvSpPr>
          <p:cNvPr id="13" name="Slide Number Placeholder 12">
            <a:extLst>
              <a:ext uri="{FF2B5EF4-FFF2-40B4-BE49-F238E27FC236}">
                <a16:creationId xmlns:a16="http://schemas.microsoft.com/office/drawing/2014/main" id="{49184068-5220-20C2-262F-F37E295770A6}"/>
              </a:ext>
            </a:extLst>
          </p:cNvPr>
          <p:cNvSpPr>
            <a:spLocks noGrp="1"/>
          </p:cNvSpPr>
          <p:nvPr>
            <p:ph type="sldNum" sz="quarter" idx="12"/>
          </p:nvPr>
        </p:nvSpPr>
        <p:spPr/>
        <p:txBody>
          <a:bodyPr/>
          <a:lstStyle/>
          <a:p>
            <a:fld id="{078ED684-E1A4-0343-8670-8594C227EEC7}" type="slidenum">
              <a:rPr lang="en-US" smtClean="0"/>
              <a:t>25</a:t>
            </a:fld>
            <a:endParaRPr lang="en-US"/>
          </a:p>
        </p:txBody>
      </p:sp>
    </p:spTree>
    <p:extLst>
      <p:ext uri="{BB962C8B-B14F-4D97-AF65-F5344CB8AC3E}">
        <p14:creationId xmlns:p14="http://schemas.microsoft.com/office/powerpoint/2010/main" val="113058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DD89A22C-DB44-A046-B89A-111DEC6C4711}"/>
              </a:ext>
            </a:extLst>
          </p:cNvPr>
          <p:cNvGrpSpPr/>
          <p:nvPr/>
        </p:nvGrpSpPr>
        <p:grpSpPr>
          <a:xfrm>
            <a:off x="1001949" y="875489"/>
            <a:ext cx="9631505" cy="5770469"/>
            <a:chOff x="0" y="368300"/>
            <a:chExt cx="11487369" cy="6783494"/>
          </a:xfrm>
        </p:grpSpPr>
        <p:sp>
          <p:nvSpPr>
            <p:cNvPr id="82" name="Rounded Rectangle 81">
              <a:extLst>
                <a:ext uri="{FF2B5EF4-FFF2-40B4-BE49-F238E27FC236}">
                  <a16:creationId xmlns:a16="http://schemas.microsoft.com/office/drawing/2014/main" id="{E5A118E3-6294-A2DD-46AB-0F694FFF7CA4}"/>
                </a:ext>
              </a:extLst>
            </p:cNvPr>
            <p:cNvSpPr/>
            <p:nvPr/>
          </p:nvSpPr>
          <p:spPr>
            <a:xfrm>
              <a:off x="8623579" y="3665782"/>
              <a:ext cx="2274129" cy="2710636"/>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83" name="Rounded Rectangle 82">
              <a:extLst>
                <a:ext uri="{FF2B5EF4-FFF2-40B4-BE49-F238E27FC236}">
                  <a16:creationId xmlns:a16="http://schemas.microsoft.com/office/drawing/2014/main" id="{507997D6-DBD4-6153-7CDB-B71C82462EA8}"/>
                </a:ext>
              </a:extLst>
            </p:cNvPr>
            <p:cNvSpPr/>
            <p:nvPr/>
          </p:nvSpPr>
          <p:spPr>
            <a:xfrm>
              <a:off x="8606789" y="997615"/>
              <a:ext cx="2252965" cy="2538640"/>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84" name="Rounded Rectangle 83">
              <a:extLst>
                <a:ext uri="{FF2B5EF4-FFF2-40B4-BE49-F238E27FC236}">
                  <a16:creationId xmlns:a16="http://schemas.microsoft.com/office/drawing/2014/main" id="{4D40C09B-6659-84D3-D8E0-215C383E5B4E}"/>
                </a:ext>
              </a:extLst>
            </p:cNvPr>
            <p:cNvSpPr/>
            <p:nvPr/>
          </p:nvSpPr>
          <p:spPr>
            <a:xfrm>
              <a:off x="4507992" y="4392778"/>
              <a:ext cx="1955800" cy="2759016"/>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85" name="Rounded Rectangle 84">
              <a:extLst>
                <a:ext uri="{FF2B5EF4-FFF2-40B4-BE49-F238E27FC236}">
                  <a16:creationId xmlns:a16="http://schemas.microsoft.com/office/drawing/2014/main" id="{C885E2B3-8559-49EB-9C5E-E721E1F436B3}"/>
                </a:ext>
              </a:extLst>
            </p:cNvPr>
            <p:cNvSpPr/>
            <p:nvPr/>
          </p:nvSpPr>
          <p:spPr>
            <a:xfrm>
              <a:off x="101600" y="2962488"/>
              <a:ext cx="2066956" cy="2631107"/>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86" name="Straight Arrow Connector 85">
              <a:extLst>
                <a:ext uri="{FF2B5EF4-FFF2-40B4-BE49-F238E27FC236}">
                  <a16:creationId xmlns:a16="http://schemas.microsoft.com/office/drawing/2014/main" id="{7BC6A69E-6C60-C538-C42E-3420AA7A83CF}"/>
                </a:ext>
              </a:extLst>
            </p:cNvPr>
            <p:cNvCxnSpPr>
              <a:cxnSpLocks/>
              <a:stCxn id="97" idx="1"/>
              <a:endCxn id="89" idx="5"/>
            </p:cNvCxnSpPr>
            <p:nvPr/>
          </p:nvCxnSpPr>
          <p:spPr bwMode="gray">
            <a:xfrm flipH="1" flipV="1">
              <a:off x="7280832" y="1781998"/>
              <a:ext cx="1824011" cy="373659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9CD2AA9-FC47-D6AA-4198-54E8150684CD}"/>
                </a:ext>
              </a:extLst>
            </p:cNvPr>
            <p:cNvCxnSpPr>
              <a:cxnSpLocks/>
              <a:endCxn id="89" idx="3"/>
            </p:cNvCxnSpPr>
            <p:nvPr/>
          </p:nvCxnSpPr>
          <p:spPr bwMode="gray">
            <a:xfrm flipV="1">
              <a:off x="5700860" y="1781998"/>
              <a:ext cx="933394" cy="367808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2E45438-4DD6-66C3-EB32-C27256A9BE9E}"/>
                </a:ext>
              </a:extLst>
            </p:cNvPr>
            <p:cNvSpPr>
              <a:spLocks noChangeAspect="1"/>
            </p:cNvSpPr>
            <p:nvPr/>
          </p:nvSpPr>
          <p:spPr>
            <a:xfrm>
              <a:off x="3011398" y="3736194"/>
              <a:ext cx="914400" cy="914400"/>
            </a:xfrm>
            <a:prstGeom prst="ellipse">
              <a:avLst/>
            </a:prstGeom>
            <a:solidFill>
              <a:srgbClr val="FFC000"/>
            </a:solidFill>
            <a:ln w="57150">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89" name="Oval 88">
              <a:extLst>
                <a:ext uri="{FF2B5EF4-FFF2-40B4-BE49-F238E27FC236}">
                  <a16:creationId xmlns:a16="http://schemas.microsoft.com/office/drawing/2014/main" id="{A7A1C252-1F89-4F2C-AA71-B1BA821917E1}"/>
                </a:ext>
              </a:extLst>
            </p:cNvPr>
            <p:cNvSpPr>
              <a:spLocks noChangeAspect="1"/>
            </p:cNvSpPr>
            <p:nvPr/>
          </p:nvSpPr>
          <p:spPr>
            <a:xfrm>
              <a:off x="6500343" y="1001509"/>
              <a:ext cx="914400" cy="914400"/>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0" name="Oval 89">
              <a:extLst>
                <a:ext uri="{FF2B5EF4-FFF2-40B4-BE49-F238E27FC236}">
                  <a16:creationId xmlns:a16="http://schemas.microsoft.com/office/drawing/2014/main" id="{84E81E5E-0B97-D6C2-FE9B-8FBE76F12884}"/>
                </a:ext>
              </a:extLst>
            </p:cNvPr>
            <p:cNvSpPr>
              <a:spLocks noChangeAspect="1"/>
            </p:cNvSpPr>
            <p:nvPr/>
          </p:nvSpPr>
          <p:spPr>
            <a:xfrm>
              <a:off x="9938333" y="4573215"/>
              <a:ext cx="914400" cy="914400"/>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1" name="Oval 90">
              <a:extLst>
                <a:ext uri="{FF2B5EF4-FFF2-40B4-BE49-F238E27FC236}">
                  <a16:creationId xmlns:a16="http://schemas.microsoft.com/office/drawing/2014/main" id="{F0E3C7B6-FF8D-DCE0-B1ED-5C166DECB72B}"/>
                </a:ext>
              </a:extLst>
            </p:cNvPr>
            <p:cNvSpPr>
              <a:spLocks noChangeAspect="1"/>
            </p:cNvSpPr>
            <p:nvPr/>
          </p:nvSpPr>
          <p:spPr>
            <a:xfrm>
              <a:off x="1189988" y="3686943"/>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000" dirty="0">
                <a:solidFill>
                  <a:schemeClr val="bg2">
                    <a:lumMod val="10000"/>
                  </a:schemeClr>
                </a:solidFill>
                <a:latin typeface="Gill Sans MT" panose="020B0502020104020203" pitchFamily="34" charset="77"/>
              </a:endParaRPr>
            </a:p>
          </p:txBody>
        </p:sp>
        <p:sp>
          <p:nvSpPr>
            <p:cNvPr id="92" name="Oval 91">
              <a:extLst>
                <a:ext uri="{FF2B5EF4-FFF2-40B4-BE49-F238E27FC236}">
                  <a16:creationId xmlns:a16="http://schemas.microsoft.com/office/drawing/2014/main" id="{C9F0E629-6F67-FA7C-3A1C-3BBC01F3595C}"/>
                </a:ext>
              </a:extLst>
            </p:cNvPr>
            <p:cNvSpPr>
              <a:spLocks noChangeAspect="1"/>
            </p:cNvSpPr>
            <p:nvPr/>
          </p:nvSpPr>
          <p:spPr>
            <a:xfrm>
              <a:off x="4817540" y="3675369"/>
              <a:ext cx="1051560" cy="105156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3" name="Oval 92">
              <a:extLst>
                <a:ext uri="{FF2B5EF4-FFF2-40B4-BE49-F238E27FC236}">
                  <a16:creationId xmlns:a16="http://schemas.microsoft.com/office/drawing/2014/main" id="{F1504CAA-EC91-4A6B-09DB-20A56849A592}"/>
                </a:ext>
              </a:extLst>
            </p:cNvPr>
            <p:cNvSpPr>
              <a:spLocks noChangeAspect="1"/>
            </p:cNvSpPr>
            <p:nvPr/>
          </p:nvSpPr>
          <p:spPr>
            <a:xfrm rot="4899634">
              <a:off x="4050236" y="4668723"/>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4" name="Oval 93">
              <a:extLst>
                <a:ext uri="{FF2B5EF4-FFF2-40B4-BE49-F238E27FC236}">
                  <a16:creationId xmlns:a16="http://schemas.microsoft.com/office/drawing/2014/main" id="{96A47D87-4E62-EC32-F897-FD21015F7A68}"/>
                </a:ext>
              </a:extLst>
            </p:cNvPr>
            <p:cNvSpPr>
              <a:spLocks noChangeAspect="1"/>
            </p:cNvSpPr>
            <p:nvPr/>
          </p:nvSpPr>
          <p:spPr>
            <a:xfrm>
              <a:off x="6640705" y="3736194"/>
              <a:ext cx="914400" cy="914400"/>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5" name="Oval 94">
              <a:extLst>
                <a:ext uri="{FF2B5EF4-FFF2-40B4-BE49-F238E27FC236}">
                  <a16:creationId xmlns:a16="http://schemas.microsoft.com/office/drawing/2014/main" id="{6D35679B-5330-BA4C-F659-B9B2495F2001}"/>
                </a:ext>
              </a:extLst>
            </p:cNvPr>
            <p:cNvSpPr>
              <a:spLocks noChangeAspect="1"/>
            </p:cNvSpPr>
            <p:nvPr/>
          </p:nvSpPr>
          <p:spPr>
            <a:xfrm>
              <a:off x="6586753" y="2506600"/>
              <a:ext cx="914400" cy="914400"/>
            </a:xfrm>
            <a:prstGeom prst="ellipse">
              <a:avLst/>
            </a:prstGeom>
            <a:solidFill>
              <a:schemeClr val="bg1"/>
            </a:solidFill>
            <a:ln w="57150">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6" name="Oval 95">
              <a:extLst>
                <a:ext uri="{FF2B5EF4-FFF2-40B4-BE49-F238E27FC236}">
                  <a16:creationId xmlns:a16="http://schemas.microsoft.com/office/drawing/2014/main" id="{86F50123-E566-7339-B7EE-6CC5942F6E59}"/>
                </a:ext>
              </a:extLst>
            </p:cNvPr>
            <p:cNvSpPr>
              <a:spLocks noChangeAspect="1"/>
            </p:cNvSpPr>
            <p:nvPr/>
          </p:nvSpPr>
          <p:spPr>
            <a:xfrm>
              <a:off x="8918600" y="3694492"/>
              <a:ext cx="1005840" cy="1005840"/>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7" name="Oval 96">
              <a:extLst>
                <a:ext uri="{FF2B5EF4-FFF2-40B4-BE49-F238E27FC236}">
                  <a16:creationId xmlns:a16="http://schemas.microsoft.com/office/drawing/2014/main" id="{057D75F8-7DE7-8112-A7DF-CACD4DA9DABC}"/>
                </a:ext>
              </a:extLst>
            </p:cNvPr>
            <p:cNvSpPr>
              <a:spLocks noChangeAspect="1"/>
            </p:cNvSpPr>
            <p:nvPr/>
          </p:nvSpPr>
          <p:spPr>
            <a:xfrm>
              <a:off x="8970932" y="5384683"/>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8" name="Oval 97">
              <a:extLst>
                <a:ext uri="{FF2B5EF4-FFF2-40B4-BE49-F238E27FC236}">
                  <a16:creationId xmlns:a16="http://schemas.microsoft.com/office/drawing/2014/main" id="{879843EF-A329-40A3-EB2B-9DFEDE127C53}"/>
                </a:ext>
              </a:extLst>
            </p:cNvPr>
            <p:cNvSpPr>
              <a:spLocks noChangeAspect="1"/>
            </p:cNvSpPr>
            <p:nvPr/>
          </p:nvSpPr>
          <p:spPr>
            <a:xfrm>
              <a:off x="8867229" y="2505288"/>
              <a:ext cx="1005840" cy="1005840"/>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99" name="Oval 98">
              <a:extLst>
                <a:ext uri="{FF2B5EF4-FFF2-40B4-BE49-F238E27FC236}">
                  <a16:creationId xmlns:a16="http://schemas.microsoft.com/office/drawing/2014/main" id="{FB4D44D0-6DC3-B566-E546-A8484B722DE6}"/>
                </a:ext>
              </a:extLst>
            </p:cNvPr>
            <p:cNvSpPr>
              <a:spLocks noChangeAspect="1"/>
            </p:cNvSpPr>
            <p:nvPr/>
          </p:nvSpPr>
          <p:spPr>
            <a:xfrm rot="4002393">
              <a:off x="9940506" y="1640588"/>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100" name="Straight Arrow Connector 99">
              <a:extLst>
                <a:ext uri="{FF2B5EF4-FFF2-40B4-BE49-F238E27FC236}">
                  <a16:creationId xmlns:a16="http://schemas.microsoft.com/office/drawing/2014/main" id="{B746714C-1E5B-3065-7F5D-77F0F39C4175}"/>
                </a:ext>
              </a:extLst>
            </p:cNvPr>
            <p:cNvCxnSpPr>
              <a:cxnSpLocks/>
              <a:stCxn id="110" idx="1"/>
              <a:endCxn id="91" idx="3"/>
            </p:cNvCxnSpPr>
            <p:nvPr/>
          </p:nvCxnSpPr>
          <p:spPr bwMode="gray">
            <a:xfrm flipV="1">
              <a:off x="1124007" y="4545481"/>
              <a:ext cx="213283" cy="20457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7A326CCA-BB7A-DB89-FC08-6C600CDDB585}"/>
                </a:ext>
              </a:extLst>
            </p:cNvPr>
            <p:cNvCxnSpPr>
              <a:cxnSpLocks/>
              <a:stCxn id="136" idx="5"/>
              <a:endCxn id="91" idx="0"/>
            </p:cNvCxnSpPr>
            <p:nvPr/>
          </p:nvCxnSpPr>
          <p:spPr bwMode="gray">
            <a:xfrm>
              <a:off x="1259691" y="3565115"/>
              <a:ext cx="433217" cy="12182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0EB4A18-688A-BC2A-2989-957D109E1C1B}"/>
                </a:ext>
              </a:extLst>
            </p:cNvPr>
            <p:cNvCxnSpPr>
              <a:cxnSpLocks/>
              <a:stCxn id="88" idx="2"/>
              <a:endCxn id="91" idx="6"/>
            </p:cNvCxnSpPr>
            <p:nvPr/>
          </p:nvCxnSpPr>
          <p:spPr bwMode="gray">
            <a:xfrm flipH="1" flipV="1">
              <a:off x="2195828" y="4189863"/>
              <a:ext cx="815570" cy="353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289ECE0-2A8D-6E79-1DEB-C1378FC86B1E}"/>
                </a:ext>
              </a:extLst>
            </p:cNvPr>
            <p:cNvCxnSpPr>
              <a:cxnSpLocks/>
              <a:stCxn id="88" idx="6"/>
              <a:endCxn id="92" idx="2"/>
            </p:cNvCxnSpPr>
            <p:nvPr/>
          </p:nvCxnSpPr>
          <p:spPr bwMode="gray">
            <a:xfrm>
              <a:off x="3925798" y="4193394"/>
              <a:ext cx="891742" cy="775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6596308-305C-2411-D6A7-8C5FCCF882D4}"/>
                </a:ext>
              </a:extLst>
            </p:cNvPr>
            <p:cNvCxnSpPr>
              <a:cxnSpLocks/>
              <a:stCxn id="94" idx="6"/>
              <a:endCxn id="96" idx="2"/>
            </p:cNvCxnSpPr>
            <p:nvPr/>
          </p:nvCxnSpPr>
          <p:spPr bwMode="gray">
            <a:xfrm>
              <a:off x="7555105" y="4193394"/>
              <a:ext cx="1363495" cy="401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EB83DE97-A92B-2D3B-659D-B78BBB5E018E}"/>
                </a:ext>
              </a:extLst>
            </p:cNvPr>
            <p:cNvCxnSpPr>
              <a:cxnSpLocks/>
              <a:stCxn id="97" idx="0"/>
              <a:endCxn id="96" idx="4"/>
            </p:cNvCxnSpPr>
            <p:nvPr/>
          </p:nvCxnSpPr>
          <p:spPr bwMode="gray">
            <a:xfrm flipH="1" flipV="1">
              <a:off x="9421520" y="4700332"/>
              <a:ext cx="6612" cy="68435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40CA67C-A0B6-66B9-3C60-011913FBFF9B}"/>
                </a:ext>
              </a:extLst>
            </p:cNvPr>
            <p:cNvCxnSpPr>
              <a:cxnSpLocks/>
              <a:stCxn id="92" idx="6"/>
              <a:endCxn id="94" idx="2"/>
            </p:cNvCxnSpPr>
            <p:nvPr/>
          </p:nvCxnSpPr>
          <p:spPr bwMode="gray">
            <a:xfrm flipV="1">
              <a:off x="5869100" y="4193394"/>
              <a:ext cx="771605" cy="7755"/>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B33463F-4457-2A75-EFED-0C1E51A0622F}"/>
                </a:ext>
              </a:extLst>
            </p:cNvPr>
            <p:cNvCxnSpPr>
              <a:cxnSpLocks/>
              <a:stCxn id="95" idx="6"/>
              <a:endCxn id="98" idx="2"/>
            </p:cNvCxnSpPr>
            <p:nvPr/>
          </p:nvCxnSpPr>
          <p:spPr bwMode="gray">
            <a:xfrm>
              <a:off x="7501153" y="2963800"/>
              <a:ext cx="1366076" cy="4440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AECF2056-D33F-B958-9602-4A5D34FEF90F}"/>
                </a:ext>
              </a:extLst>
            </p:cNvPr>
            <p:cNvCxnSpPr>
              <a:cxnSpLocks/>
              <a:stCxn id="95" idx="2"/>
              <a:endCxn id="92" idx="7"/>
            </p:cNvCxnSpPr>
            <p:nvPr/>
          </p:nvCxnSpPr>
          <p:spPr bwMode="gray">
            <a:xfrm flipH="1">
              <a:off x="5715103" y="2963800"/>
              <a:ext cx="871650" cy="86556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0559880-95A0-84E1-7F19-98E18B21BA53}"/>
                </a:ext>
              </a:extLst>
            </p:cNvPr>
            <p:cNvCxnSpPr>
              <a:cxnSpLocks/>
              <a:stCxn id="133" idx="6"/>
              <a:endCxn id="99" idx="2"/>
            </p:cNvCxnSpPr>
            <p:nvPr/>
          </p:nvCxnSpPr>
          <p:spPr bwMode="gray">
            <a:xfrm>
              <a:off x="9820466" y="1521288"/>
              <a:ext cx="396445" cy="15656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2FB84965-6ACB-DC94-9496-3130C59892BD}"/>
                </a:ext>
              </a:extLst>
            </p:cNvPr>
            <p:cNvSpPr>
              <a:spLocks noChangeAspect="1"/>
            </p:cNvSpPr>
            <p:nvPr/>
          </p:nvSpPr>
          <p:spPr>
            <a:xfrm rot="5880619">
              <a:off x="301622" y="4567940"/>
              <a:ext cx="914400" cy="914400"/>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111" name="Straight Arrow Connector 110">
              <a:extLst>
                <a:ext uri="{FF2B5EF4-FFF2-40B4-BE49-F238E27FC236}">
                  <a16:creationId xmlns:a16="http://schemas.microsoft.com/office/drawing/2014/main" id="{FD0B0EAC-3A4E-9FB4-E93F-19060D0AE771}"/>
                </a:ext>
              </a:extLst>
            </p:cNvPr>
            <p:cNvCxnSpPr>
              <a:cxnSpLocks/>
              <a:stCxn id="136" idx="3"/>
            </p:cNvCxnSpPr>
            <p:nvPr/>
          </p:nvCxnSpPr>
          <p:spPr bwMode="gray">
            <a:xfrm flipH="1">
              <a:off x="794002" y="4018060"/>
              <a:ext cx="4274" cy="583664"/>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0721783-C75B-2D7D-FF7A-BDBBA2500721}"/>
                </a:ext>
              </a:extLst>
            </p:cNvPr>
            <p:cNvCxnSpPr>
              <a:cxnSpLocks/>
              <a:stCxn id="93" idx="1"/>
              <a:endCxn id="92" idx="3"/>
            </p:cNvCxnSpPr>
            <p:nvPr/>
          </p:nvCxnSpPr>
          <p:spPr bwMode="gray">
            <a:xfrm flipV="1">
              <a:off x="4780418" y="4572932"/>
              <a:ext cx="191119" cy="186231"/>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461F768-43C2-3A0C-5CA6-B67F02E65FB0}"/>
                </a:ext>
              </a:extLst>
            </p:cNvPr>
            <p:cNvCxnSpPr>
              <a:cxnSpLocks/>
              <a:endCxn id="93" idx="7"/>
            </p:cNvCxnSpPr>
            <p:nvPr/>
          </p:nvCxnSpPr>
          <p:spPr bwMode="gray">
            <a:xfrm flipH="1" flipV="1">
              <a:off x="4874196" y="5398905"/>
              <a:ext cx="180113" cy="551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EE65C30-082E-5793-F325-8E3C1DE91866}"/>
                </a:ext>
              </a:extLst>
            </p:cNvPr>
            <p:cNvCxnSpPr>
              <a:cxnSpLocks/>
              <a:endCxn id="92" idx="4"/>
            </p:cNvCxnSpPr>
            <p:nvPr/>
          </p:nvCxnSpPr>
          <p:spPr bwMode="gray">
            <a:xfrm flipH="1" flipV="1">
              <a:off x="5343320" y="4726929"/>
              <a:ext cx="35505" cy="59625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3393979-F0EE-7735-BA4C-1499AB817D23}"/>
                </a:ext>
              </a:extLst>
            </p:cNvPr>
            <p:cNvCxnSpPr>
              <a:cxnSpLocks/>
              <a:stCxn id="136" idx="6"/>
              <a:endCxn id="89" idx="2"/>
            </p:cNvCxnSpPr>
            <p:nvPr/>
          </p:nvCxnSpPr>
          <p:spPr bwMode="gray">
            <a:xfrm flipV="1">
              <a:off x="1128781" y="1458709"/>
              <a:ext cx="5371562" cy="17818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0E8D4F8-50B2-89F9-9724-BDC1CFF34105}"/>
                </a:ext>
              </a:extLst>
            </p:cNvPr>
            <p:cNvCxnSpPr>
              <a:cxnSpLocks/>
              <a:stCxn id="98" idx="6"/>
              <a:endCxn id="99" idx="5"/>
            </p:cNvCxnSpPr>
            <p:nvPr/>
          </p:nvCxnSpPr>
          <p:spPr bwMode="gray">
            <a:xfrm flipV="1">
              <a:off x="9873069" y="2522568"/>
              <a:ext cx="355540" cy="48564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86425E46-E28D-D3D8-B755-FF15931912CE}"/>
                </a:ext>
              </a:extLst>
            </p:cNvPr>
            <p:cNvCxnSpPr>
              <a:cxnSpLocks/>
              <a:stCxn id="90" idx="1"/>
              <a:endCxn id="96" idx="6"/>
            </p:cNvCxnSpPr>
            <p:nvPr/>
          </p:nvCxnSpPr>
          <p:spPr bwMode="gray">
            <a:xfrm flipH="1" flipV="1">
              <a:off x="9924440" y="4197412"/>
              <a:ext cx="147804" cy="509714"/>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C60CD3B-C37A-EFA6-098D-C07E261C49BA}"/>
                </a:ext>
              </a:extLst>
            </p:cNvPr>
            <p:cNvCxnSpPr>
              <a:cxnSpLocks/>
              <a:stCxn id="90" idx="3"/>
              <a:endCxn id="97" idx="7"/>
            </p:cNvCxnSpPr>
            <p:nvPr/>
          </p:nvCxnSpPr>
          <p:spPr bwMode="gray">
            <a:xfrm flipH="1">
              <a:off x="9751421" y="5353704"/>
              <a:ext cx="320823" cy="16489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1518747-EC5A-AD76-3C3A-C09EE52A26B4}"/>
                </a:ext>
              </a:extLst>
            </p:cNvPr>
            <p:cNvCxnSpPr>
              <a:cxnSpLocks/>
              <a:stCxn id="133" idx="2"/>
              <a:endCxn id="89" idx="6"/>
            </p:cNvCxnSpPr>
            <p:nvPr/>
          </p:nvCxnSpPr>
          <p:spPr bwMode="gray">
            <a:xfrm flipH="1" flipV="1">
              <a:off x="7414743" y="1458709"/>
              <a:ext cx="1491323" cy="62579"/>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8E1BB79F-FEBE-B4A0-2DBF-2F4B4C380FA7}"/>
                </a:ext>
              </a:extLst>
            </p:cNvPr>
            <p:cNvSpPr txBox="1"/>
            <p:nvPr/>
          </p:nvSpPr>
          <p:spPr>
            <a:xfrm>
              <a:off x="455190" y="4867096"/>
              <a:ext cx="493082"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21" name="TextBox 120">
              <a:extLst>
                <a:ext uri="{FF2B5EF4-FFF2-40B4-BE49-F238E27FC236}">
                  <a16:creationId xmlns:a16="http://schemas.microsoft.com/office/drawing/2014/main" id="{C73D5D2E-28E0-33C3-1713-F8D07C4AF60E}"/>
                </a:ext>
              </a:extLst>
            </p:cNvPr>
            <p:cNvSpPr txBox="1"/>
            <p:nvPr/>
          </p:nvSpPr>
          <p:spPr>
            <a:xfrm>
              <a:off x="1297353" y="3950795"/>
              <a:ext cx="752974" cy="560377"/>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Crawler</a:t>
              </a:r>
              <a:br>
                <a:rPr lang="en-US" sz="1400" dirty="0">
                  <a:solidFill>
                    <a:schemeClr val="bg2">
                      <a:lumMod val="10000"/>
                    </a:schemeClr>
                  </a:solidFill>
                  <a:latin typeface="Gill Sans MT" panose="020B0502020104020203" pitchFamily="34" charset="77"/>
                </a:rPr>
              </a:br>
              <a:r>
                <a:rPr lang="en-US" sz="1400" dirty="0">
                  <a:solidFill>
                    <a:schemeClr val="bg2">
                      <a:lumMod val="10000"/>
                    </a:schemeClr>
                  </a:solidFill>
                  <a:latin typeface="Gill Sans MT" panose="020B0502020104020203" pitchFamily="34" charset="77"/>
                </a:rPr>
                <a:t>VM</a:t>
              </a:r>
            </a:p>
          </p:txBody>
        </p:sp>
        <p:sp>
          <p:nvSpPr>
            <p:cNvPr id="122" name="TextBox 121">
              <a:extLst>
                <a:ext uri="{FF2B5EF4-FFF2-40B4-BE49-F238E27FC236}">
                  <a16:creationId xmlns:a16="http://schemas.microsoft.com/office/drawing/2014/main" id="{34EFEF83-B969-0D49-17D1-BDDD2CC43AA6}"/>
                </a:ext>
              </a:extLst>
            </p:cNvPr>
            <p:cNvSpPr txBox="1"/>
            <p:nvPr/>
          </p:nvSpPr>
          <p:spPr>
            <a:xfrm>
              <a:off x="3175444" y="4052428"/>
              <a:ext cx="622785"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1</a:t>
              </a:r>
            </a:p>
          </p:txBody>
        </p:sp>
        <p:sp>
          <p:nvSpPr>
            <p:cNvPr id="123" name="TextBox 122">
              <a:extLst>
                <a:ext uri="{FF2B5EF4-FFF2-40B4-BE49-F238E27FC236}">
                  <a16:creationId xmlns:a16="http://schemas.microsoft.com/office/drawing/2014/main" id="{DD76D113-C2DE-BC7E-F8E4-EC4C685D6AFA}"/>
                </a:ext>
              </a:extLst>
            </p:cNvPr>
            <p:cNvSpPr txBox="1"/>
            <p:nvPr/>
          </p:nvSpPr>
          <p:spPr>
            <a:xfrm>
              <a:off x="6714498" y="2808599"/>
              <a:ext cx="622785"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3</a:t>
              </a:r>
            </a:p>
          </p:txBody>
        </p:sp>
        <p:sp>
          <p:nvSpPr>
            <p:cNvPr id="124" name="TextBox 123">
              <a:extLst>
                <a:ext uri="{FF2B5EF4-FFF2-40B4-BE49-F238E27FC236}">
                  <a16:creationId xmlns:a16="http://schemas.microsoft.com/office/drawing/2014/main" id="{CDB952B9-C6B9-5F72-5C2B-269378CB2835}"/>
                </a:ext>
              </a:extLst>
            </p:cNvPr>
            <p:cNvSpPr txBox="1"/>
            <p:nvPr/>
          </p:nvSpPr>
          <p:spPr>
            <a:xfrm>
              <a:off x="6770683" y="4067752"/>
              <a:ext cx="622785"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Flow 2</a:t>
              </a:r>
            </a:p>
          </p:txBody>
        </p:sp>
        <p:sp>
          <p:nvSpPr>
            <p:cNvPr id="125" name="TextBox 124">
              <a:extLst>
                <a:ext uri="{FF2B5EF4-FFF2-40B4-BE49-F238E27FC236}">
                  <a16:creationId xmlns:a16="http://schemas.microsoft.com/office/drawing/2014/main" id="{DA81C8ED-85E5-768E-F50C-6C906BB1DEAC}"/>
                </a:ext>
              </a:extLst>
            </p:cNvPr>
            <p:cNvSpPr txBox="1"/>
            <p:nvPr/>
          </p:nvSpPr>
          <p:spPr>
            <a:xfrm>
              <a:off x="4228513" y="4964264"/>
              <a:ext cx="493082"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26" name="TextBox 125">
              <a:extLst>
                <a:ext uri="{FF2B5EF4-FFF2-40B4-BE49-F238E27FC236}">
                  <a16:creationId xmlns:a16="http://schemas.microsoft.com/office/drawing/2014/main" id="{5616BC9F-39C0-F066-2863-01FC3CEE0654}"/>
                </a:ext>
              </a:extLst>
            </p:cNvPr>
            <p:cNvSpPr txBox="1"/>
            <p:nvPr/>
          </p:nvSpPr>
          <p:spPr>
            <a:xfrm>
              <a:off x="10116610" y="4869325"/>
              <a:ext cx="493082"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27" name="TextBox 126">
              <a:extLst>
                <a:ext uri="{FF2B5EF4-FFF2-40B4-BE49-F238E27FC236}">
                  <a16:creationId xmlns:a16="http://schemas.microsoft.com/office/drawing/2014/main" id="{9544E172-F897-16EE-9ACF-E26E3C802751}"/>
                </a:ext>
              </a:extLst>
            </p:cNvPr>
            <p:cNvSpPr txBox="1"/>
            <p:nvPr/>
          </p:nvSpPr>
          <p:spPr>
            <a:xfrm>
              <a:off x="10118782" y="1960401"/>
              <a:ext cx="493082" cy="280189"/>
            </a:xfrm>
            <a:prstGeom prst="rect">
              <a:avLst/>
            </a:prstGeom>
          </p:spPr>
          <p:txBody>
            <a:bodyPr wrap="none" lIns="0" tIns="0" rIns="0" bIns="0" rtlCol="0">
              <a:spAutoFit/>
            </a:bodyPr>
            <a:lstStyle/>
            <a:p>
              <a:pPr algn="l">
                <a:spcAft>
                  <a:spcPts val="600"/>
                </a:spcAft>
              </a:pPr>
              <a:r>
                <a:rPr lang="en-US" sz="1400" dirty="0">
                  <a:solidFill>
                    <a:schemeClr val="bg2">
                      <a:lumMod val="10000"/>
                    </a:schemeClr>
                  </a:solidFill>
                  <a:latin typeface="Gill Sans MT" panose="020B0502020104020203" pitchFamily="34" charset="77"/>
                </a:rPr>
                <a:t>vNIC</a:t>
              </a:r>
            </a:p>
          </p:txBody>
        </p:sp>
        <p:sp>
          <p:nvSpPr>
            <p:cNvPr id="128" name="TextBox 127">
              <a:extLst>
                <a:ext uri="{FF2B5EF4-FFF2-40B4-BE49-F238E27FC236}">
                  <a16:creationId xmlns:a16="http://schemas.microsoft.com/office/drawing/2014/main" id="{ED6543E1-0879-EEBB-B72E-A276C3D37284}"/>
                </a:ext>
              </a:extLst>
            </p:cNvPr>
            <p:cNvSpPr txBox="1"/>
            <p:nvPr/>
          </p:nvSpPr>
          <p:spPr>
            <a:xfrm>
              <a:off x="4930824" y="3987571"/>
              <a:ext cx="844528" cy="560377"/>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Frontend</a:t>
              </a:r>
              <a:br>
                <a:rPr lang="en-US" sz="1400" dirty="0">
                  <a:solidFill>
                    <a:schemeClr val="bg2">
                      <a:lumMod val="10000"/>
                    </a:schemeClr>
                  </a:solidFill>
                  <a:latin typeface="Gill Sans MT" panose="020B0502020104020203" pitchFamily="34" charset="77"/>
                </a:rPr>
              </a:br>
              <a:r>
                <a:rPr lang="en-US" sz="1400" dirty="0">
                  <a:solidFill>
                    <a:schemeClr val="bg2">
                      <a:lumMod val="10000"/>
                    </a:schemeClr>
                  </a:solidFill>
                  <a:latin typeface="Gill Sans MT" panose="020B0502020104020203" pitchFamily="34" charset="77"/>
                </a:rPr>
                <a:t>VM</a:t>
              </a:r>
            </a:p>
          </p:txBody>
        </p:sp>
        <p:sp>
          <p:nvSpPr>
            <p:cNvPr id="129" name="TextBox 128">
              <a:extLst>
                <a:ext uri="{FF2B5EF4-FFF2-40B4-BE49-F238E27FC236}">
                  <a16:creationId xmlns:a16="http://schemas.microsoft.com/office/drawing/2014/main" id="{EB20D30D-ED54-AF6C-AF08-265BF66A65C6}"/>
                </a:ext>
              </a:extLst>
            </p:cNvPr>
            <p:cNvSpPr txBox="1"/>
            <p:nvPr/>
          </p:nvSpPr>
          <p:spPr>
            <a:xfrm>
              <a:off x="9044546" y="3945658"/>
              <a:ext cx="766366" cy="560377"/>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400" dirty="0">
                  <a:solidFill>
                    <a:schemeClr val="bg1"/>
                  </a:solidFill>
                  <a:latin typeface="Gill Sans MT" panose="020B0502020104020203" pitchFamily="34" charset="77"/>
                </a:rPr>
              </a:br>
              <a:r>
                <a:rPr lang="en-US" sz="1400" dirty="0">
                  <a:solidFill>
                    <a:schemeClr val="bg1"/>
                  </a:solidFill>
                  <a:latin typeface="Gill Sans MT" panose="020B0502020104020203" pitchFamily="34" charset="77"/>
                </a:rPr>
                <a:t>VM</a:t>
              </a:r>
            </a:p>
          </p:txBody>
        </p:sp>
        <p:sp>
          <p:nvSpPr>
            <p:cNvPr id="130" name="TextBox 129">
              <a:extLst>
                <a:ext uri="{FF2B5EF4-FFF2-40B4-BE49-F238E27FC236}">
                  <a16:creationId xmlns:a16="http://schemas.microsoft.com/office/drawing/2014/main" id="{D1BD1C90-56DE-0612-4D2B-16D0C93B636D}"/>
                </a:ext>
              </a:extLst>
            </p:cNvPr>
            <p:cNvSpPr txBox="1"/>
            <p:nvPr/>
          </p:nvSpPr>
          <p:spPr>
            <a:xfrm>
              <a:off x="9005080" y="2790156"/>
              <a:ext cx="766366" cy="560377"/>
            </a:xfrm>
            <a:prstGeom prst="rect">
              <a:avLst/>
            </a:prstGeom>
          </p:spPr>
          <p:txBody>
            <a:bodyPr wrap="none" lIns="0" tIns="0" rIns="0" bIns="0" rtlCol="0">
              <a:spAutoFit/>
            </a:bodyPr>
            <a:lstStyle/>
            <a:p>
              <a:pPr algn="ctr">
                <a:spcAft>
                  <a:spcPts val="600"/>
                </a:spcAft>
              </a:pPr>
              <a:r>
                <a:rPr lang="en-US" sz="1400" dirty="0">
                  <a:solidFill>
                    <a:schemeClr val="bg1"/>
                  </a:solidFill>
                  <a:latin typeface="Gill Sans MT" panose="020B0502020104020203" pitchFamily="34" charset="77"/>
                </a:rPr>
                <a:t>Backend</a:t>
              </a:r>
              <a:br>
                <a:rPr lang="en-US" sz="1400" dirty="0">
                  <a:solidFill>
                    <a:schemeClr val="bg1"/>
                  </a:solidFill>
                  <a:latin typeface="Gill Sans MT" panose="020B0502020104020203" pitchFamily="34" charset="77"/>
                </a:rPr>
              </a:br>
              <a:r>
                <a:rPr lang="en-US" sz="1400" dirty="0">
                  <a:solidFill>
                    <a:schemeClr val="bg1"/>
                  </a:solidFill>
                  <a:latin typeface="Gill Sans MT" panose="020B0502020104020203" pitchFamily="34" charset="77"/>
                </a:rPr>
                <a:t>VM</a:t>
              </a:r>
            </a:p>
          </p:txBody>
        </p:sp>
        <p:sp>
          <p:nvSpPr>
            <p:cNvPr id="131" name="TextBox 130">
              <a:extLst>
                <a:ext uri="{FF2B5EF4-FFF2-40B4-BE49-F238E27FC236}">
                  <a16:creationId xmlns:a16="http://schemas.microsoft.com/office/drawing/2014/main" id="{3E94946F-CC92-0C52-C3B0-C31C9386CE3F}"/>
                </a:ext>
              </a:extLst>
            </p:cNvPr>
            <p:cNvSpPr txBox="1"/>
            <p:nvPr/>
          </p:nvSpPr>
          <p:spPr>
            <a:xfrm>
              <a:off x="6655029" y="1169597"/>
              <a:ext cx="606713" cy="560377"/>
            </a:xfrm>
            <a:prstGeom prst="rect">
              <a:avLst/>
            </a:prstGeom>
          </p:spPr>
          <p:txBody>
            <a:bodyPr wrap="none" lIns="0" tIns="0" rIns="0" bIns="0" rtlCol="0">
              <a:spAutoFit/>
            </a:bodyPr>
            <a:lstStyle/>
            <a:p>
              <a:pPr algn="ctr"/>
              <a:r>
                <a:rPr lang="en-US" sz="1400" dirty="0">
                  <a:solidFill>
                    <a:schemeClr val="bg2">
                      <a:lumMod val="10000"/>
                    </a:schemeClr>
                  </a:solidFill>
                  <a:latin typeface="Gill Sans MT" panose="020B0502020104020203" pitchFamily="34" charset="77"/>
                </a:rPr>
                <a:t>ToR</a:t>
              </a:r>
            </a:p>
            <a:p>
              <a:pPr algn="ctr"/>
              <a:r>
                <a:rPr lang="en-US" sz="1400" dirty="0">
                  <a:solidFill>
                    <a:schemeClr val="bg2">
                      <a:lumMod val="10000"/>
                    </a:schemeClr>
                  </a:solidFill>
                  <a:latin typeface="Gill Sans MT" panose="020B0502020104020203" pitchFamily="34" charset="77"/>
                </a:rPr>
                <a:t>Switch</a:t>
              </a:r>
            </a:p>
          </p:txBody>
        </p:sp>
        <p:sp>
          <p:nvSpPr>
            <p:cNvPr id="132" name="TextBox 131">
              <a:extLst>
                <a:ext uri="{FF2B5EF4-FFF2-40B4-BE49-F238E27FC236}">
                  <a16:creationId xmlns:a16="http://schemas.microsoft.com/office/drawing/2014/main" id="{1363B3E7-AE29-451A-DD20-9EB6E038F800}"/>
                </a:ext>
              </a:extLst>
            </p:cNvPr>
            <p:cNvSpPr txBox="1"/>
            <p:nvPr/>
          </p:nvSpPr>
          <p:spPr>
            <a:xfrm>
              <a:off x="9135868" y="5646396"/>
              <a:ext cx="519461" cy="320215"/>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133" name="Oval 132">
              <a:extLst>
                <a:ext uri="{FF2B5EF4-FFF2-40B4-BE49-F238E27FC236}">
                  <a16:creationId xmlns:a16="http://schemas.microsoft.com/office/drawing/2014/main" id="{BD78DE8E-1D6F-F920-87FE-20CA67F66513}"/>
                </a:ext>
              </a:extLst>
            </p:cNvPr>
            <p:cNvSpPr>
              <a:spLocks noChangeAspect="1"/>
            </p:cNvSpPr>
            <p:nvPr/>
          </p:nvSpPr>
          <p:spPr>
            <a:xfrm>
              <a:off x="8906066" y="1064088"/>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cxnSp>
          <p:nvCxnSpPr>
            <p:cNvPr id="134" name="Straight Arrow Connector 133">
              <a:extLst>
                <a:ext uri="{FF2B5EF4-FFF2-40B4-BE49-F238E27FC236}">
                  <a16:creationId xmlns:a16="http://schemas.microsoft.com/office/drawing/2014/main" id="{91DB9386-77E4-E360-6DB8-5062AA149F03}"/>
                </a:ext>
              </a:extLst>
            </p:cNvPr>
            <p:cNvCxnSpPr>
              <a:cxnSpLocks/>
              <a:stCxn id="98" idx="0"/>
              <a:endCxn id="133" idx="4"/>
            </p:cNvCxnSpPr>
            <p:nvPr/>
          </p:nvCxnSpPr>
          <p:spPr bwMode="gray">
            <a:xfrm flipH="1" flipV="1">
              <a:off x="9363266" y="1978488"/>
              <a:ext cx="6883" cy="52680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51F4006F-E6D1-75C3-6D23-989701CBDB0D}"/>
                </a:ext>
              </a:extLst>
            </p:cNvPr>
            <p:cNvSpPr txBox="1"/>
            <p:nvPr/>
          </p:nvSpPr>
          <p:spPr>
            <a:xfrm>
              <a:off x="9047232" y="1320915"/>
              <a:ext cx="519461" cy="320215"/>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sp>
          <p:nvSpPr>
            <p:cNvPr id="136" name="Oval 135">
              <a:extLst>
                <a:ext uri="{FF2B5EF4-FFF2-40B4-BE49-F238E27FC236}">
                  <a16:creationId xmlns:a16="http://schemas.microsoft.com/office/drawing/2014/main" id="{6DA9FCED-7229-4763-CD34-1022E52BB97A}"/>
                </a:ext>
              </a:extLst>
            </p:cNvPr>
            <p:cNvSpPr>
              <a:spLocks noChangeAspect="1"/>
            </p:cNvSpPr>
            <p:nvPr/>
          </p:nvSpPr>
          <p:spPr>
            <a:xfrm rot="18931841">
              <a:off x="345311" y="3103680"/>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37" name="TextBox 136">
              <a:extLst>
                <a:ext uri="{FF2B5EF4-FFF2-40B4-BE49-F238E27FC236}">
                  <a16:creationId xmlns:a16="http://schemas.microsoft.com/office/drawing/2014/main" id="{F25AAC9E-4315-FFBC-729A-6D4652CA0410}"/>
                </a:ext>
              </a:extLst>
            </p:cNvPr>
            <p:cNvSpPr txBox="1"/>
            <p:nvPr/>
          </p:nvSpPr>
          <p:spPr>
            <a:xfrm>
              <a:off x="463948" y="3358547"/>
              <a:ext cx="519461" cy="320215"/>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cxnSp>
          <p:nvCxnSpPr>
            <p:cNvPr id="144" name="Straight Arrow Connector 143">
              <a:extLst>
                <a:ext uri="{FF2B5EF4-FFF2-40B4-BE49-F238E27FC236}">
                  <a16:creationId xmlns:a16="http://schemas.microsoft.com/office/drawing/2014/main" id="{52C2A923-7731-534B-0080-A28DC8DD9C62}"/>
                </a:ext>
              </a:extLst>
            </p:cNvPr>
            <p:cNvCxnSpPr>
              <a:cxnSpLocks/>
              <a:endCxn id="89" idx="1"/>
            </p:cNvCxnSpPr>
            <p:nvPr/>
          </p:nvCxnSpPr>
          <p:spPr bwMode="gray">
            <a:xfrm>
              <a:off x="6021141" y="605177"/>
              <a:ext cx="613113" cy="530243"/>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3A46F736-F014-171D-E60B-6CED72554B54}"/>
                </a:ext>
              </a:extLst>
            </p:cNvPr>
            <p:cNvCxnSpPr>
              <a:cxnSpLocks/>
            </p:cNvCxnSpPr>
            <p:nvPr/>
          </p:nvCxnSpPr>
          <p:spPr bwMode="gray">
            <a:xfrm flipV="1">
              <a:off x="9428132" y="368300"/>
              <a:ext cx="496308" cy="695788"/>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BA728EB-B609-3FA2-EC15-8BC210C05AC2}"/>
                </a:ext>
              </a:extLst>
            </p:cNvPr>
            <p:cNvCxnSpPr>
              <a:cxnSpLocks/>
              <a:stCxn id="97" idx="6"/>
            </p:cNvCxnSpPr>
            <p:nvPr/>
          </p:nvCxnSpPr>
          <p:spPr bwMode="gray">
            <a:xfrm>
              <a:off x="9885332" y="5841883"/>
              <a:ext cx="1135788" cy="41094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9D07357-3C49-6085-230F-AB6A9AF02F24}"/>
                </a:ext>
              </a:extLst>
            </p:cNvPr>
            <p:cNvCxnSpPr>
              <a:cxnSpLocks/>
            </p:cNvCxnSpPr>
            <p:nvPr/>
          </p:nvCxnSpPr>
          <p:spPr bwMode="gray">
            <a:xfrm flipV="1">
              <a:off x="4417960" y="6100646"/>
              <a:ext cx="630360" cy="393239"/>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6197759E-875D-1360-5059-6CAD32A52F5A}"/>
                </a:ext>
              </a:extLst>
            </p:cNvPr>
            <p:cNvCxnSpPr>
              <a:cxnSpLocks/>
              <a:endCxn id="136" idx="0"/>
            </p:cNvCxnSpPr>
            <p:nvPr/>
          </p:nvCxnSpPr>
          <p:spPr bwMode="gray">
            <a:xfrm>
              <a:off x="74328" y="2763868"/>
              <a:ext cx="407902" cy="470742"/>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5A1861B1-2735-4E8D-C3F5-9BD7572BEA46}"/>
                </a:ext>
              </a:extLst>
            </p:cNvPr>
            <p:cNvCxnSpPr>
              <a:cxnSpLocks/>
              <a:endCxn id="110" idx="5"/>
            </p:cNvCxnSpPr>
            <p:nvPr/>
          </p:nvCxnSpPr>
          <p:spPr bwMode="gray">
            <a:xfrm flipV="1">
              <a:off x="0" y="5300224"/>
              <a:ext cx="393637" cy="410986"/>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F6F866A3-F576-1631-A23C-3F75A627AEE6}"/>
                </a:ext>
              </a:extLst>
            </p:cNvPr>
            <p:cNvCxnSpPr>
              <a:cxnSpLocks/>
              <a:stCxn id="90" idx="6"/>
            </p:cNvCxnSpPr>
            <p:nvPr/>
          </p:nvCxnSpPr>
          <p:spPr bwMode="gray">
            <a:xfrm flipV="1">
              <a:off x="10852733" y="4912145"/>
              <a:ext cx="578819" cy="118270"/>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E5DEA3EF-0EFE-1659-1D79-98C810F73998}"/>
                </a:ext>
              </a:extLst>
            </p:cNvPr>
            <p:cNvCxnSpPr>
              <a:cxnSpLocks/>
            </p:cNvCxnSpPr>
            <p:nvPr/>
          </p:nvCxnSpPr>
          <p:spPr bwMode="gray">
            <a:xfrm>
              <a:off x="10859754" y="1978488"/>
              <a:ext cx="627615" cy="357452"/>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04F7796F-91A6-F477-8DFF-DD20A3BC1010}"/>
                </a:ext>
              </a:extLst>
            </p:cNvPr>
            <p:cNvSpPr>
              <a:spLocks noChangeAspect="1"/>
            </p:cNvSpPr>
            <p:nvPr/>
          </p:nvSpPr>
          <p:spPr>
            <a:xfrm>
              <a:off x="6201515" y="5385577"/>
              <a:ext cx="1005840" cy="100584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2">
                    <a:lumMod val="10000"/>
                  </a:schemeClr>
                </a:solidFill>
              </a:endParaRPr>
            </a:p>
          </p:txBody>
        </p:sp>
        <p:cxnSp>
          <p:nvCxnSpPr>
            <p:cNvPr id="154" name="Straight Arrow Connector 153">
              <a:extLst>
                <a:ext uri="{FF2B5EF4-FFF2-40B4-BE49-F238E27FC236}">
                  <a16:creationId xmlns:a16="http://schemas.microsoft.com/office/drawing/2014/main" id="{8C085C13-09E2-E2C8-654F-F335D90BB355}"/>
                </a:ext>
              </a:extLst>
            </p:cNvPr>
            <p:cNvCxnSpPr>
              <a:cxnSpLocks/>
              <a:endCxn id="153" idx="2"/>
            </p:cNvCxnSpPr>
            <p:nvPr/>
          </p:nvCxnSpPr>
          <p:spPr bwMode="gray">
            <a:xfrm>
              <a:off x="5831770" y="5784600"/>
              <a:ext cx="369745" cy="103897"/>
            </a:xfrm>
            <a:prstGeom prst="straightConnector1">
              <a:avLst/>
            </a:prstGeom>
            <a:ln w="762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2E69DA2E-8D02-B44D-203C-9BD19EA94DB8}"/>
                </a:ext>
              </a:extLst>
            </p:cNvPr>
            <p:cNvSpPr txBox="1"/>
            <p:nvPr/>
          </p:nvSpPr>
          <p:spPr>
            <a:xfrm>
              <a:off x="6550445" y="5739576"/>
              <a:ext cx="314517" cy="280189"/>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VM</a:t>
              </a:r>
            </a:p>
          </p:txBody>
        </p:sp>
        <p:sp>
          <p:nvSpPr>
            <p:cNvPr id="156" name="Oval 155">
              <a:extLst>
                <a:ext uri="{FF2B5EF4-FFF2-40B4-BE49-F238E27FC236}">
                  <a16:creationId xmlns:a16="http://schemas.microsoft.com/office/drawing/2014/main" id="{39124513-FCE2-BDF3-8C05-5C1220156FEF}"/>
                </a:ext>
              </a:extLst>
            </p:cNvPr>
            <p:cNvSpPr>
              <a:spLocks noChangeAspect="1"/>
            </p:cNvSpPr>
            <p:nvPr/>
          </p:nvSpPr>
          <p:spPr>
            <a:xfrm rot="18931841">
              <a:off x="4917390" y="5323165"/>
              <a:ext cx="914400" cy="914400"/>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dirty="0">
                <a:solidFill>
                  <a:schemeClr val="bg1"/>
                </a:solidFill>
              </a:endParaRPr>
            </a:p>
          </p:txBody>
        </p:sp>
        <p:sp>
          <p:nvSpPr>
            <p:cNvPr id="157" name="TextBox 156">
              <a:extLst>
                <a:ext uri="{FF2B5EF4-FFF2-40B4-BE49-F238E27FC236}">
                  <a16:creationId xmlns:a16="http://schemas.microsoft.com/office/drawing/2014/main" id="{F4F344A4-0317-FF67-DE67-01451D5F5966}"/>
                </a:ext>
              </a:extLst>
            </p:cNvPr>
            <p:cNvSpPr txBox="1"/>
            <p:nvPr/>
          </p:nvSpPr>
          <p:spPr>
            <a:xfrm>
              <a:off x="5059732" y="5593595"/>
              <a:ext cx="519461" cy="320215"/>
            </a:xfrm>
            <a:prstGeom prst="rect">
              <a:avLst/>
            </a:prstGeom>
          </p:spPr>
          <p:txBody>
            <a:bodyPr wrap="none" lIns="0" tIns="0" rIns="0" bIns="0" rtlCol="0">
              <a:spAutoFit/>
            </a:bodyPr>
            <a:lstStyle/>
            <a:p>
              <a:pPr algn="l">
                <a:spcAft>
                  <a:spcPts val="600"/>
                </a:spcAft>
              </a:pPr>
              <a:r>
                <a:rPr lang="en-US" sz="1600" dirty="0">
                  <a:solidFill>
                    <a:schemeClr val="bg2">
                      <a:lumMod val="10000"/>
                    </a:schemeClr>
                  </a:solidFill>
                  <a:latin typeface="Gill Sans MT" panose="020B0502020104020203" pitchFamily="34" charset="77"/>
                </a:rPr>
                <a:t>Host</a:t>
              </a:r>
            </a:p>
          </p:txBody>
        </p:sp>
      </p:grpSp>
      <p:sp>
        <p:nvSpPr>
          <p:cNvPr id="10" name="Title 1">
            <a:extLst>
              <a:ext uri="{FF2B5EF4-FFF2-40B4-BE49-F238E27FC236}">
                <a16:creationId xmlns:a16="http://schemas.microsoft.com/office/drawing/2014/main" id="{6276390D-F39B-1B38-A98A-0503FD848F25}"/>
              </a:ext>
            </a:extLst>
          </p:cNvPr>
          <p:cNvSpPr>
            <a:spLocks noGrp="1"/>
          </p:cNvSpPr>
          <p:nvPr>
            <p:ph type="title"/>
          </p:nvPr>
        </p:nvSpPr>
        <p:spPr>
          <a:xfrm>
            <a:off x="482217" y="-85765"/>
            <a:ext cx="11277600" cy="1340803"/>
          </a:xfrm>
        </p:spPr>
        <p:txBody>
          <a:bodyPr/>
          <a:lstStyle/>
          <a:p>
            <a:pPr algn="ctr"/>
            <a:r>
              <a:rPr lang="en-GB" dirty="0">
                <a:cs typeface="Calibri Light"/>
              </a:rPr>
              <a:t>Generate explanation chains </a:t>
            </a:r>
            <a:br>
              <a:rPr lang="en-GB" dirty="0">
                <a:cs typeface="Calibri Light"/>
              </a:rPr>
            </a:br>
            <a:r>
              <a:rPr lang="en-GB" dirty="0">
                <a:cs typeface="Calibri Light"/>
              </a:rPr>
              <a:t>(</a:t>
            </a:r>
            <a:r>
              <a:rPr lang="en-GB" dirty="0">
                <a:solidFill>
                  <a:srgbClr val="FFC000"/>
                </a:solidFill>
                <a:cs typeface="Calibri Light"/>
              </a:rPr>
              <a:t>root cause </a:t>
            </a:r>
            <a:r>
              <a:rPr lang="en-GB" dirty="0">
                <a:cs typeface="Calibri Light"/>
                <a:sym typeface="Wingdings" pitchFamily="2" charset="2"/>
              </a:rPr>
              <a:t> </a:t>
            </a:r>
            <a:r>
              <a:rPr lang="en-GB" dirty="0">
                <a:solidFill>
                  <a:srgbClr val="A10907"/>
                </a:solidFill>
                <a:cs typeface="Calibri Light"/>
                <a:sym typeface="Wingdings" pitchFamily="2" charset="2"/>
              </a:rPr>
              <a:t>problematic symptom</a:t>
            </a:r>
            <a:r>
              <a:rPr lang="en-GB" dirty="0">
                <a:cs typeface="Calibri Light"/>
                <a:sym typeface="Wingdings" pitchFamily="2" charset="2"/>
              </a:rPr>
              <a:t>)</a:t>
            </a:r>
            <a:endParaRPr lang="en-GB" dirty="0">
              <a:cs typeface="Calibri Light"/>
            </a:endParaRPr>
          </a:p>
        </p:txBody>
      </p:sp>
      <p:sp>
        <p:nvSpPr>
          <p:cNvPr id="2" name="Content Placeholder 1">
            <a:extLst>
              <a:ext uri="{FF2B5EF4-FFF2-40B4-BE49-F238E27FC236}">
                <a16:creationId xmlns:a16="http://schemas.microsoft.com/office/drawing/2014/main" id="{3FD25C1B-290E-0EA8-46D1-FAA0972C7847}"/>
              </a:ext>
            </a:extLst>
          </p:cNvPr>
          <p:cNvSpPr txBox="1">
            <a:spLocks/>
          </p:cNvSpPr>
          <p:nvPr/>
        </p:nvSpPr>
        <p:spPr>
          <a:xfrm>
            <a:off x="3496689" y="3468770"/>
            <a:ext cx="1348738" cy="279699"/>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solidFill>
              </a:rPr>
              <a:t>HEAVY-HITTER</a:t>
            </a:r>
            <a:endParaRPr lang="en-US" sz="1600" dirty="0">
              <a:solidFill>
                <a:schemeClr val="tx1"/>
              </a:solidFill>
              <a:cs typeface="Calibri"/>
            </a:endParaRPr>
          </a:p>
          <a:p>
            <a:pPr marL="457200" indent="-457200">
              <a:buFont typeface="Arial" panose="020B0604020202020204" pitchFamily="34" charset="0"/>
              <a:buAutoNum type="arabicPeriod"/>
            </a:pPr>
            <a:endParaRPr lang="en-US" sz="1800" dirty="0">
              <a:solidFill>
                <a:schemeClr val="tx1"/>
              </a:solidFill>
            </a:endParaRPr>
          </a:p>
          <a:p>
            <a:pPr>
              <a:buFont typeface="Arial" panose="020B0604020202020204" pitchFamily="34" charset="0"/>
              <a:buNone/>
            </a:pPr>
            <a:endParaRPr lang="en-US" sz="1800" dirty="0">
              <a:solidFill>
                <a:schemeClr val="tx1"/>
              </a:solidFill>
            </a:endParaRPr>
          </a:p>
        </p:txBody>
      </p:sp>
      <p:sp>
        <p:nvSpPr>
          <p:cNvPr id="4" name="Content Placeholder 1">
            <a:extLst>
              <a:ext uri="{FF2B5EF4-FFF2-40B4-BE49-F238E27FC236}">
                <a16:creationId xmlns:a16="http://schemas.microsoft.com/office/drawing/2014/main" id="{75806987-55E0-532B-A455-0EB773E2F93F}"/>
              </a:ext>
            </a:extLst>
          </p:cNvPr>
          <p:cNvSpPr txBox="1">
            <a:spLocks/>
          </p:cNvSpPr>
          <p:nvPr/>
        </p:nvSpPr>
        <p:spPr>
          <a:xfrm>
            <a:off x="2223030" y="4657802"/>
            <a:ext cx="1348738" cy="2939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600" dirty="0">
                <a:solidFill>
                  <a:schemeClr val="tx1"/>
                </a:solidFill>
              </a:rPr>
              <a:t>HEAVY-HITTER</a:t>
            </a:r>
            <a:endParaRPr lang="en-US" sz="1600" dirty="0">
              <a:solidFill>
                <a:schemeClr val="tx1"/>
              </a:solidFill>
              <a:cs typeface="Calibri"/>
            </a:endParaRPr>
          </a:p>
          <a:p>
            <a:pPr>
              <a:buFont typeface="Arial" panose="020B0604020202020204" pitchFamily="34" charset="0"/>
              <a:buNone/>
            </a:pPr>
            <a:endParaRPr lang="en-US" sz="1800" dirty="0">
              <a:solidFill>
                <a:schemeClr val="tx1"/>
              </a:solidFill>
            </a:endParaRPr>
          </a:p>
        </p:txBody>
      </p:sp>
      <p:sp>
        <p:nvSpPr>
          <p:cNvPr id="5" name="Content Placeholder 1">
            <a:extLst>
              <a:ext uri="{FF2B5EF4-FFF2-40B4-BE49-F238E27FC236}">
                <a16:creationId xmlns:a16="http://schemas.microsoft.com/office/drawing/2014/main" id="{24859E67-C4C0-1C40-CCDF-913C251F2C63}"/>
              </a:ext>
            </a:extLst>
          </p:cNvPr>
          <p:cNvSpPr txBox="1">
            <a:spLocks/>
          </p:cNvSpPr>
          <p:nvPr/>
        </p:nvSpPr>
        <p:spPr>
          <a:xfrm>
            <a:off x="7187459" y="3403205"/>
            <a:ext cx="1021482" cy="279699"/>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solidFill>
              </a:rPr>
              <a:t>HEAVY-HITTER</a:t>
            </a:r>
            <a:endParaRPr lang="en-US" sz="1600" dirty="0">
              <a:solidFill>
                <a:schemeClr val="tx1"/>
              </a:solidFill>
              <a:cs typeface="Calibri"/>
            </a:endParaRPr>
          </a:p>
          <a:p>
            <a:pPr marL="457200" indent="-457200">
              <a:buFont typeface="Arial" panose="020B0604020202020204" pitchFamily="34" charset="0"/>
              <a:buAutoNum type="arabicPeriod"/>
            </a:pPr>
            <a:endParaRPr lang="en-US" sz="1800" dirty="0">
              <a:solidFill>
                <a:schemeClr val="tx1"/>
              </a:solidFill>
            </a:endParaRPr>
          </a:p>
          <a:p>
            <a:pPr>
              <a:buFont typeface="Arial" panose="020B0604020202020204" pitchFamily="34" charset="0"/>
              <a:buNone/>
            </a:pPr>
            <a:endParaRPr lang="en-US" sz="1800" dirty="0">
              <a:solidFill>
                <a:schemeClr val="tx1"/>
              </a:solidFill>
            </a:endParaRPr>
          </a:p>
        </p:txBody>
      </p:sp>
      <p:sp>
        <p:nvSpPr>
          <p:cNvPr id="6" name="Content Placeholder 1">
            <a:extLst>
              <a:ext uri="{FF2B5EF4-FFF2-40B4-BE49-F238E27FC236}">
                <a16:creationId xmlns:a16="http://schemas.microsoft.com/office/drawing/2014/main" id="{9B246CAA-2AFD-324B-C1CA-BAF711F2772C}"/>
              </a:ext>
            </a:extLst>
          </p:cNvPr>
          <p:cNvSpPr txBox="1">
            <a:spLocks/>
          </p:cNvSpPr>
          <p:nvPr/>
        </p:nvSpPr>
        <p:spPr>
          <a:xfrm>
            <a:off x="3292958" y="5303136"/>
            <a:ext cx="1612808"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solidFill>
              </a:rPr>
              <a:t>HIGH DROP RATE</a:t>
            </a:r>
          </a:p>
          <a:p>
            <a:pPr>
              <a:buFont typeface="Arial" panose="020B0604020202020204" pitchFamily="34" charset="0"/>
              <a:buNone/>
            </a:pPr>
            <a:endParaRPr lang="en-US" dirty="0"/>
          </a:p>
          <a:p>
            <a:pPr marL="457200" indent="-457200">
              <a:buFont typeface="Arial" panose="020B0604020202020204" pitchFamily="34" charset="0"/>
              <a:buAutoNum type="arabicPeriod"/>
            </a:pPr>
            <a:endParaRPr lang="en-US" dirty="0"/>
          </a:p>
          <a:p>
            <a:pPr>
              <a:buFont typeface="Arial" panose="020B0604020202020204" pitchFamily="34" charset="0"/>
              <a:buNone/>
            </a:pPr>
            <a:endParaRPr lang="en-US" dirty="0"/>
          </a:p>
        </p:txBody>
      </p:sp>
      <p:sp>
        <p:nvSpPr>
          <p:cNvPr id="7" name="Content Placeholder 1">
            <a:extLst>
              <a:ext uri="{FF2B5EF4-FFF2-40B4-BE49-F238E27FC236}">
                <a16:creationId xmlns:a16="http://schemas.microsoft.com/office/drawing/2014/main" id="{C6F5AC69-01B4-7C73-6428-EF84D8E712FA}"/>
              </a:ext>
            </a:extLst>
          </p:cNvPr>
          <p:cNvSpPr txBox="1">
            <a:spLocks/>
          </p:cNvSpPr>
          <p:nvPr/>
        </p:nvSpPr>
        <p:spPr>
          <a:xfrm>
            <a:off x="9122628" y="3468770"/>
            <a:ext cx="2117035" cy="279699"/>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Font typeface="Arial" panose="020B0604020202020204" pitchFamily="34" charset="0"/>
              <a:buNone/>
            </a:pPr>
            <a:r>
              <a:rPr lang="en-US" sz="1600" dirty="0">
                <a:solidFill>
                  <a:schemeClr val="tx1"/>
                </a:solidFill>
              </a:rPr>
              <a:t>HEAVY-HITTER</a:t>
            </a:r>
            <a:endParaRPr lang="en-US" sz="1600" dirty="0">
              <a:solidFill>
                <a:schemeClr val="tx1"/>
              </a:solidFill>
              <a:cs typeface="Calibri"/>
            </a:endParaRPr>
          </a:p>
          <a:p>
            <a:pPr marL="457200" indent="-457200">
              <a:buFont typeface="Arial" panose="020B0604020202020204" pitchFamily="34" charset="0"/>
              <a:buAutoNum type="arabicPeriod"/>
            </a:pPr>
            <a:endParaRPr lang="en-US" sz="1800" dirty="0">
              <a:solidFill>
                <a:schemeClr val="tx1"/>
              </a:solidFill>
            </a:endParaRPr>
          </a:p>
          <a:p>
            <a:pPr>
              <a:buFont typeface="Arial" panose="020B0604020202020204" pitchFamily="34" charset="0"/>
              <a:buNone/>
            </a:pPr>
            <a:endParaRPr lang="en-US" sz="1800" dirty="0">
              <a:solidFill>
                <a:schemeClr val="tx1"/>
              </a:solidFill>
            </a:endParaRPr>
          </a:p>
        </p:txBody>
      </p:sp>
      <p:sp>
        <p:nvSpPr>
          <p:cNvPr id="3" name="Arrow: Left 5">
            <a:extLst>
              <a:ext uri="{FF2B5EF4-FFF2-40B4-BE49-F238E27FC236}">
                <a16:creationId xmlns:a16="http://schemas.microsoft.com/office/drawing/2014/main" id="{F5EDFC72-02E9-3C2C-52A4-ECD925C3132E}"/>
              </a:ext>
            </a:extLst>
          </p:cNvPr>
          <p:cNvSpPr/>
          <p:nvPr/>
        </p:nvSpPr>
        <p:spPr>
          <a:xfrm rot="10800000">
            <a:off x="4245022" y="3991201"/>
            <a:ext cx="859326" cy="307777"/>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5">
            <a:extLst>
              <a:ext uri="{FF2B5EF4-FFF2-40B4-BE49-F238E27FC236}">
                <a16:creationId xmlns:a16="http://schemas.microsoft.com/office/drawing/2014/main" id="{E1DF0A6B-D696-C94B-8A93-1D469FBE66AB}"/>
              </a:ext>
            </a:extLst>
          </p:cNvPr>
          <p:cNvSpPr/>
          <p:nvPr/>
        </p:nvSpPr>
        <p:spPr>
          <a:xfrm rot="8326643">
            <a:off x="5541793" y="3295214"/>
            <a:ext cx="1168563" cy="307777"/>
          </a:xfrm>
          <a:prstGeom prst="leftArrow">
            <a:avLst>
              <a:gd name="adj1" fmla="val 60687"/>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5">
            <a:extLst>
              <a:ext uri="{FF2B5EF4-FFF2-40B4-BE49-F238E27FC236}">
                <a16:creationId xmlns:a16="http://schemas.microsoft.com/office/drawing/2014/main" id="{EFF12738-C6D6-5055-AC7C-CBC7B329A56F}"/>
              </a:ext>
            </a:extLst>
          </p:cNvPr>
          <p:cNvSpPr/>
          <p:nvPr/>
        </p:nvSpPr>
        <p:spPr>
          <a:xfrm rot="10800000">
            <a:off x="7248451" y="2939526"/>
            <a:ext cx="1231236" cy="307777"/>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
            <a:extLst>
              <a:ext uri="{FF2B5EF4-FFF2-40B4-BE49-F238E27FC236}">
                <a16:creationId xmlns:a16="http://schemas.microsoft.com/office/drawing/2014/main" id="{4AC46835-6056-8741-8ED0-6242CCEBF3E5}"/>
              </a:ext>
            </a:extLst>
          </p:cNvPr>
          <p:cNvSpPr txBox="1">
            <a:spLocks/>
          </p:cNvSpPr>
          <p:nvPr/>
        </p:nvSpPr>
        <p:spPr>
          <a:xfrm>
            <a:off x="745218" y="6094348"/>
            <a:ext cx="10602685" cy="3671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a:buFont typeface="Arial" panose="020B0604020202020204" pitchFamily="34" charset="0"/>
              <a:buNone/>
            </a:pPr>
            <a:r>
              <a:rPr lang="en-US" sz="2800" dirty="0">
                <a:solidFill>
                  <a:schemeClr val="tx1"/>
                </a:solidFill>
              </a:rPr>
              <a:t>Trace chain of influence from root cause to problematic symptom</a:t>
            </a:r>
          </a:p>
          <a:p>
            <a:pPr>
              <a:buFont typeface="Arial" panose="020B0604020202020204" pitchFamily="34" charset="0"/>
              <a:buNone/>
            </a:pPr>
            <a:endParaRPr lang="en-US" dirty="0"/>
          </a:p>
          <a:p>
            <a:pPr marL="457200" indent="-457200">
              <a:buFont typeface="Arial" panose="020B0604020202020204" pitchFamily="34" charset="0"/>
              <a:buAutoNum type="arabicPeriod"/>
            </a:pPr>
            <a:endParaRPr lang="en-US" dirty="0"/>
          </a:p>
          <a:p>
            <a:pPr>
              <a:buFont typeface="Arial" panose="020B0604020202020204" pitchFamily="34" charset="0"/>
              <a:buNone/>
            </a:pPr>
            <a:endParaRPr lang="en-US" dirty="0"/>
          </a:p>
        </p:txBody>
      </p:sp>
      <p:sp>
        <p:nvSpPr>
          <p:cNvPr id="13" name="Slide Number Placeholder 12">
            <a:extLst>
              <a:ext uri="{FF2B5EF4-FFF2-40B4-BE49-F238E27FC236}">
                <a16:creationId xmlns:a16="http://schemas.microsoft.com/office/drawing/2014/main" id="{113A45D2-C9CE-FA4D-6BA8-E416AF417FA9}"/>
              </a:ext>
            </a:extLst>
          </p:cNvPr>
          <p:cNvSpPr>
            <a:spLocks noGrp="1"/>
          </p:cNvSpPr>
          <p:nvPr>
            <p:ph type="sldNum" sz="quarter" idx="12"/>
          </p:nvPr>
        </p:nvSpPr>
        <p:spPr/>
        <p:txBody>
          <a:bodyPr/>
          <a:lstStyle/>
          <a:p>
            <a:fld id="{078ED684-E1A4-0343-8670-8594C227EEC7}" type="slidenum">
              <a:rPr lang="en-US" smtClean="0"/>
              <a:t>26</a:t>
            </a:fld>
            <a:endParaRPr lang="en-US"/>
          </a:p>
        </p:txBody>
      </p:sp>
    </p:spTree>
    <p:extLst>
      <p:ext uri="{BB962C8B-B14F-4D97-AF65-F5344CB8AC3E}">
        <p14:creationId xmlns:p14="http://schemas.microsoft.com/office/powerpoint/2010/main" val="17527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5B0A-ECCE-8456-2F4D-349ECCB566A7}"/>
              </a:ext>
            </a:extLst>
          </p:cNvPr>
          <p:cNvSpPr>
            <a:spLocks noGrp="1"/>
          </p:cNvSpPr>
          <p:nvPr>
            <p:ph type="title"/>
          </p:nvPr>
        </p:nvSpPr>
        <p:spPr>
          <a:xfrm>
            <a:off x="337963" y="92170"/>
            <a:ext cx="2819400" cy="1325563"/>
          </a:xfrm>
        </p:spPr>
        <p:txBody>
          <a:bodyPr/>
          <a:lstStyle/>
          <a:p>
            <a:r>
              <a:rPr lang="en-US" dirty="0"/>
              <a:t>Evaluation</a:t>
            </a:r>
          </a:p>
        </p:txBody>
      </p:sp>
      <p:sp>
        <p:nvSpPr>
          <p:cNvPr id="4" name="TextBox 3">
            <a:extLst>
              <a:ext uri="{FF2B5EF4-FFF2-40B4-BE49-F238E27FC236}">
                <a16:creationId xmlns:a16="http://schemas.microsoft.com/office/drawing/2014/main" id="{7D843102-391E-021D-FBDD-F951F733A189}"/>
              </a:ext>
            </a:extLst>
          </p:cNvPr>
          <p:cNvSpPr txBox="1"/>
          <p:nvPr/>
        </p:nvSpPr>
        <p:spPr>
          <a:xfrm>
            <a:off x="7692272" y="4398496"/>
            <a:ext cx="3719647" cy="646331"/>
          </a:xfrm>
          <a:prstGeom prst="rect">
            <a:avLst/>
          </a:prstGeom>
          <a:noFill/>
        </p:spPr>
        <p:txBody>
          <a:bodyPr wrap="square" rtlCol="0">
            <a:spAutoFit/>
          </a:bodyPr>
          <a:lstStyle/>
          <a:p>
            <a:pPr algn="ctr"/>
            <a:r>
              <a:rPr lang="en-US" dirty="0">
                <a:solidFill>
                  <a:schemeClr val="bg2">
                    <a:lumMod val="50000"/>
                  </a:schemeClr>
                </a:solidFill>
              </a:rPr>
              <a:t>Created via DeathStarBench suite of microservice apps</a:t>
            </a:r>
          </a:p>
        </p:txBody>
      </p:sp>
      <p:pic>
        <p:nvPicPr>
          <p:cNvPr id="5" name="Picture 5">
            <a:extLst>
              <a:ext uri="{FF2B5EF4-FFF2-40B4-BE49-F238E27FC236}">
                <a16:creationId xmlns:a16="http://schemas.microsoft.com/office/drawing/2014/main" id="{806BC938-0135-1012-A6A3-6775575FDD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528" y="2271171"/>
            <a:ext cx="4717360" cy="1792185"/>
          </a:xfrm>
          <a:prstGeom prst="rect">
            <a:avLst/>
          </a:prstGeom>
        </p:spPr>
      </p:pic>
      <p:sp>
        <p:nvSpPr>
          <p:cNvPr id="6" name="TextBox 5">
            <a:extLst>
              <a:ext uri="{FF2B5EF4-FFF2-40B4-BE49-F238E27FC236}">
                <a16:creationId xmlns:a16="http://schemas.microsoft.com/office/drawing/2014/main" id="{8D52C59A-F317-DAC6-3F79-26F0A772CE16}"/>
              </a:ext>
            </a:extLst>
          </p:cNvPr>
          <p:cNvSpPr txBox="1"/>
          <p:nvPr/>
        </p:nvSpPr>
        <p:spPr>
          <a:xfrm>
            <a:off x="218388" y="1762169"/>
            <a:ext cx="6257827"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Scenario 1:  with cyclic dependencies</a:t>
            </a:r>
          </a:p>
          <a:p>
            <a:pPr marL="742950" lvl="1" indent="-285750">
              <a:buFont typeface="Arial" panose="020B0604020202020204" pitchFamily="34" charset="0"/>
              <a:buChar char="•"/>
            </a:pPr>
            <a:r>
              <a:rPr lang="en-US" dirty="0">
                <a:solidFill>
                  <a:schemeClr val="tx1">
                    <a:lumMod val="65000"/>
                    <a:lumOff val="35000"/>
                  </a:schemeClr>
                </a:solidFill>
              </a:rPr>
              <a:t>not captured by past work</a:t>
            </a:r>
          </a:p>
          <a:p>
            <a:pPr marL="742950" lvl="1" indent="-285750">
              <a:buFont typeface="Arial" panose="020B0604020202020204" pitchFamily="34" charset="0"/>
              <a:buChar char="•"/>
            </a:pPr>
            <a:r>
              <a:rPr lang="en-US" dirty="0">
                <a:solidFill>
                  <a:schemeClr val="tx1">
                    <a:lumMod val="65000"/>
                    <a:lumOff val="35000"/>
                  </a:schemeClr>
                </a:solidFill>
              </a:rPr>
              <a:t>performance interference of one api on another in a distributed service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Scenario 2: does not have cyclic dependencies </a:t>
            </a:r>
          </a:p>
          <a:p>
            <a:pPr marL="742950" lvl="1" indent="-285750">
              <a:buFont typeface="Arial" panose="020B0604020202020204" pitchFamily="34" charset="0"/>
              <a:buChar char="•"/>
            </a:pPr>
            <a:r>
              <a:rPr lang="en-US" dirty="0">
                <a:solidFill>
                  <a:schemeClr val="tx1">
                    <a:lumMod val="65000"/>
                    <a:lumOff val="35000"/>
                  </a:schemeClr>
                </a:solidFill>
              </a:rPr>
              <a:t>captured by past work</a:t>
            </a:r>
          </a:p>
          <a:p>
            <a:pPr marL="742950" lvl="1" indent="-285750">
              <a:buFont typeface="Arial" panose="020B0604020202020204" pitchFamily="34" charset="0"/>
              <a:buChar char="•"/>
            </a:pPr>
            <a:r>
              <a:rPr lang="en-US" sz="1800" dirty="0">
                <a:solidFill>
                  <a:schemeClr val="tx1">
                    <a:lumMod val="65000"/>
                    <a:lumOff val="35000"/>
                  </a:schemeClr>
                </a:solidFill>
              </a:rPr>
              <a:t>resource contention on a container causes high latency to user</a:t>
            </a:r>
            <a:endParaRPr lang="en-US" dirty="0">
              <a:solidFill>
                <a:schemeClr val="tx1">
                  <a:lumMod val="65000"/>
                  <a:lumOff val="35000"/>
                </a:schemeClr>
              </a:solidFill>
            </a:endParaRPr>
          </a:p>
        </p:txBody>
      </p:sp>
      <p:sp>
        <p:nvSpPr>
          <p:cNvPr id="7" name="Slide Number Placeholder 6">
            <a:extLst>
              <a:ext uri="{FF2B5EF4-FFF2-40B4-BE49-F238E27FC236}">
                <a16:creationId xmlns:a16="http://schemas.microsoft.com/office/drawing/2014/main" id="{81CA95C3-B318-4DB8-6E1B-173A8E139ECC}"/>
              </a:ext>
            </a:extLst>
          </p:cNvPr>
          <p:cNvSpPr>
            <a:spLocks noGrp="1"/>
          </p:cNvSpPr>
          <p:nvPr>
            <p:ph type="sldNum" sz="quarter" idx="12"/>
          </p:nvPr>
        </p:nvSpPr>
        <p:spPr/>
        <p:txBody>
          <a:bodyPr/>
          <a:lstStyle/>
          <a:p>
            <a:fld id="{078ED684-E1A4-0343-8670-8594C227EEC7}" type="slidenum">
              <a:rPr lang="en-US" smtClean="0"/>
              <a:t>27</a:t>
            </a:fld>
            <a:endParaRPr lang="en-US"/>
          </a:p>
        </p:txBody>
      </p:sp>
    </p:spTree>
    <p:extLst>
      <p:ext uri="{BB962C8B-B14F-4D97-AF65-F5344CB8AC3E}">
        <p14:creationId xmlns:p14="http://schemas.microsoft.com/office/powerpoint/2010/main" val="186285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5">
            <a:extLst>
              <a:ext uri="{FF2B5EF4-FFF2-40B4-BE49-F238E27FC236}">
                <a16:creationId xmlns:a16="http://schemas.microsoft.com/office/drawing/2014/main" id="{F3DE7AD9-0743-3679-E6E4-B313BA73391D}"/>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harpenSoften amount="13000"/>
                    </a14:imgEffect>
                    <a14:imgEffect>
                      <a14:colorTemperature colorTemp="10054"/>
                    </a14:imgEffect>
                    <a14:imgEffect>
                      <a14:saturation sat="0"/>
                    </a14:imgEffect>
                    <a14:imgEffect>
                      <a14:brightnessContrast bright="14000" contrast="-13000"/>
                    </a14:imgEffect>
                  </a14:imgLayer>
                </a14:imgProps>
              </a:ext>
              <a:ext uri="{28A0092B-C50C-407E-A947-70E740481C1C}">
                <a14:useLocalDpi xmlns:a14="http://schemas.microsoft.com/office/drawing/2010/main" val="0"/>
              </a:ext>
            </a:extLst>
          </a:blip>
          <a:srcRect l="9628" r="7490"/>
          <a:stretch/>
        </p:blipFill>
        <p:spPr>
          <a:xfrm>
            <a:off x="1805659" y="1681892"/>
            <a:ext cx="9619131" cy="4409216"/>
          </a:xfrm>
          <a:prstGeom prst="rect">
            <a:avLst/>
          </a:prstGeom>
          <a:noFill/>
          <a:ln w="0">
            <a:noFill/>
          </a:ln>
        </p:spPr>
      </p:pic>
      <p:sp>
        <p:nvSpPr>
          <p:cNvPr id="2" name="Title 1">
            <a:extLst>
              <a:ext uri="{FF2B5EF4-FFF2-40B4-BE49-F238E27FC236}">
                <a16:creationId xmlns:a16="http://schemas.microsoft.com/office/drawing/2014/main" id="{9313553E-1A7B-75EB-D51F-261D057DAAC7}"/>
              </a:ext>
            </a:extLst>
          </p:cNvPr>
          <p:cNvSpPr>
            <a:spLocks noGrp="1"/>
          </p:cNvSpPr>
          <p:nvPr>
            <p:ph type="title"/>
          </p:nvPr>
        </p:nvSpPr>
        <p:spPr>
          <a:xfrm>
            <a:off x="430214" y="80957"/>
            <a:ext cx="11761786" cy="1055998"/>
          </a:xfrm>
        </p:spPr>
        <p:txBody>
          <a:bodyPr>
            <a:normAutofit/>
          </a:bodyPr>
          <a:lstStyle/>
          <a:p>
            <a:pPr algn="ctr"/>
            <a:r>
              <a:rPr lang="en-US" sz="3200" dirty="0"/>
              <a:t>Scenario </a:t>
            </a:r>
            <a:r>
              <a:rPr lang="en-US" sz="3200" dirty="0">
                <a:latin typeface="Calibri" panose="020F0502020204030204" pitchFamily="34" charset="0"/>
                <a:cs typeface="Calibri" panose="020F0502020204030204" pitchFamily="34" charset="0"/>
              </a:rPr>
              <a:t>1 </a:t>
            </a:r>
            <a:r>
              <a:rPr lang="en-US" sz="3200" dirty="0">
                <a:latin typeface="+mn-lt"/>
                <a:cs typeface="Calibri" panose="020F0502020204030204" pitchFamily="34" charset="0"/>
              </a:rPr>
              <a:t>(with cyclic dependencies)</a:t>
            </a:r>
            <a:r>
              <a:rPr lang="en-US" sz="3200" dirty="0">
                <a:latin typeface="+mn-lt"/>
              </a:rPr>
              <a:t>:  </a:t>
            </a:r>
            <a:r>
              <a:rPr lang="en-US" sz="3200" dirty="0"/>
              <a:t>What’s the </a:t>
            </a:r>
            <a:r>
              <a:rPr lang="en-US" sz="3200" dirty="0">
                <a:solidFill>
                  <a:srgbClr val="FFC000"/>
                </a:solidFill>
              </a:rPr>
              <a:t>root cause </a:t>
            </a:r>
            <a:r>
              <a:rPr lang="en-US" sz="3200" dirty="0"/>
              <a:t>for high latency of </a:t>
            </a:r>
            <a:r>
              <a:rPr lang="en-US" sz="3200" dirty="0">
                <a:solidFill>
                  <a:srgbClr val="A10907"/>
                </a:solidFill>
              </a:rPr>
              <a:t>client </a:t>
            </a:r>
            <a:r>
              <a:rPr lang="en-US" sz="3200" dirty="0">
                <a:solidFill>
                  <a:srgbClr val="A10907"/>
                </a:solidFill>
                <a:latin typeface="Calibri" panose="020F0502020204030204" pitchFamily="34" charset="0"/>
                <a:cs typeface="Calibri" panose="020F0502020204030204" pitchFamily="34" charset="0"/>
              </a:rPr>
              <a:t>1</a:t>
            </a:r>
            <a:r>
              <a:rPr lang="en-US" sz="3200" dirty="0">
                <a:solidFill>
                  <a:srgbClr val="A10907"/>
                </a:solidFill>
              </a:rPr>
              <a:t>?</a:t>
            </a:r>
            <a:endParaRPr lang="en-US" sz="3200" dirty="0">
              <a:solidFill>
                <a:srgbClr val="7030A0"/>
              </a:solidFill>
            </a:endParaRPr>
          </a:p>
        </p:txBody>
      </p:sp>
      <p:sp>
        <p:nvSpPr>
          <p:cNvPr id="5" name="TextBox 4">
            <a:extLst>
              <a:ext uri="{FF2B5EF4-FFF2-40B4-BE49-F238E27FC236}">
                <a16:creationId xmlns:a16="http://schemas.microsoft.com/office/drawing/2014/main" id="{C0159F27-BFB2-AF23-3AFE-4A05664E6763}"/>
              </a:ext>
            </a:extLst>
          </p:cNvPr>
          <p:cNvSpPr txBox="1"/>
          <p:nvPr/>
        </p:nvSpPr>
        <p:spPr>
          <a:xfrm>
            <a:off x="5641558" y="2112732"/>
            <a:ext cx="1422400" cy="879618"/>
          </a:xfrm>
          <a:prstGeom prst="rect">
            <a:avLst/>
          </a:prstGeom>
          <a:ln w="63500">
            <a:solidFill>
              <a:srgbClr val="F6BE00"/>
            </a:solidFill>
          </a:ln>
        </p:spPr>
        <p:txBody>
          <a:bodyPr wrap="square" lIns="0" tIns="0" rIns="0" bIns="0" rtlCol="0">
            <a:noAutofit/>
          </a:bodyPr>
          <a:lstStyle/>
          <a:p>
            <a:pPr algn="l">
              <a:spcAft>
                <a:spcPts val="600"/>
              </a:spcAft>
            </a:pPr>
            <a:endParaRPr lang="en-US" sz="1200" dirty="0"/>
          </a:p>
        </p:txBody>
      </p:sp>
      <p:sp>
        <p:nvSpPr>
          <p:cNvPr id="6" name="TextBox 5">
            <a:extLst>
              <a:ext uri="{FF2B5EF4-FFF2-40B4-BE49-F238E27FC236}">
                <a16:creationId xmlns:a16="http://schemas.microsoft.com/office/drawing/2014/main" id="{11E28E68-8A1B-C175-4A15-E37CDBF37324}"/>
              </a:ext>
            </a:extLst>
          </p:cNvPr>
          <p:cNvSpPr txBox="1"/>
          <p:nvPr/>
        </p:nvSpPr>
        <p:spPr>
          <a:xfrm>
            <a:off x="5641558" y="3242809"/>
            <a:ext cx="1422400" cy="879618"/>
          </a:xfrm>
          <a:prstGeom prst="rect">
            <a:avLst/>
          </a:prstGeom>
          <a:ln w="63500">
            <a:solidFill>
              <a:srgbClr val="A10907"/>
            </a:solidFill>
          </a:ln>
        </p:spPr>
        <p:txBody>
          <a:bodyPr wrap="square" lIns="0" tIns="0" rIns="0" bIns="0" rtlCol="0">
            <a:noAutofit/>
          </a:bodyPr>
          <a:lstStyle/>
          <a:p>
            <a:pPr algn="l">
              <a:spcAft>
                <a:spcPts val="600"/>
              </a:spcAft>
            </a:pPr>
            <a:endParaRPr lang="en-US" sz="1200" dirty="0"/>
          </a:p>
        </p:txBody>
      </p:sp>
      <p:sp>
        <p:nvSpPr>
          <p:cNvPr id="10" name="TextBox 9">
            <a:extLst>
              <a:ext uri="{FF2B5EF4-FFF2-40B4-BE49-F238E27FC236}">
                <a16:creationId xmlns:a16="http://schemas.microsoft.com/office/drawing/2014/main" id="{1E617CD4-FFA8-601D-7C0D-85B04B880C76}"/>
              </a:ext>
            </a:extLst>
          </p:cNvPr>
          <p:cNvSpPr txBox="1"/>
          <p:nvPr/>
        </p:nvSpPr>
        <p:spPr>
          <a:xfrm>
            <a:off x="5820352" y="1619714"/>
            <a:ext cx="1243606" cy="430887"/>
          </a:xfrm>
          <a:prstGeom prst="rect">
            <a:avLst/>
          </a:prstGeom>
          <a:solidFill>
            <a:schemeClr val="bg1"/>
          </a:solidFill>
        </p:spPr>
        <p:txBody>
          <a:bodyPr wrap="square" lIns="0" tIns="0" rIns="0" bIns="0" rtlCol="0">
            <a:spAutoFit/>
          </a:bodyPr>
          <a:lstStyle/>
          <a:p>
            <a:pPr algn="ctr">
              <a:spcAft>
                <a:spcPts val="600"/>
              </a:spcAft>
            </a:pPr>
            <a:r>
              <a:rPr lang="en-US" sz="2800" dirty="0">
                <a:solidFill>
                  <a:srgbClr val="F6BE00"/>
                </a:solidFill>
              </a:rPr>
              <a:t>API </a:t>
            </a:r>
            <a:r>
              <a:rPr lang="en-US" sz="2800" dirty="0">
                <a:solidFill>
                  <a:srgbClr val="F6BE00"/>
                </a:solidFill>
                <a:latin typeface="Calibri" panose="020F0502020204030204" pitchFamily="34" charset="0"/>
                <a:cs typeface="Calibri" panose="020F0502020204030204" pitchFamily="34" charset="0"/>
              </a:rPr>
              <a:t>2</a:t>
            </a:r>
          </a:p>
        </p:txBody>
      </p:sp>
      <p:sp>
        <p:nvSpPr>
          <p:cNvPr id="11" name="TextBox 10">
            <a:extLst>
              <a:ext uri="{FF2B5EF4-FFF2-40B4-BE49-F238E27FC236}">
                <a16:creationId xmlns:a16="http://schemas.microsoft.com/office/drawing/2014/main" id="{7556EDAC-7E89-E1AE-3ACC-16FEF9EA2B5A}"/>
              </a:ext>
            </a:extLst>
          </p:cNvPr>
          <p:cNvSpPr txBox="1"/>
          <p:nvPr/>
        </p:nvSpPr>
        <p:spPr>
          <a:xfrm>
            <a:off x="5671443" y="4218108"/>
            <a:ext cx="1305882" cy="430887"/>
          </a:xfrm>
          <a:prstGeom prst="rect">
            <a:avLst/>
          </a:prstGeom>
          <a:solidFill>
            <a:schemeClr val="bg1"/>
          </a:solidFill>
        </p:spPr>
        <p:txBody>
          <a:bodyPr wrap="square" lIns="0" tIns="0" rIns="0" bIns="0" rtlCol="0">
            <a:spAutoFit/>
          </a:bodyPr>
          <a:lstStyle/>
          <a:p>
            <a:pPr algn="ctr">
              <a:spcAft>
                <a:spcPts val="600"/>
              </a:spcAft>
            </a:pPr>
            <a:r>
              <a:rPr lang="en-US" sz="2800" dirty="0">
                <a:solidFill>
                  <a:srgbClr val="A10907"/>
                </a:solidFill>
              </a:rPr>
              <a:t>API </a:t>
            </a:r>
            <a:r>
              <a:rPr lang="en-US" sz="2800" dirty="0">
                <a:solidFill>
                  <a:srgbClr val="A10907"/>
                </a:solidFill>
                <a:latin typeface="Calibri" panose="020F0502020204030204" pitchFamily="34" charset="0"/>
                <a:cs typeface="Calibri" panose="020F0502020204030204" pitchFamily="34" charset="0"/>
              </a:rPr>
              <a:t>1</a:t>
            </a:r>
          </a:p>
        </p:txBody>
      </p:sp>
      <p:sp>
        <p:nvSpPr>
          <p:cNvPr id="12" name="Rounded Rectangle 11">
            <a:extLst>
              <a:ext uri="{FF2B5EF4-FFF2-40B4-BE49-F238E27FC236}">
                <a16:creationId xmlns:a16="http://schemas.microsoft.com/office/drawing/2014/main" id="{B35B48D5-4A31-BC7B-4409-934EA07DF0A3}"/>
              </a:ext>
            </a:extLst>
          </p:cNvPr>
          <p:cNvSpPr/>
          <p:nvPr/>
        </p:nvSpPr>
        <p:spPr>
          <a:xfrm>
            <a:off x="177104" y="4796267"/>
            <a:ext cx="1216180" cy="304800"/>
          </a:xfrm>
          <a:prstGeom prst="roundRect">
            <a:avLst/>
          </a:prstGeom>
          <a:noFill/>
          <a:ln w="41275">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rgbClr val="A10907"/>
                </a:solidFill>
                <a:latin typeface="Gill Sans" panose="020B0502020104020203" pitchFamily="34" charset="-79"/>
                <a:cs typeface="Gill Sans" panose="020B0502020104020203" pitchFamily="34" charset="-79"/>
              </a:rPr>
              <a:t>Client </a:t>
            </a:r>
            <a:r>
              <a:rPr lang="en-US" sz="2400" dirty="0">
                <a:solidFill>
                  <a:srgbClr val="A10907"/>
                </a:solidFill>
                <a:latin typeface="Calibri" panose="020F0502020204030204" pitchFamily="34" charset="0"/>
                <a:cs typeface="Calibri" panose="020F0502020204030204" pitchFamily="34" charset="0"/>
              </a:rPr>
              <a:t>1</a:t>
            </a:r>
          </a:p>
        </p:txBody>
      </p:sp>
      <p:sp>
        <p:nvSpPr>
          <p:cNvPr id="13" name="Rounded Rectangle 12">
            <a:extLst>
              <a:ext uri="{FF2B5EF4-FFF2-40B4-BE49-F238E27FC236}">
                <a16:creationId xmlns:a16="http://schemas.microsoft.com/office/drawing/2014/main" id="{C8943E63-121C-A245-C8CE-15F27B4E7E1E}"/>
              </a:ext>
            </a:extLst>
          </p:cNvPr>
          <p:cNvSpPr/>
          <p:nvPr/>
        </p:nvSpPr>
        <p:spPr>
          <a:xfrm>
            <a:off x="58205" y="3192500"/>
            <a:ext cx="1317150" cy="304800"/>
          </a:xfrm>
          <a:prstGeom prst="roundRect">
            <a:avLst/>
          </a:prstGeom>
          <a:noFill/>
          <a:ln w="41275">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rgbClr val="F6BE00"/>
                </a:solidFill>
                <a:cs typeface="Calibri" panose="020F0502020204030204" pitchFamily="34" charset="0"/>
              </a:rPr>
              <a:t>Client </a:t>
            </a:r>
            <a:r>
              <a:rPr lang="en-US" sz="2400" dirty="0">
                <a:solidFill>
                  <a:srgbClr val="F6BE00"/>
                </a:solidFill>
                <a:latin typeface="Calibri" panose="020F0502020204030204" pitchFamily="34" charset="0"/>
                <a:cs typeface="Calibri" panose="020F0502020204030204" pitchFamily="34" charset="0"/>
              </a:rPr>
              <a:t>2</a:t>
            </a:r>
          </a:p>
        </p:txBody>
      </p:sp>
      <p:sp>
        <p:nvSpPr>
          <p:cNvPr id="14" name="Freeform 13">
            <a:extLst>
              <a:ext uri="{FF2B5EF4-FFF2-40B4-BE49-F238E27FC236}">
                <a16:creationId xmlns:a16="http://schemas.microsoft.com/office/drawing/2014/main" id="{E4E8C323-6AA8-A10E-3E56-CE5B820CC022}"/>
              </a:ext>
            </a:extLst>
          </p:cNvPr>
          <p:cNvSpPr/>
          <p:nvPr/>
        </p:nvSpPr>
        <p:spPr>
          <a:xfrm>
            <a:off x="1393284" y="2645634"/>
            <a:ext cx="4294094" cy="1528992"/>
          </a:xfrm>
          <a:custGeom>
            <a:avLst/>
            <a:gdLst>
              <a:gd name="connsiteX0" fmla="*/ 0 w 4294094"/>
              <a:gd name="connsiteY0" fmla="*/ 672353 h 1528992"/>
              <a:gd name="connsiteX1" fmla="*/ 959223 w 4294094"/>
              <a:gd name="connsiteY1" fmla="*/ 1335741 h 1528992"/>
              <a:gd name="connsiteX2" fmla="*/ 2214282 w 4294094"/>
              <a:gd name="connsiteY2" fmla="*/ 1425389 h 1528992"/>
              <a:gd name="connsiteX3" fmla="*/ 4294094 w 4294094"/>
              <a:gd name="connsiteY3" fmla="*/ 0 h 1528992"/>
            </a:gdLst>
            <a:ahLst/>
            <a:cxnLst>
              <a:cxn ang="0">
                <a:pos x="connsiteX0" y="connsiteY0"/>
              </a:cxn>
              <a:cxn ang="0">
                <a:pos x="connsiteX1" y="connsiteY1"/>
              </a:cxn>
              <a:cxn ang="0">
                <a:pos x="connsiteX2" y="connsiteY2"/>
              </a:cxn>
              <a:cxn ang="0">
                <a:pos x="connsiteX3" y="connsiteY3"/>
              </a:cxn>
            </a:cxnLst>
            <a:rect l="l" t="t" r="r" b="b"/>
            <a:pathLst>
              <a:path w="4294094" h="1528992">
                <a:moveTo>
                  <a:pt x="0" y="672353"/>
                </a:moveTo>
                <a:cubicBezTo>
                  <a:pt x="295088" y="941294"/>
                  <a:pt x="590176" y="1210235"/>
                  <a:pt x="959223" y="1335741"/>
                </a:cubicBezTo>
                <a:cubicBezTo>
                  <a:pt x="1328270" y="1461247"/>
                  <a:pt x="1658470" y="1648012"/>
                  <a:pt x="2214282" y="1425389"/>
                </a:cubicBezTo>
                <a:cubicBezTo>
                  <a:pt x="2770094" y="1202766"/>
                  <a:pt x="3532094" y="601383"/>
                  <a:pt x="4294094" y="0"/>
                </a:cubicBez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D96B6075-0192-1046-B773-9F851DFCB78B}"/>
              </a:ext>
            </a:extLst>
          </p:cNvPr>
          <p:cNvSpPr/>
          <p:nvPr/>
        </p:nvSpPr>
        <p:spPr>
          <a:xfrm>
            <a:off x="1111618" y="1431433"/>
            <a:ext cx="3569109" cy="826630"/>
          </a:xfrm>
          <a:custGeom>
            <a:avLst/>
            <a:gdLst>
              <a:gd name="connsiteX0" fmla="*/ 0 w 2506930"/>
              <a:gd name="connsiteY0" fmla="*/ 161418 h 888217"/>
              <a:gd name="connsiteX1" fmla="*/ 405580 w 2506930"/>
              <a:gd name="connsiteY1" fmla="*/ 773476 h 888217"/>
              <a:gd name="connsiteX2" fmla="*/ 1703438 w 2506930"/>
              <a:gd name="connsiteY2" fmla="*/ 825095 h 888217"/>
              <a:gd name="connsiteX3" fmla="*/ 2411361 w 2506930"/>
              <a:gd name="connsiteY3" fmla="*/ 87676 h 888217"/>
              <a:gd name="connsiteX4" fmla="*/ 2499851 w 2506930"/>
              <a:gd name="connsiteY4" fmla="*/ 13934 h 888217"/>
              <a:gd name="connsiteX5" fmla="*/ 2499851 w 2506930"/>
              <a:gd name="connsiteY5" fmla="*/ 13934 h 888217"/>
              <a:gd name="connsiteX6" fmla="*/ 2499851 w 2506930"/>
              <a:gd name="connsiteY6" fmla="*/ 13934 h 888217"/>
              <a:gd name="connsiteX7" fmla="*/ 2485103 w 2506930"/>
              <a:gd name="connsiteY7" fmla="*/ 13934 h 8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6930" h="888217">
                <a:moveTo>
                  <a:pt x="0" y="161418"/>
                </a:moveTo>
                <a:cubicBezTo>
                  <a:pt x="60837" y="412140"/>
                  <a:pt x="121674" y="662863"/>
                  <a:pt x="405580" y="773476"/>
                </a:cubicBezTo>
                <a:cubicBezTo>
                  <a:pt x="689486" y="884089"/>
                  <a:pt x="1369141" y="939395"/>
                  <a:pt x="1703438" y="825095"/>
                </a:cubicBezTo>
                <a:cubicBezTo>
                  <a:pt x="2037735" y="710795"/>
                  <a:pt x="2278626" y="222869"/>
                  <a:pt x="2411361" y="87676"/>
                </a:cubicBezTo>
                <a:cubicBezTo>
                  <a:pt x="2544096" y="-47517"/>
                  <a:pt x="2499851" y="13934"/>
                  <a:pt x="2499851" y="13934"/>
                </a:cubicBezTo>
                <a:lnTo>
                  <a:pt x="2499851" y="13934"/>
                </a:lnTo>
                <a:lnTo>
                  <a:pt x="2499851" y="13934"/>
                </a:lnTo>
                <a:lnTo>
                  <a:pt x="2485103" y="13934"/>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816B30A4-BD62-A483-5657-860510FE10B3}"/>
              </a:ext>
            </a:extLst>
          </p:cNvPr>
          <p:cNvCxnSpPr>
            <a:cxnSpLocks/>
          </p:cNvCxnSpPr>
          <p:nvPr/>
        </p:nvCxnSpPr>
        <p:spPr bwMode="gray">
          <a:xfrm flipV="1">
            <a:off x="3780263" y="2519088"/>
            <a:ext cx="1872446" cy="1556441"/>
          </a:xfrm>
          <a:prstGeom prst="straightConnector1">
            <a:avLst/>
          </a:prstGeom>
          <a:ln w="98425">
            <a:solidFill>
              <a:srgbClr val="F6BE00"/>
            </a:solidFill>
            <a:miter lim="8000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5FF9CF6-43E4-ECB1-8387-1C6D1C93421E}"/>
              </a:ext>
            </a:extLst>
          </p:cNvPr>
          <p:cNvCxnSpPr>
            <a:cxnSpLocks/>
          </p:cNvCxnSpPr>
          <p:nvPr/>
        </p:nvCxnSpPr>
        <p:spPr bwMode="gray">
          <a:xfrm flipV="1">
            <a:off x="3769111" y="4097001"/>
            <a:ext cx="1854013" cy="74159"/>
          </a:xfrm>
          <a:prstGeom prst="straightConnector1">
            <a:avLst/>
          </a:prstGeom>
          <a:ln w="98425">
            <a:solidFill>
              <a:srgbClr val="A10907"/>
            </a:solidFill>
            <a:miter lim="800000"/>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B960D49-49B5-32FA-92CF-DE6496230D92}"/>
              </a:ext>
            </a:extLst>
          </p:cNvPr>
          <p:cNvSpPr txBox="1"/>
          <p:nvPr/>
        </p:nvSpPr>
        <p:spPr>
          <a:xfrm>
            <a:off x="8367998" y="2855825"/>
            <a:ext cx="1585185" cy="861774"/>
          </a:xfrm>
          <a:prstGeom prst="rect">
            <a:avLst/>
          </a:prstGeom>
          <a:solidFill>
            <a:schemeClr val="bg1"/>
          </a:solidFill>
        </p:spPr>
        <p:txBody>
          <a:bodyPr wrap="square" lIns="0" tIns="0" rIns="0" bIns="0" rtlCol="0">
            <a:spAutoFit/>
          </a:bodyPr>
          <a:lstStyle/>
          <a:p>
            <a:pPr algn="ctr">
              <a:spcAft>
                <a:spcPts val="600"/>
              </a:spcAft>
            </a:pPr>
            <a:r>
              <a:rPr lang="en-US" sz="2800" dirty="0"/>
              <a:t>Common services</a:t>
            </a:r>
          </a:p>
        </p:txBody>
      </p:sp>
      <p:sp>
        <p:nvSpPr>
          <p:cNvPr id="24" name="Rectangle 23">
            <a:extLst>
              <a:ext uri="{FF2B5EF4-FFF2-40B4-BE49-F238E27FC236}">
                <a16:creationId xmlns:a16="http://schemas.microsoft.com/office/drawing/2014/main" id="{A1F49EAE-A546-65B5-B252-02162FAF4071}"/>
              </a:ext>
            </a:extLst>
          </p:cNvPr>
          <p:cNvSpPr/>
          <p:nvPr/>
        </p:nvSpPr>
        <p:spPr>
          <a:xfrm>
            <a:off x="11098572" y="2165311"/>
            <a:ext cx="326218" cy="879618"/>
          </a:xfrm>
          <a:prstGeom prst="rect">
            <a:avLst/>
          </a:prstGeom>
          <a:solidFill>
            <a:schemeClr val="bg1"/>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5" name="Rectangle 24">
            <a:extLst>
              <a:ext uri="{FF2B5EF4-FFF2-40B4-BE49-F238E27FC236}">
                <a16:creationId xmlns:a16="http://schemas.microsoft.com/office/drawing/2014/main" id="{DC721BE1-0936-707F-5B1A-E8AC6A6FA23C}"/>
              </a:ext>
            </a:extLst>
          </p:cNvPr>
          <p:cNvSpPr/>
          <p:nvPr/>
        </p:nvSpPr>
        <p:spPr>
          <a:xfrm>
            <a:off x="11053650" y="3694503"/>
            <a:ext cx="371139" cy="1864659"/>
          </a:xfrm>
          <a:prstGeom prst="rect">
            <a:avLst/>
          </a:prstGeom>
          <a:solidFill>
            <a:schemeClr val="bg1"/>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6" name="Rounded Rectangle 25">
            <a:extLst>
              <a:ext uri="{FF2B5EF4-FFF2-40B4-BE49-F238E27FC236}">
                <a16:creationId xmlns:a16="http://schemas.microsoft.com/office/drawing/2014/main" id="{C7FA4490-3421-92EC-EE1B-5547EB49E15A}"/>
              </a:ext>
            </a:extLst>
          </p:cNvPr>
          <p:cNvSpPr/>
          <p:nvPr/>
        </p:nvSpPr>
        <p:spPr>
          <a:xfrm>
            <a:off x="23488" y="5257172"/>
            <a:ext cx="2670158" cy="973741"/>
          </a:xfrm>
          <a:prstGeom prst="roundRect">
            <a:avLst/>
          </a:prstGeom>
          <a:solidFill>
            <a:srgbClr val="A10907"/>
          </a:solidFill>
          <a:ln w="41275">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dirty="0">
                <a:solidFill>
                  <a:schemeClr val="bg1"/>
                </a:solidFill>
                <a:latin typeface="Gill Sans" panose="020B0502020104020203" pitchFamily="34" charset="-79"/>
                <a:cs typeface="Gill Sans" panose="020B0502020104020203" pitchFamily="34" charset="-79"/>
              </a:rPr>
              <a:t>Problematic symptom: High response times for client </a:t>
            </a:r>
            <a:r>
              <a:rPr lang="en-US" sz="2000" dirty="0">
                <a:solidFill>
                  <a:schemeClr val="bg1"/>
                </a:solidFill>
                <a:latin typeface="Calibri" panose="020F0502020204030204" pitchFamily="34" charset="0"/>
                <a:cs typeface="Calibri" panose="020F0502020204030204" pitchFamily="34" charset="0"/>
              </a:rPr>
              <a:t>1</a:t>
            </a:r>
          </a:p>
        </p:txBody>
      </p:sp>
      <p:sp>
        <p:nvSpPr>
          <p:cNvPr id="27" name="Slide Number Placeholder 26">
            <a:extLst>
              <a:ext uri="{FF2B5EF4-FFF2-40B4-BE49-F238E27FC236}">
                <a16:creationId xmlns:a16="http://schemas.microsoft.com/office/drawing/2014/main" id="{D2CB1184-CD6F-2263-CE72-39285360DFFC}"/>
              </a:ext>
            </a:extLst>
          </p:cNvPr>
          <p:cNvSpPr>
            <a:spLocks noGrp="1"/>
          </p:cNvSpPr>
          <p:nvPr>
            <p:ph type="sldNum" sz="quarter" idx="12"/>
          </p:nvPr>
        </p:nvSpPr>
        <p:spPr/>
        <p:txBody>
          <a:bodyPr/>
          <a:lstStyle/>
          <a:p>
            <a:fld id="{078ED684-E1A4-0343-8670-8594C227EEC7}" type="slidenum">
              <a:rPr lang="en-US" smtClean="0"/>
              <a:t>28</a:t>
            </a:fld>
            <a:endParaRPr lang="en-US" dirty="0"/>
          </a:p>
        </p:txBody>
      </p:sp>
      <p:sp>
        <p:nvSpPr>
          <p:cNvPr id="30" name="Rounded Rectangle 29">
            <a:extLst>
              <a:ext uri="{FF2B5EF4-FFF2-40B4-BE49-F238E27FC236}">
                <a16:creationId xmlns:a16="http://schemas.microsoft.com/office/drawing/2014/main" id="{51D5412D-7B55-1D64-901F-697E4010C841}"/>
              </a:ext>
            </a:extLst>
          </p:cNvPr>
          <p:cNvSpPr/>
          <p:nvPr/>
        </p:nvSpPr>
        <p:spPr>
          <a:xfrm>
            <a:off x="99688" y="2656349"/>
            <a:ext cx="1427377" cy="444758"/>
          </a:xfrm>
          <a:prstGeom prst="round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Root cause</a:t>
            </a:r>
          </a:p>
        </p:txBody>
      </p:sp>
      <p:sp>
        <p:nvSpPr>
          <p:cNvPr id="93" name="TextBox 92">
            <a:extLst>
              <a:ext uri="{FF2B5EF4-FFF2-40B4-BE49-F238E27FC236}">
                <a16:creationId xmlns:a16="http://schemas.microsoft.com/office/drawing/2014/main" id="{64CEC52A-5013-5614-218E-4C7218BFA9BD}"/>
              </a:ext>
            </a:extLst>
          </p:cNvPr>
          <p:cNvSpPr txBox="1"/>
          <p:nvPr/>
        </p:nvSpPr>
        <p:spPr>
          <a:xfrm>
            <a:off x="7278424" y="2973692"/>
            <a:ext cx="1104859" cy="607382"/>
          </a:xfrm>
          <a:prstGeom prst="rect">
            <a:avLst/>
          </a:prstGeom>
          <a:ln w="63500">
            <a:solidFill>
              <a:schemeClr val="tx1"/>
            </a:solidFill>
          </a:ln>
        </p:spPr>
        <p:txBody>
          <a:bodyPr wrap="square" lIns="0" tIns="0" rIns="0" bIns="0" rtlCol="0">
            <a:noAutofit/>
          </a:bodyPr>
          <a:lstStyle/>
          <a:p>
            <a:pPr algn="l">
              <a:spcAft>
                <a:spcPts val="600"/>
              </a:spcAft>
            </a:pPr>
            <a:endParaRPr lang="en-US" sz="1200" dirty="0"/>
          </a:p>
        </p:txBody>
      </p:sp>
      <p:cxnSp>
        <p:nvCxnSpPr>
          <p:cNvPr id="139" name="Straight Arrow Connector 138">
            <a:extLst>
              <a:ext uri="{FF2B5EF4-FFF2-40B4-BE49-F238E27FC236}">
                <a16:creationId xmlns:a16="http://schemas.microsoft.com/office/drawing/2014/main" id="{09818376-DC5F-158C-CDF2-3B03D470567C}"/>
              </a:ext>
            </a:extLst>
          </p:cNvPr>
          <p:cNvCxnSpPr>
            <a:cxnSpLocks/>
          </p:cNvCxnSpPr>
          <p:nvPr/>
        </p:nvCxnSpPr>
        <p:spPr bwMode="gray">
          <a:xfrm>
            <a:off x="7063958" y="2381654"/>
            <a:ext cx="1073942" cy="570785"/>
          </a:xfrm>
          <a:prstGeom prst="straightConnector1">
            <a:avLst/>
          </a:prstGeom>
          <a:ln w="98425">
            <a:solidFill>
              <a:srgbClr val="F6BE00"/>
            </a:solidFill>
            <a:miter lim="8000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D2CAF74-151B-FC13-530C-582F83B46E5D}"/>
              </a:ext>
            </a:extLst>
          </p:cNvPr>
          <p:cNvCxnSpPr>
            <a:cxnSpLocks/>
          </p:cNvCxnSpPr>
          <p:nvPr/>
        </p:nvCxnSpPr>
        <p:spPr bwMode="gray">
          <a:xfrm flipV="1">
            <a:off x="7063958" y="3581074"/>
            <a:ext cx="1319325" cy="463964"/>
          </a:xfrm>
          <a:prstGeom prst="straightConnector1">
            <a:avLst/>
          </a:prstGeom>
          <a:ln w="98425">
            <a:solidFill>
              <a:srgbClr val="A10907"/>
            </a:solidFill>
            <a:miter lim="8000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Curved Connector 160">
            <a:extLst>
              <a:ext uri="{FF2B5EF4-FFF2-40B4-BE49-F238E27FC236}">
                <a16:creationId xmlns:a16="http://schemas.microsoft.com/office/drawing/2014/main" id="{5FDEB960-48D6-CEEC-3F75-91BDA7920B23}"/>
              </a:ext>
            </a:extLst>
          </p:cNvPr>
          <p:cNvCxnSpPr>
            <a:cxnSpLocks/>
          </p:cNvCxnSpPr>
          <p:nvPr/>
        </p:nvCxnSpPr>
        <p:spPr bwMode="gray">
          <a:xfrm rot="10800000">
            <a:off x="839462" y="3514247"/>
            <a:ext cx="2835376" cy="515152"/>
          </a:xfrm>
          <a:prstGeom prst="curvedConnector3">
            <a:avLst>
              <a:gd name="adj1" fmla="val 93262"/>
            </a:avLst>
          </a:prstGeom>
          <a:ln w="98425">
            <a:solidFill>
              <a:srgbClr val="F6BE00">
                <a:alpha val="89000"/>
              </a:srgbClr>
            </a:solidFill>
            <a:miter lim="8000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Curved Connector 167">
            <a:extLst>
              <a:ext uri="{FF2B5EF4-FFF2-40B4-BE49-F238E27FC236}">
                <a16:creationId xmlns:a16="http://schemas.microsoft.com/office/drawing/2014/main" id="{0A21F969-FE56-CBBD-0CAB-1E96DC1B1D8C}"/>
              </a:ext>
            </a:extLst>
          </p:cNvPr>
          <p:cNvCxnSpPr>
            <a:cxnSpLocks/>
            <a:endCxn id="12" idx="3"/>
          </p:cNvCxnSpPr>
          <p:nvPr/>
        </p:nvCxnSpPr>
        <p:spPr bwMode="gray">
          <a:xfrm rot="10800000" flipV="1">
            <a:off x="1393284" y="4218107"/>
            <a:ext cx="2281554" cy="730559"/>
          </a:xfrm>
          <a:prstGeom prst="curvedConnector3">
            <a:avLst>
              <a:gd name="adj1" fmla="val 99364"/>
            </a:avLst>
          </a:prstGeom>
          <a:ln w="98425">
            <a:solidFill>
              <a:srgbClr val="A10907">
                <a:alpha val="89000"/>
              </a:srgbClr>
            </a:solidFill>
            <a:miter lim="800000"/>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C5D74D3B-38BB-8A0E-EFCB-4768D2E43BE4}"/>
              </a:ext>
            </a:extLst>
          </p:cNvPr>
          <p:cNvSpPr txBox="1"/>
          <p:nvPr/>
        </p:nvSpPr>
        <p:spPr>
          <a:xfrm>
            <a:off x="8565544" y="1654183"/>
            <a:ext cx="2993218" cy="430887"/>
          </a:xfrm>
          <a:prstGeom prst="rect">
            <a:avLst/>
          </a:prstGeom>
          <a:solidFill>
            <a:schemeClr val="bg1"/>
          </a:solidFill>
        </p:spPr>
        <p:txBody>
          <a:bodyPr wrap="square" lIns="0" tIns="0" rIns="0" bIns="0" rtlCol="0">
            <a:spAutoFit/>
          </a:bodyPr>
          <a:lstStyle/>
          <a:p>
            <a:pPr algn="l">
              <a:spcAft>
                <a:spcPts val="600"/>
              </a:spcAft>
            </a:pPr>
            <a:endParaRPr lang="en-US" sz="2800" dirty="0">
              <a:solidFill>
                <a:srgbClr val="7030A0"/>
              </a:solidFill>
            </a:endParaRPr>
          </a:p>
        </p:txBody>
      </p:sp>
      <p:sp>
        <p:nvSpPr>
          <p:cNvPr id="210" name="TextBox 209">
            <a:extLst>
              <a:ext uri="{FF2B5EF4-FFF2-40B4-BE49-F238E27FC236}">
                <a16:creationId xmlns:a16="http://schemas.microsoft.com/office/drawing/2014/main" id="{629B1528-BC7D-A821-A424-202B4B0F8BBC}"/>
              </a:ext>
            </a:extLst>
          </p:cNvPr>
          <p:cNvSpPr txBox="1"/>
          <p:nvPr/>
        </p:nvSpPr>
        <p:spPr>
          <a:xfrm>
            <a:off x="2196790" y="1583678"/>
            <a:ext cx="1478048" cy="430887"/>
          </a:xfrm>
          <a:prstGeom prst="rect">
            <a:avLst/>
          </a:prstGeom>
          <a:solidFill>
            <a:schemeClr val="bg1"/>
          </a:solidFill>
        </p:spPr>
        <p:txBody>
          <a:bodyPr wrap="square" lIns="0" tIns="0" rIns="0" bIns="0" rtlCol="0">
            <a:spAutoFit/>
          </a:bodyPr>
          <a:lstStyle/>
          <a:p>
            <a:pPr algn="l">
              <a:spcAft>
                <a:spcPts val="600"/>
              </a:spcAft>
            </a:pPr>
            <a:endParaRPr lang="en-US" sz="2800" dirty="0">
              <a:solidFill>
                <a:srgbClr val="7030A0"/>
              </a:solidFill>
            </a:endParaRPr>
          </a:p>
        </p:txBody>
      </p:sp>
    </p:spTree>
    <p:extLst>
      <p:ext uri="{BB962C8B-B14F-4D97-AF65-F5344CB8AC3E}">
        <p14:creationId xmlns:p14="http://schemas.microsoft.com/office/powerpoint/2010/main" val="219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 name="Picture 5">
            <a:extLst>
              <a:ext uri="{FF2B5EF4-FFF2-40B4-BE49-F238E27FC236}">
                <a16:creationId xmlns:a16="http://schemas.microsoft.com/office/drawing/2014/main" id="{F3DE7AD9-0743-3679-E6E4-B313BA73391D}"/>
              </a:ext>
            </a:extLst>
          </p:cNvPr>
          <p:cNvPicPr>
            <a:picLocks noChangeAspect="1"/>
          </p:cNvPicPr>
          <p:nvPr/>
        </p:nvPicPr>
        <p:blipFill rotWithShape="1">
          <a:blip r:embed="rId3">
            <a:alphaModFix amt="80000"/>
            <a:extLst>
              <a:ext uri="{28A0092B-C50C-407E-A947-70E740481C1C}">
                <a14:useLocalDpi xmlns:a14="http://schemas.microsoft.com/office/drawing/2010/main" val="0"/>
              </a:ext>
            </a:extLst>
          </a:blip>
          <a:srcRect l="9628" r="7490"/>
          <a:stretch/>
        </p:blipFill>
        <p:spPr>
          <a:xfrm>
            <a:off x="1805659" y="1681892"/>
            <a:ext cx="9619131" cy="4409216"/>
          </a:xfrm>
          <a:prstGeom prst="rect">
            <a:avLst/>
          </a:prstGeom>
          <a:noFill/>
          <a:ln w="0">
            <a:noFill/>
          </a:ln>
        </p:spPr>
      </p:pic>
      <p:sp>
        <p:nvSpPr>
          <p:cNvPr id="2" name="Title 1">
            <a:extLst>
              <a:ext uri="{FF2B5EF4-FFF2-40B4-BE49-F238E27FC236}">
                <a16:creationId xmlns:a16="http://schemas.microsoft.com/office/drawing/2014/main" id="{9313553E-1A7B-75EB-D51F-261D057DAAC7}"/>
              </a:ext>
            </a:extLst>
          </p:cNvPr>
          <p:cNvSpPr>
            <a:spLocks noGrp="1"/>
          </p:cNvSpPr>
          <p:nvPr>
            <p:ph type="title"/>
          </p:nvPr>
        </p:nvSpPr>
        <p:spPr>
          <a:xfrm>
            <a:off x="430214" y="60704"/>
            <a:ext cx="11761786" cy="1055998"/>
          </a:xfrm>
        </p:spPr>
        <p:txBody>
          <a:bodyPr>
            <a:normAutofit/>
          </a:bodyPr>
          <a:lstStyle/>
          <a:p>
            <a:pPr algn="ctr"/>
            <a:r>
              <a:rPr lang="en-US" sz="3200" dirty="0"/>
              <a:t>Scenario </a:t>
            </a:r>
            <a:r>
              <a:rPr lang="en-US" sz="3200" dirty="0">
                <a:latin typeface="Calibri" panose="020F0502020204030204" pitchFamily="34" charset="0"/>
                <a:cs typeface="Calibri" panose="020F0502020204030204" pitchFamily="34" charset="0"/>
              </a:rPr>
              <a:t>1 </a:t>
            </a:r>
            <a:r>
              <a:rPr lang="en-US" sz="3200" dirty="0">
                <a:latin typeface="+mn-lt"/>
                <a:cs typeface="Calibri" panose="020F0502020204030204" pitchFamily="34" charset="0"/>
              </a:rPr>
              <a:t>(with cyclic dependencies)</a:t>
            </a:r>
            <a:r>
              <a:rPr lang="en-US" sz="3200" dirty="0">
                <a:latin typeface="+mn-lt"/>
              </a:rPr>
              <a:t>:  </a:t>
            </a:r>
            <a:r>
              <a:rPr lang="en-US" sz="3200" dirty="0"/>
              <a:t>What’s the </a:t>
            </a:r>
            <a:r>
              <a:rPr lang="en-US" sz="3200" dirty="0">
                <a:solidFill>
                  <a:srgbClr val="FFC000"/>
                </a:solidFill>
              </a:rPr>
              <a:t>root cause </a:t>
            </a:r>
            <a:r>
              <a:rPr lang="en-US" sz="3200" dirty="0"/>
              <a:t>for high latency of </a:t>
            </a:r>
            <a:r>
              <a:rPr lang="en-US" sz="3200" dirty="0">
                <a:solidFill>
                  <a:srgbClr val="A10907"/>
                </a:solidFill>
              </a:rPr>
              <a:t>client </a:t>
            </a:r>
            <a:r>
              <a:rPr lang="en-US" sz="3200" dirty="0">
                <a:solidFill>
                  <a:srgbClr val="A10907"/>
                </a:solidFill>
                <a:latin typeface="Calibri" panose="020F0502020204030204" pitchFamily="34" charset="0"/>
                <a:cs typeface="Calibri" panose="020F0502020204030204" pitchFamily="34" charset="0"/>
              </a:rPr>
              <a:t>1</a:t>
            </a:r>
            <a:r>
              <a:rPr lang="en-US" sz="3200" dirty="0">
                <a:solidFill>
                  <a:srgbClr val="A10907"/>
                </a:solidFill>
              </a:rPr>
              <a:t>?</a:t>
            </a:r>
            <a:endParaRPr lang="en-US" sz="3200" dirty="0">
              <a:solidFill>
                <a:srgbClr val="7030A0"/>
              </a:solidFill>
            </a:endParaRPr>
          </a:p>
        </p:txBody>
      </p:sp>
      <p:sp>
        <p:nvSpPr>
          <p:cNvPr id="5" name="TextBox 4">
            <a:extLst>
              <a:ext uri="{FF2B5EF4-FFF2-40B4-BE49-F238E27FC236}">
                <a16:creationId xmlns:a16="http://schemas.microsoft.com/office/drawing/2014/main" id="{C0159F27-BFB2-AF23-3AFE-4A05664E6763}"/>
              </a:ext>
            </a:extLst>
          </p:cNvPr>
          <p:cNvSpPr txBox="1"/>
          <p:nvPr/>
        </p:nvSpPr>
        <p:spPr>
          <a:xfrm>
            <a:off x="5641558" y="2112732"/>
            <a:ext cx="1422400" cy="879618"/>
          </a:xfrm>
          <a:prstGeom prst="rect">
            <a:avLst/>
          </a:prstGeom>
          <a:ln w="63500">
            <a:solidFill>
              <a:srgbClr val="F6BE00"/>
            </a:solidFill>
          </a:ln>
        </p:spPr>
        <p:txBody>
          <a:bodyPr wrap="square" lIns="0" tIns="0" rIns="0" bIns="0" rtlCol="0">
            <a:noAutofit/>
          </a:bodyPr>
          <a:lstStyle/>
          <a:p>
            <a:pPr algn="l">
              <a:spcAft>
                <a:spcPts val="600"/>
              </a:spcAft>
            </a:pPr>
            <a:endParaRPr lang="en-US" sz="1200" dirty="0"/>
          </a:p>
        </p:txBody>
      </p:sp>
      <p:sp>
        <p:nvSpPr>
          <p:cNvPr id="6" name="TextBox 5">
            <a:extLst>
              <a:ext uri="{FF2B5EF4-FFF2-40B4-BE49-F238E27FC236}">
                <a16:creationId xmlns:a16="http://schemas.microsoft.com/office/drawing/2014/main" id="{11E28E68-8A1B-C175-4A15-E37CDBF37324}"/>
              </a:ext>
            </a:extLst>
          </p:cNvPr>
          <p:cNvSpPr txBox="1"/>
          <p:nvPr/>
        </p:nvSpPr>
        <p:spPr>
          <a:xfrm>
            <a:off x="5641558" y="3238947"/>
            <a:ext cx="1422400" cy="879618"/>
          </a:xfrm>
          <a:prstGeom prst="rect">
            <a:avLst/>
          </a:prstGeom>
          <a:ln w="63500">
            <a:solidFill>
              <a:srgbClr val="A10907"/>
            </a:solidFill>
          </a:ln>
        </p:spPr>
        <p:txBody>
          <a:bodyPr wrap="square" lIns="0" tIns="0" rIns="0" bIns="0" rtlCol="0">
            <a:noAutofit/>
          </a:bodyPr>
          <a:lstStyle/>
          <a:p>
            <a:pPr algn="l">
              <a:spcAft>
                <a:spcPts val="600"/>
              </a:spcAft>
            </a:pPr>
            <a:endParaRPr lang="en-US" sz="1200" dirty="0"/>
          </a:p>
        </p:txBody>
      </p:sp>
      <p:sp>
        <p:nvSpPr>
          <p:cNvPr id="7" name="TextBox 6">
            <a:extLst>
              <a:ext uri="{FF2B5EF4-FFF2-40B4-BE49-F238E27FC236}">
                <a16:creationId xmlns:a16="http://schemas.microsoft.com/office/drawing/2014/main" id="{2691E7F9-896D-BBA3-26C1-00E40110E3B8}"/>
              </a:ext>
            </a:extLst>
          </p:cNvPr>
          <p:cNvSpPr txBox="1"/>
          <p:nvPr/>
        </p:nvSpPr>
        <p:spPr>
          <a:xfrm>
            <a:off x="7300334" y="2919556"/>
            <a:ext cx="1022668" cy="759200"/>
          </a:xfrm>
          <a:prstGeom prst="rect">
            <a:avLst/>
          </a:prstGeom>
          <a:ln w="44450">
            <a:solidFill>
              <a:srgbClr val="7030A0"/>
            </a:solidFill>
          </a:ln>
        </p:spPr>
        <p:txBody>
          <a:bodyPr wrap="square" lIns="0" tIns="0" rIns="0" bIns="0" rtlCol="0">
            <a:noAutofit/>
          </a:bodyPr>
          <a:lstStyle/>
          <a:p>
            <a:pPr algn="l">
              <a:spcAft>
                <a:spcPts val="600"/>
              </a:spcAft>
            </a:pPr>
            <a:endParaRPr lang="en-US" sz="1200" dirty="0"/>
          </a:p>
        </p:txBody>
      </p:sp>
      <p:sp>
        <p:nvSpPr>
          <p:cNvPr id="8" name="TextBox 7">
            <a:extLst>
              <a:ext uri="{FF2B5EF4-FFF2-40B4-BE49-F238E27FC236}">
                <a16:creationId xmlns:a16="http://schemas.microsoft.com/office/drawing/2014/main" id="{71C59613-53E4-F34D-4648-D3DB71500FBC}"/>
              </a:ext>
            </a:extLst>
          </p:cNvPr>
          <p:cNvSpPr txBox="1"/>
          <p:nvPr/>
        </p:nvSpPr>
        <p:spPr>
          <a:xfrm>
            <a:off x="8762271" y="3694503"/>
            <a:ext cx="815789" cy="424061"/>
          </a:xfrm>
          <a:prstGeom prst="rect">
            <a:avLst/>
          </a:prstGeom>
          <a:ln w="44450">
            <a:solidFill>
              <a:srgbClr val="7030A0"/>
            </a:solidFill>
          </a:ln>
        </p:spPr>
        <p:txBody>
          <a:bodyPr wrap="square" lIns="0" tIns="0" rIns="0" bIns="0" rtlCol="0">
            <a:noAutofit/>
          </a:bodyPr>
          <a:lstStyle/>
          <a:p>
            <a:pPr algn="l">
              <a:spcAft>
                <a:spcPts val="600"/>
              </a:spcAft>
            </a:pPr>
            <a:endParaRPr lang="en-US" sz="1200" dirty="0"/>
          </a:p>
        </p:txBody>
      </p:sp>
      <p:sp>
        <p:nvSpPr>
          <p:cNvPr id="9" name="TextBox 8">
            <a:extLst>
              <a:ext uri="{FF2B5EF4-FFF2-40B4-BE49-F238E27FC236}">
                <a16:creationId xmlns:a16="http://schemas.microsoft.com/office/drawing/2014/main" id="{7C81B8ED-EF1F-ECF8-1869-C365A24442C0}"/>
              </a:ext>
            </a:extLst>
          </p:cNvPr>
          <p:cNvSpPr txBox="1"/>
          <p:nvPr/>
        </p:nvSpPr>
        <p:spPr>
          <a:xfrm>
            <a:off x="8557078" y="2596827"/>
            <a:ext cx="1505075" cy="504280"/>
          </a:xfrm>
          <a:prstGeom prst="rect">
            <a:avLst/>
          </a:prstGeom>
          <a:ln w="44450">
            <a:solidFill>
              <a:srgbClr val="7030A0"/>
            </a:solidFill>
          </a:ln>
        </p:spPr>
        <p:txBody>
          <a:bodyPr wrap="square" lIns="0" tIns="0" rIns="0" bIns="0" rtlCol="0">
            <a:noAutofit/>
          </a:bodyPr>
          <a:lstStyle/>
          <a:p>
            <a:pPr algn="l">
              <a:spcAft>
                <a:spcPts val="600"/>
              </a:spcAft>
            </a:pPr>
            <a:endParaRPr lang="en-US" sz="1200" dirty="0"/>
          </a:p>
        </p:txBody>
      </p:sp>
      <p:sp>
        <p:nvSpPr>
          <p:cNvPr id="10" name="TextBox 9">
            <a:extLst>
              <a:ext uri="{FF2B5EF4-FFF2-40B4-BE49-F238E27FC236}">
                <a16:creationId xmlns:a16="http://schemas.microsoft.com/office/drawing/2014/main" id="{1E617CD4-FFA8-601D-7C0D-85B04B880C76}"/>
              </a:ext>
            </a:extLst>
          </p:cNvPr>
          <p:cNvSpPr txBox="1"/>
          <p:nvPr/>
        </p:nvSpPr>
        <p:spPr>
          <a:xfrm>
            <a:off x="5820352" y="1619714"/>
            <a:ext cx="1243606" cy="430887"/>
          </a:xfrm>
          <a:prstGeom prst="rect">
            <a:avLst/>
          </a:prstGeom>
          <a:solidFill>
            <a:schemeClr val="bg1"/>
          </a:solidFill>
        </p:spPr>
        <p:txBody>
          <a:bodyPr wrap="square" lIns="0" tIns="0" rIns="0" bIns="0" rtlCol="0">
            <a:spAutoFit/>
          </a:bodyPr>
          <a:lstStyle/>
          <a:p>
            <a:pPr algn="ctr">
              <a:spcAft>
                <a:spcPts val="600"/>
              </a:spcAft>
            </a:pPr>
            <a:r>
              <a:rPr lang="en-US" sz="2800" dirty="0">
                <a:solidFill>
                  <a:srgbClr val="F6BE00"/>
                </a:solidFill>
              </a:rPr>
              <a:t>API </a:t>
            </a:r>
            <a:r>
              <a:rPr lang="en-US" sz="2800" dirty="0">
                <a:solidFill>
                  <a:srgbClr val="F6BE00"/>
                </a:solidFill>
                <a:latin typeface="Calibri" panose="020F0502020204030204" pitchFamily="34" charset="0"/>
                <a:cs typeface="Calibri" panose="020F0502020204030204" pitchFamily="34" charset="0"/>
              </a:rPr>
              <a:t>2</a:t>
            </a:r>
          </a:p>
        </p:txBody>
      </p:sp>
      <p:sp>
        <p:nvSpPr>
          <p:cNvPr id="11" name="TextBox 10">
            <a:extLst>
              <a:ext uri="{FF2B5EF4-FFF2-40B4-BE49-F238E27FC236}">
                <a16:creationId xmlns:a16="http://schemas.microsoft.com/office/drawing/2014/main" id="{7556EDAC-7E89-E1AE-3ACC-16FEF9EA2B5A}"/>
              </a:ext>
            </a:extLst>
          </p:cNvPr>
          <p:cNvSpPr txBox="1"/>
          <p:nvPr/>
        </p:nvSpPr>
        <p:spPr>
          <a:xfrm>
            <a:off x="5671443" y="4218108"/>
            <a:ext cx="1305882" cy="430887"/>
          </a:xfrm>
          <a:prstGeom prst="rect">
            <a:avLst/>
          </a:prstGeom>
          <a:solidFill>
            <a:schemeClr val="bg1"/>
          </a:solidFill>
        </p:spPr>
        <p:txBody>
          <a:bodyPr wrap="square" lIns="0" tIns="0" rIns="0" bIns="0" rtlCol="0">
            <a:spAutoFit/>
          </a:bodyPr>
          <a:lstStyle/>
          <a:p>
            <a:pPr algn="ctr">
              <a:spcAft>
                <a:spcPts val="600"/>
              </a:spcAft>
            </a:pPr>
            <a:r>
              <a:rPr lang="en-US" sz="2800" dirty="0">
                <a:solidFill>
                  <a:srgbClr val="A10907"/>
                </a:solidFill>
              </a:rPr>
              <a:t>API </a:t>
            </a:r>
            <a:r>
              <a:rPr lang="en-US" sz="2800" dirty="0">
                <a:solidFill>
                  <a:srgbClr val="A10907"/>
                </a:solidFill>
                <a:latin typeface="Calibri" panose="020F0502020204030204" pitchFamily="34" charset="0"/>
                <a:cs typeface="Calibri" panose="020F0502020204030204" pitchFamily="34" charset="0"/>
              </a:rPr>
              <a:t>1</a:t>
            </a:r>
          </a:p>
        </p:txBody>
      </p:sp>
      <p:sp>
        <p:nvSpPr>
          <p:cNvPr id="12" name="Rounded Rectangle 11">
            <a:extLst>
              <a:ext uri="{FF2B5EF4-FFF2-40B4-BE49-F238E27FC236}">
                <a16:creationId xmlns:a16="http://schemas.microsoft.com/office/drawing/2014/main" id="{B35B48D5-4A31-BC7B-4409-934EA07DF0A3}"/>
              </a:ext>
            </a:extLst>
          </p:cNvPr>
          <p:cNvSpPr/>
          <p:nvPr/>
        </p:nvSpPr>
        <p:spPr>
          <a:xfrm>
            <a:off x="177103" y="4562197"/>
            <a:ext cx="1216180" cy="304800"/>
          </a:xfrm>
          <a:prstGeom prst="roundRect">
            <a:avLst/>
          </a:prstGeom>
          <a:noFill/>
          <a:ln w="41275">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rgbClr val="A10907"/>
                </a:solidFill>
                <a:latin typeface="Gill Sans" panose="020B0502020104020203" pitchFamily="34" charset="-79"/>
                <a:cs typeface="Gill Sans" panose="020B0502020104020203" pitchFamily="34" charset="-79"/>
              </a:rPr>
              <a:t>Client </a:t>
            </a:r>
            <a:r>
              <a:rPr lang="en-US" sz="2400" dirty="0">
                <a:solidFill>
                  <a:srgbClr val="A10907"/>
                </a:solidFill>
                <a:latin typeface="Calibri" panose="020F0502020204030204" pitchFamily="34" charset="0"/>
                <a:cs typeface="Calibri" panose="020F0502020204030204" pitchFamily="34" charset="0"/>
              </a:rPr>
              <a:t>1</a:t>
            </a:r>
          </a:p>
        </p:txBody>
      </p:sp>
      <p:sp>
        <p:nvSpPr>
          <p:cNvPr id="13" name="Rounded Rectangle 12">
            <a:extLst>
              <a:ext uri="{FF2B5EF4-FFF2-40B4-BE49-F238E27FC236}">
                <a16:creationId xmlns:a16="http://schemas.microsoft.com/office/drawing/2014/main" id="{C8943E63-121C-A245-C8CE-15F27B4E7E1E}"/>
              </a:ext>
            </a:extLst>
          </p:cNvPr>
          <p:cNvSpPr/>
          <p:nvPr/>
        </p:nvSpPr>
        <p:spPr>
          <a:xfrm>
            <a:off x="58205" y="3192500"/>
            <a:ext cx="1317150" cy="304800"/>
          </a:xfrm>
          <a:prstGeom prst="roundRect">
            <a:avLst/>
          </a:prstGeom>
          <a:noFill/>
          <a:ln w="41275">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rgbClr val="F6BE00"/>
                </a:solidFill>
                <a:cs typeface="Calibri" panose="020F0502020204030204" pitchFamily="34" charset="0"/>
              </a:rPr>
              <a:t>Client </a:t>
            </a:r>
            <a:r>
              <a:rPr lang="en-US" sz="2400" dirty="0">
                <a:solidFill>
                  <a:srgbClr val="F6BE00"/>
                </a:solidFill>
                <a:latin typeface="Calibri" panose="020F0502020204030204" pitchFamily="34" charset="0"/>
                <a:cs typeface="Calibri" panose="020F0502020204030204" pitchFamily="34" charset="0"/>
              </a:rPr>
              <a:t>2</a:t>
            </a:r>
          </a:p>
        </p:txBody>
      </p:sp>
      <p:sp>
        <p:nvSpPr>
          <p:cNvPr id="14" name="Freeform 13">
            <a:extLst>
              <a:ext uri="{FF2B5EF4-FFF2-40B4-BE49-F238E27FC236}">
                <a16:creationId xmlns:a16="http://schemas.microsoft.com/office/drawing/2014/main" id="{E4E8C323-6AA8-A10E-3E56-CE5B820CC022}"/>
              </a:ext>
            </a:extLst>
          </p:cNvPr>
          <p:cNvSpPr/>
          <p:nvPr/>
        </p:nvSpPr>
        <p:spPr>
          <a:xfrm>
            <a:off x="1393284" y="2645634"/>
            <a:ext cx="4294094" cy="1528992"/>
          </a:xfrm>
          <a:custGeom>
            <a:avLst/>
            <a:gdLst>
              <a:gd name="connsiteX0" fmla="*/ 0 w 4294094"/>
              <a:gd name="connsiteY0" fmla="*/ 672353 h 1528992"/>
              <a:gd name="connsiteX1" fmla="*/ 959223 w 4294094"/>
              <a:gd name="connsiteY1" fmla="*/ 1335741 h 1528992"/>
              <a:gd name="connsiteX2" fmla="*/ 2214282 w 4294094"/>
              <a:gd name="connsiteY2" fmla="*/ 1425389 h 1528992"/>
              <a:gd name="connsiteX3" fmla="*/ 4294094 w 4294094"/>
              <a:gd name="connsiteY3" fmla="*/ 0 h 1528992"/>
            </a:gdLst>
            <a:ahLst/>
            <a:cxnLst>
              <a:cxn ang="0">
                <a:pos x="connsiteX0" y="connsiteY0"/>
              </a:cxn>
              <a:cxn ang="0">
                <a:pos x="connsiteX1" y="connsiteY1"/>
              </a:cxn>
              <a:cxn ang="0">
                <a:pos x="connsiteX2" y="connsiteY2"/>
              </a:cxn>
              <a:cxn ang="0">
                <a:pos x="connsiteX3" y="connsiteY3"/>
              </a:cxn>
            </a:cxnLst>
            <a:rect l="l" t="t" r="r" b="b"/>
            <a:pathLst>
              <a:path w="4294094" h="1528992">
                <a:moveTo>
                  <a:pt x="0" y="672353"/>
                </a:moveTo>
                <a:cubicBezTo>
                  <a:pt x="295088" y="941294"/>
                  <a:pt x="590176" y="1210235"/>
                  <a:pt x="959223" y="1335741"/>
                </a:cubicBezTo>
                <a:cubicBezTo>
                  <a:pt x="1328270" y="1461247"/>
                  <a:pt x="1658470" y="1648012"/>
                  <a:pt x="2214282" y="1425389"/>
                </a:cubicBezTo>
                <a:cubicBezTo>
                  <a:pt x="2770094" y="1202766"/>
                  <a:pt x="3532094" y="601383"/>
                  <a:pt x="4294094" y="0"/>
                </a:cubicBez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D96B6075-0192-1046-B773-9F851DFCB78B}"/>
              </a:ext>
            </a:extLst>
          </p:cNvPr>
          <p:cNvSpPr/>
          <p:nvPr/>
        </p:nvSpPr>
        <p:spPr>
          <a:xfrm>
            <a:off x="1111618" y="1431433"/>
            <a:ext cx="3569109" cy="826630"/>
          </a:xfrm>
          <a:custGeom>
            <a:avLst/>
            <a:gdLst>
              <a:gd name="connsiteX0" fmla="*/ 0 w 2506930"/>
              <a:gd name="connsiteY0" fmla="*/ 161418 h 888217"/>
              <a:gd name="connsiteX1" fmla="*/ 405580 w 2506930"/>
              <a:gd name="connsiteY1" fmla="*/ 773476 h 888217"/>
              <a:gd name="connsiteX2" fmla="*/ 1703438 w 2506930"/>
              <a:gd name="connsiteY2" fmla="*/ 825095 h 888217"/>
              <a:gd name="connsiteX3" fmla="*/ 2411361 w 2506930"/>
              <a:gd name="connsiteY3" fmla="*/ 87676 h 888217"/>
              <a:gd name="connsiteX4" fmla="*/ 2499851 w 2506930"/>
              <a:gd name="connsiteY4" fmla="*/ 13934 h 888217"/>
              <a:gd name="connsiteX5" fmla="*/ 2499851 w 2506930"/>
              <a:gd name="connsiteY5" fmla="*/ 13934 h 888217"/>
              <a:gd name="connsiteX6" fmla="*/ 2499851 w 2506930"/>
              <a:gd name="connsiteY6" fmla="*/ 13934 h 888217"/>
              <a:gd name="connsiteX7" fmla="*/ 2485103 w 2506930"/>
              <a:gd name="connsiteY7" fmla="*/ 13934 h 8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6930" h="888217">
                <a:moveTo>
                  <a:pt x="0" y="161418"/>
                </a:moveTo>
                <a:cubicBezTo>
                  <a:pt x="60837" y="412140"/>
                  <a:pt x="121674" y="662863"/>
                  <a:pt x="405580" y="773476"/>
                </a:cubicBezTo>
                <a:cubicBezTo>
                  <a:pt x="689486" y="884089"/>
                  <a:pt x="1369141" y="939395"/>
                  <a:pt x="1703438" y="825095"/>
                </a:cubicBezTo>
                <a:cubicBezTo>
                  <a:pt x="2037735" y="710795"/>
                  <a:pt x="2278626" y="222869"/>
                  <a:pt x="2411361" y="87676"/>
                </a:cubicBezTo>
                <a:cubicBezTo>
                  <a:pt x="2544096" y="-47517"/>
                  <a:pt x="2499851" y="13934"/>
                  <a:pt x="2499851" y="13934"/>
                </a:cubicBezTo>
                <a:lnTo>
                  <a:pt x="2499851" y="13934"/>
                </a:lnTo>
                <a:lnTo>
                  <a:pt x="2499851" y="13934"/>
                </a:lnTo>
                <a:lnTo>
                  <a:pt x="2485103" y="13934"/>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8B8D5987-7C48-1237-FDD6-EF1759EE12EE}"/>
              </a:ext>
            </a:extLst>
          </p:cNvPr>
          <p:cNvCxnSpPr>
            <a:stCxn id="14" idx="0"/>
          </p:cNvCxnSpPr>
          <p:nvPr/>
        </p:nvCxnSpPr>
        <p:spPr bwMode="gray">
          <a:xfrm>
            <a:off x="1393284" y="3317987"/>
            <a:ext cx="968188" cy="632012"/>
          </a:xfrm>
          <a:prstGeom prst="straightConnector1">
            <a:avLst/>
          </a:prstGeom>
          <a:ln w="98425">
            <a:solidFill>
              <a:srgbClr val="F6BE00"/>
            </a:solidFill>
            <a:miter lim="800000"/>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02B6F1-D4EB-D4A3-DDDB-985423897891}"/>
              </a:ext>
            </a:extLst>
          </p:cNvPr>
          <p:cNvCxnSpPr>
            <a:cxnSpLocks/>
          </p:cNvCxnSpPr>
          <p:nvPr/>
        </p:nvCxnSpPr>
        <p:spPr bwMode="gray">
          <a:xfrm>
            <a:off x="2296229" y="3916645"/>
            <a:ext cx="1597019" cy="3934"/>
          </a:xfrm>
          <a:prstGeom prst="straightConnector1">
            <a:avLst/>
          </a:prstGeom>
          <a:ln w="98425">
            <a:solidFill>
              <a:srgbClr val="F6BE00"/>
            </a:solidFill>
            <a:miter lim="800000"/>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6B30A4-BD62-A483-5657-860510FE10B3}"/>
              </a:ext>
            </a:extLst>
          </p:cNvPr>
          <p:cNvCxnSpPr>
            <a:cxnSpLocks/>
            <a:endCxn id="5" idx="1"/>
          </p:cNvCxnSpPr>
          <p:nvPr/>
        </p:nvCxnSpPr>
        <p:spPr bwMode="gray">
          <a:xfrm flipV="1">
            <a:off x="3888270" y="2552541"/>
            <a:ext cx="1753288" cy="1364105"/>
          </a:xfrm>
          <a:prstGeom prst="straightConnector1">
            <a:avLst/>
          </a:prstGeom>
          <a:ln w="98425">
            <a:solidFill>
              <a:srgbClr val="F6BE00"/>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9330CF5-AE8B-4AA6-537B-A89DFEB2E276}"/>
              </a:ext>
            </a:extLst>
          </p:cNvPr>
          <p:cNvCxnSpPr>
            <a:cxnSpLocks/>
          </p:cNvCxnSpPr>
          <p:nvPr/>
        </p:nvCxnSpPr>
        <p:spPr bwMode="gray">
          <a:xfrm flipV="1">
            <a:off x="1393283" y="4282986"/>
            <a:ext cx="900954" cy="464269"/>
          </a:xfrm>
          <a:prstGeom prst="straightConnector1">
            <a:avLst/>
          </a:prstGeom>
          <a:ln w="98425">
            <a:solidFill>
              <a:srgbClr val="A10907"/>
            </a:solidFill>
            <a:miter lim="800000"/>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AD9495E-E27A-2116-A060-BF61A67587DB}"/>
              </a:ext>
            </a:extLst>
          </p:cNvPr>
          <p:cNvCxnSpPr>
            <a:cxnSpLocks/>
          </p:cNvCxnSpPr>
          <p:nvPr/>
        </p:nvCxnSpPr>
        <p:spPr bwMode="gray">
          <a:xfrm>
            <a:off x="2305194" y="4280614"/>
            <a:ext cx="1472702" cy="0"/>
          </a:xfrm>
          <a:prstGeom prst="straightConnector1">
            <a:avLst/>
          </a:prstGeom>
          <a:ln w="98425">
            <a:solidFill>
              <a:srgbClr val="A10907"/>
            </a:solidFill>
            <a:miter lim="800000"/>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5FF9CF6-43E4-ECB1-8387-1C6D1C93421E}"/>
              </a:ext>
            </a:extLst>
          </p:cNvPr>
          <p:cNvCxnSpPr>
            <a:cxnSpLocks/>
            <a:endCxn id="6" idx="1"/>
          </p:cNvCxnSpPr>
          <p:nvPr/>
        </p:nvCxnSpPr>
        <p:spPr bwMode="gray">
          <a:xfrm flipV="1">
            <a:off x="3777896" y="3678756"/>
            <a:ext cx="1863662" cy="588962"/>
          </a:xfrm>
          <a:prstGeom prst="straightConnector1">
            <a:avLst/>
          </a:prstGeom>
          <a:ln w="98425">
            <a:solidFill>
              <a:srgbClr val="A10907"/>
            </a:solidFill>
            <a:miter lim="800000"/>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B960D49-49B5-32FA-92CF-DE6496230D92}"/>
              </a:ext>
            </a:extLst>
          </p:cNvPr>
          <p:cNvSpPr txBox="1"/>
          <p:nvPr/>
        </p:nvSpPr>
        <p:spPr>
          <a:xfrm>
            <a:off x="8565544" y="1654183"/>
            <a:ext cx="2993218" cy="430887"/>
          </a:xfrm>
          <a:prstGeom prst="rect">
            <a:avLst/>
          </a:prstGeom>
          <a:solidFill>
            <a:schemeClr val="bg1"/>
          </a:solidFill>
        </p:spPr>
        <p:txBody>
          <a:bodyPr wrap="square" lIns="0" tIns="0" rIns="0" bIns="0" rtlCol="0">
            <a:spAutoFit/>
          </a:bodyPr>
          <a:lstStyle/>
          <a:p>
            <a:pPr algn="l">
              <a:spcAft>
                <a:spcPts val="600"/>
              </a:spcAft>
            </a:pPr>
            <a:r>
              <a:rPr lang="en-US" sz="2800" dirty="0">
                <a:solidFill>
                  <a:srgbClr val="7030A0"/>
                </a:solidFill>
              </a:rPr>
              <a:t>Common services</a:t>
            </a:r>
          </a:p>
        </p:txBody>
      </p:sp>
      <p:sp>
        <p:nvSpPr>
          <p:cNvPr id="24" name="Rectangle 23">
            <a:extLst>
              <a:ext uri="{FF2B5EF4-FFF2-40B4-BE49-F238E27FC236}">
                <a16:creationId xmlns:a16="http://schemas.microsoft.com/office/drawing/2014/main" id="{A1F49EAE-A546-65B5-B252-02162FAF4071}"/>
              </a:ext>
            </a:extLst>
          </p:cNvPr>
          <p:cNvSpPr/>
          <p:nvPr/>
        </p:nvSpPr>
        <p:spPr>
          <a:xfrm>
            <a:off x="11098572" y="2165311"/>
            <a:ext cx="326218" cy="879618"/>
          </a:xfrm>
          <a:prstGeom prst="rect">
            <a:avLst/>
          </a:prstGeom>
          <a:solidFill>
            <a:schemeClr val="bg1"/>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5" name="Rectangle 24">
            <a:extLst>
              <a:ext uri="{FF2B5EF4-FFF2-40B4-BE49-F238E27FC236}">
                <a16:creationId xmlns:a16="http://schemas.microsoft.com/office/drawing/2014/main" id="{DC721BE1-0936-707F-5B1A-E8AC6A6FA23C}"/>
              </a:ext>
            </a:extLst>
          </p:cNvPr>
          <p:cNvSpPr/>
          <p:nvPr/>
        </p:nvSpPr>
        <p:spPr>
          <a:xfrm>
            <a:off x="11053650" y="3694503"/>
            <a:ext cx="371139" cy="1864659"/>
          </a:xfrm>
          <a:prstGeom prst="rect">
            <a:avLst/>
          </a:prstGeom>
          <a:solidFill>
            <a:schemeClr val="bg1"/>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6" name="Rounded Rectangle 25">
            <a:extLst>
              <a:ext uri="{FF2B5EF4-FFF2-40B4-BE49-F238E27FC236}">
                <a16:creationId xmlns:a16="http://schemas.microsoft.com/office/drawing/2014/main" id="{C7FA4490-3421-92EC-EE1B-5547EB49E15A}"/>
              </a:ext>
            </a:extLst>
          </p:cNvPr>
          <p:cNvSpPr/>
          <p:nvPr/>
        </p:nvSpPr>
        <p:spPr>
          <a:xfrm>
            <a:off x="58205" y="5061398"/>
            <a:ext cx="2670158" cy="973741"/>
          </a:xfrm>
          <a:prstGeom prst="roundRect">
            <a:avLst/>
          </a:prstGeom>
          <a:solidFill>
            <a:srgbClr val="A10907"/>
          </a:solidFill>
          <a:ln w="41275">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dirty="0">
                <a:solidFill>
                  <a:schemeClr val="bg1"/>
                </a:solidFill>
                <a:latin typeface="Gill Sans" panose="020B0502020104020203" pitchFamily="34" charset="-79"/>
                <a:cs typeface="Gill Sans" panose="020B0502020104020203" pitchFamily="34" charset="-79"/>
              </a:rPr>
              <a:t>Problematic symptom: High response times for client </a:t>
            </a:r>
            <a:r>
              <a:rPr lang="en-US" sz="2000" dirty="0">
                <a:solidFill>
                  <a:schemeClr val="bg1"/>
                </a:solidFill>
                <a:latin typeface="Calibri" panose="020F0502020204030204" pitchFamily="34" charset="0"/>
                <a:cs typeface="Calibri" panose="020F0502020204030204" pitchFamily="34" charset="0"/>
              </a:rPr>
              <a:t>1</a:t>
            </a:r>
          </a:p>
        </p:txBody>
      </p:sp>
      <p:sp>
        <p:nvSpPr>
          <p:cNvPr id="27" name="Slide Number Placeholder 26">
            <a:extLst>
              <a:ext uri="{FF2B5EF4-FFF2-40B4-BE49-F238E27FC236}">
                <a16:creationId xmlns:a16="http://schemas.microsoft.com/office/drawing/2014/main" id="{D2CB1184-CD6F-2263-CE72-39285360DFFC}"/>
              </a:ext>
            </a:extLst>
          </p:cNvPr>
          <p:cNvSpPr>
            <a:spLocks noGrp="1"/>
          </p:cNvSpPr>
          <p:nvPr>
            <p:ph type="sldNum" sz="quarter" idx="12"/>
          </p:nvPr>
        </p:nvSpPr>
        <p:spPr/>
        <p:txBody>
          <a:bodyPr/>
          <a:lstStyle/>
          <a:p>
            <a:fld id="{078ED684-E1A4-0343-8670-8594C227EEC7}" type="slidenum">
              <a:rPr lang="en-US" smtClean="0"/>
              <a:t>29</a:t>
            </a:fld>
            <a:endParaRPr lang="en-US"/>
          </a:p>
        </p:txBody>
      </p:sp>
      <p:sp>
        <p:nvSpPr>
          <p:cNvPr id="30" name="Rounded Rectangle 29">
            <a:extLst>
              <a:ext uri="{FF2B5EF4-FFF2-40B4-BE49-F238E27FC236}">
                <a16:creationId xmlns:a16="http://schemas.microsoft.com/office/drawing/2014/main" id="{51D5412D-7B55-1D64-901F-697E4010C841}"/>
              </a:ext>
            </a:extLst>
          </p:cNvPr>
          <p:cNvSpPr/>
          <p:nvPr/>
        </p:nvSpPr>
        <p:spPr>
          <a:xfrm>
            <a:off x="99688" y="2656349"/>
            <a:ext cx="1427377" cy="444758"/>
          </a:xfrm>
          <a:prstGeom prst="round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Root cause</a:t>
            </a:r>
          </a:p>
        </p:txBody>
      </p:sp>
    </p:spTree>
    <p:extLst>
      <p:ext uri="{BB962C8B-B14F-4D97-AF65-F5344CB8AC3E}">
        <p14:creationId xmlns:p14="http://schemas.microsoft.com/office/powerpoint/2010/main" val="56413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23" grpId="0" animBg="1"/>
      <p:bldP spid="26"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9DF529B-88E4-B0C8-A68E-CC66BCD2B076}"/>
              </a:ext>
            </a:extLst>
          </p:cNvPr>
          <p:cNvSpPr txBox="1"/>
          <p:nvPr/>
        </p:nvSpPr>
        <p:spPr>
          <a:xfrm>
            <a:off x="7070650" y="5925206"/>
            <a:ext cx="34565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ea typeface="+mn-lt"/>
                <a:cs typeface="+mn-lt"/>
              </a:rPr>
              <a:t>App stopped responding due to high CPU of backend VMs</a:t>
            </a:r>
            <a:endParaRPr lang="en-US" sz="2000" i="1" dirty="0"/>
          </a:p>
        </p:txBody>
      </p:sp>
      <p:cxnSp>
        <p:nvCxnSpPr>
          <p:cNvPr id="209" name="Straight Connector 208">
            <a:extLst>
              <a:ext uri="{FF2B5EF4-FFF2-40B4-BE49-F238E27FC236}">
                <a16:creationId xmlns:a16="http://schemas.microsoft.com/office/drawing/2014/main" id="{16B907EA-2405-9F09-E520-4BD9EBB4B8B6}"/>
              </a:ext>
            </a:extLst>
          </p:cNvPr>
          <p:cNvCxnSpPr>
            <a:cxnSpLocks/>
            <a:stCxn id="5" idx="3"/>
          </p:cNvCxnSpPr>
          <p:nvPr/>
        </p:nvCxnSpPr>
        <p:spPr bwMode="gray">
          <a:xfrm flipV="1">
            <a:off x="3490568" y="3273275"/>
            <a:ext cx="2601887" cy="165438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3E49532-F1A4-657E-9B4D-9CEE55869391}"/>
              </a:ext>
            </a:extLst>
          </p:cNvPr>
          <p:cNvCxnSpPr>
            <a:cxnSpLocks/>
            <a:stCxn id="54" idx="3"/>
          </p:cNvCxnSpPr>
          <p:nvPr/>
        </p:nvCxnSpPr>
        <p:spPr bwMode="gray">
          <a:xfrm flipV="1">
            <a:off x="5309358" y="3405382"/>
            <a:ext cx="788186" cy="152227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15912F5-50AD-7F2E-A112-00027B6C7720}"/>
              </a:ext>
            </a:extLst>
          </p:cNvPr>
          <p:cNvCxnSpPr>
            <a:cxnSpLocks/>
            <a:stCxn id="70" idx="1"/>
          </p:cNvCxnSpPr>
          <p:nvPr/>
        </p:nvCxnSpPr>
        <p:spPr bwMode="gray">
          <a:xfrm flipH="1" flipV="1">
            <a:off x="6511598" y="3389345"/>
            <a:ext cx="678300" cy="1538315"/>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CE7497B-7E47-8A7F-D756-0A9751BA26DB}"/>
              </a:ext>
            </a:extLst>
          </p:cNvPr>
          <p:cNvCxnSpPr>
            <a:cxnSpLocks/>
            <a:stCxn id="87" idx="1"/>
            <a:endCxn id="17" idx="3"/>
          </p:cNvCxnSpPr>
          <p:nvPr/>
        </p:nvCxnSpPr>
        <p:spPr bwMode="gray">
          <a:xfrm flipH="1" flipV="1">
            <a:off x="6531868" y="3253304"/>
            <a:ext cx="2044520" cy="167435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685076A6-3174-C9E6-2F6C-B13C1774B33C}"/>
              </a:ext>
            </a:extLst>
          </p:cNvPr>
          <p:cNvSpPr/>
          <p:nvPr/>
        </p:nvSpPr>
        <p:spPr>
          <a:xfrm>
            <a:off x="8576387" y="3990322"/>
            <a:ext cx="1171891" cy="1874675"/>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0" name="Rectangle 69">
            <a:extLst>
              <a:ext uri="{FF2B5EF4-FFF2-40B4-BE49-F238E27FC236}">
                <a16:creationId xmlns:a16="http://schemas.microsoft.com/office/drawing/2014/main" id="{3A6D1425-5D1F-8317-4DAE-39A3153D2ABC}"/>
              </a:ext>
            </a:extLst>
          </p:cNvPr>
          <p:cNvSpPr/>
          <p:nvPr/>
        </p:nvSpPr>
        <p:spPr>
          <a:xfrm>
            <a:off x="7189898" y="3990322"/>
            <a:ext cx="1171891" cy="1874675"/>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 name="Rectangle 4">
            <a:extLst>
              <a:ext uri="{FF2B5EF4-FFF2-40B4-BE49-F238E27FC236}">
                <a16:creationId xmlns:a16="http://schemas.microsoft.com/office/drawing/2014/main" id="{03D7DBA4-DA81-60EA-CB9B-2B7A95518194}"/>
              </a:ext>
            </a:extLst>
          </p:cNvPr>
          <p:cNvSpPr/>
          <p:nvPr/>
        </p:nvSpPr>
        <p:spPr>
          <a:xfrm>
            <a:off x="2318677" y="3990324"/>
            <a:ext cx="1171891" cy="187467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4" name="Rectangle 53">
            <a:extLst>
              <a:ext uri="{FF2B5EF4-FFF2-40B4-BE49-F238E27FC236}">
                <a16:creationId xmlns:a16="http://schemas.microsoft.com/office/drawing/2014/main" id="{53EF4A48-CABC-2F39-53ED-7D70CA78E4A9}"/>
              </a:ext>
            </a:extLst>
          </p:cNvPr>
          <p:cNvSpPr/>
          <p:nvPr/>
        </p:nvSpPr>
        <p:spPr>
          <a:xfrm>
            <a:off x="4137467" y="3990321"/>
            <a:ext cx="1171891" cy="187467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86" name="TextBox 185">
            <a:extLst>
              <a:ext uri="{FF2B5EF4-FFF2-40B4-BE49-F238E27FC236}">
                <a16:creationId xmlns:a16="http://schemas.microsoft.com/office/drawing/2014/main" id="{0C7ED76B-C108-6587-0302-6CDFA2E221B3}"/>
              </a:ext>
            </a:extLst>
          </p:cNvPr>
          <p:cNvSpPr txBox="1"/>
          <p:nvPr/>
        </p:nvSpPr>
        <p:spPr>
          <a:xfrm>
            <a:off x="3975516" y="2606205"/>
            <a:ext cx="1081714" cy="544830"/>
          </a:xfrm>
          <a:prstGeom prst="roundRect">
            <a:avLst/>
          </a:prstGeom>
          <a:solidFill>
            <a:schemeClr val="bg1"/>
          </a:solidFill>
          <a:ln w="38100">
            <a:solidFill>
              <a:schemeClr val="bg2">
                <a:lumMod val="50000"/>
              </a:schemeClr>
            </a:solidFill>
          </a:ln>
        </p:spPr>
        <p:txBody>
          <a:bodyPr wrap="square" lIns="0" tIns="0" rIns="0" bIns="0" rtlCol="0">
            <a:spAutoFit/>
          </a:bodyPr>
          <a:lstStyle/>
          <a:p>
            <a:pPr algn="ctr"/>
            <a:r>
              <a:rPr lang="en-US" sz="1600" dirty="0">
                <a:solidFill>
                  <a:schemeClr val="bg2">
                    <a:lumMod val="10000"/>
                  </a:schemeClr>
                </a:solidFill>
                <a:latin typeface="Gill Sans MT" panose="020B0502020104020203" pitchFamily="34" charset="77"/>
              </a:rPr>
              <a:t>Frontend</a:t>
            </a:r>
          </a:p>
          <a:p>
            <a:pPr algn="ctr"/>
            <a:r>
              <a:rPr lang="en-US" sz="1600" dirty="0">
                <a:solidFill>
                  <a:schemeClr val="bg2">
                    <a:lumMod val="10000"/>
                  </a:schemeClr>
                </a:solidFill>
                <a:latin typeface="Gill Sans MT" panose="020B0502020104020203" pitchFamily="34" charset="77"/>
              </a:rPr>
              <a:t>Server</a:t>
            </a:r>
          </a:p>
        </p:txBody>
      </p:sp>
      <p:cxnSp>
        <p:nvCxnSpPr>
          <p:cNvPr id="187" name="Straight Arrow Connector 186">
            <a:extLst>
              <a:ext uri="{FF2B5EF4-FFF2-40B4-BE49-F238E27FC236}">
                <a16:creationId xmlns:a16="http://schemas.microsoft.com/office/drawing/2014/main" id="{D1CFAAA6-AF24-586E-85C1-2B3D9444AF48}"/>
              </a:ext>
            </a:extLst>
          </p:cNvPr>
          <p:cNvCxnSpPr>
            <a:cxnSpLocks/>
            <a:stCxn id="186" idx="2"/>
            <a:endCxn id="49" idx="1"/>
          </p:cNvCxnSpPr>
          <p:nvPr/>
        </p:nvCxnSpPr>
        <p:spPr bwMode="gray">
          <a:xfrm>
            <a:off x="4516373" y="3151035"/>
            <a:ext cx="195560" cy="1161955"/>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57C22EF1-CEA7-4206-1A76-71081CA2235F}"/>
              </a:ext>
            </a:extLst>
          </p:cNvPr>
          <p:cNvSpPr txBox="1"/>
          <p:nvPr/>
        </p:nvSpPr>
        <p:spPr>
          <a:xfrm>
            <a:off x="8025669" y="2484504"/>
            <a:ext cx="1215101" cy="817245"/>
          </a:xfrm>
          <a:prstGeom prst="roundRect">
            <a:avLst/>
          </a:prstGeom>
          <a:solidFill>
            <a:srgbClr val="FFC000"/>
          </a:solidFill>
          <a:ln w="38100">
            <a:noFill/>
          </a:ln>
        </p:spPr>
        <p:txBody>
          <a:bodyPr wrap="square" lIns="0" tIns="0" rIns="0" bIns="0" rtlCol="0">
            <a:spAutoFit/>
          </a:bodyPr>
          <a:lstStyle/>
          <a:p>
            <a:pPr algn="ctr">
              <a:spcAft>
                <a:spcPts val="600"/>
              </a:spcAft>
            </a:pPr>
            <a:r>
              <a:rPr lang="en-US" sz="1600" dirty="0">
                <a:latin typeface="Gill Sans MT" panose="020B0502020104020203" pitchFamily="34" charset="77"/>
              </a:rPr>
              <a:t>Backend Servers (high cpu)</a:t>
            </a:r>
          </a:p>
        </p:txBody>
      </p:sp>
      <p:cxnSp>
        <p:nvCxnSpPr>
          <p:cNvPr id="194" name="Straight Arrow Connector 193">
            <a:extLst>
              <a:ext uri="{FF2B5EF4-FFF2-40B4-BE49-F238E27FC236}">
                <a16:creationId xmlns:a16="http://schemas.microsoft.com/office/drawing/2014/main" id="{CD306CE5-1658-BBA9-560B-37879D6C6FBF}"/>
              </a:ext>
            </a:extLst>
          </p:cNvPr>
          <p:cNvCxnSpPr>
            <a:cxnSpLocks/>
            <a:stCxn id="193" idx="2"/>
            <a:endCxn id="65" idx="0"/>
          </p:cNvCxnSpPr>
          <p:nvPr/>
        </p:nvCxnSpPr>
        <p:spPr bwMode="gray">
          <a:xfrm flipH="1">
            <a:off x="7823346" y="3301749"/>
            <a:ext cx="809874" cy="952261"/>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8A6B9409-FAF5-E7E0-7FED-96D08454E14D}"/>
              </a:ext>
            </a:extLst>
          </p:cNvPr>
          <p:cNvCxnSpPr>
            <a:cxnSpLocks/>
            <a:stCxn id="193" idx="2"/>
            <a:endCxn id="82" idx="0"/>
          </p:cNvCxnSpPr>
          <p:nvPr/>
        </p:nvCxnSpPr>
        <p:spPr bwMode="gray">
          <a:xfrm>
            <a:off x="8633220" y="3301749"/>
            <a:ext cx="576614" cy="952261"/>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3" name="Freeform 202">
            <a:extLst>
              <a:ext uri="{FF2B5EF4-FFF2-40B4-BE49-F238E27FC236}">
                <a16:creationId xmlns:a16="http://schemas.microsoft.com/office/drawing/2014/main" id="{E663529A-7A26-2EE8-4233-EE730F61BA1F}"/>
              </a:ext>
            </a:extLst>
          </p:cNvPr>
          <p:cNvSpPr/>
          <p:nvPr/>
        </p:nvSpPr>
        <p:spPr>
          <a:xfrm>
            <a:off x="2836844" y="3381097"/>
            <a:ext cx="2732667" cy="2263515"/>
          </a:xfrm>
          <a:custGeom>
            <a:avLst/>
            <a:gdLst>
              <a:gd name="connsiteX0" fmla="*/ 122698 w 4103683"/>
              <a:gd name="connsiteY0" fmla="*/ 1449659 h 3100039"/>
              <a:gd name="connsiteX1" fmla="*/ 122698 w 4103683"/>
              <a:gd name="connsiteY1" fmla="*/ 1449659 h 3100039"/>
              <a:gd name="connsiteX2" fmla="*/ 89244 w 4103683"/>
              <a:gd name="connsiteY2" fmla="*/ 1572322 h 3100039"/>
              <a:gd name="connsiteX3" fmla="*/ 66942 w 4103683"/>
              <a:gd name="connsiteY3" fmla="*/ 1639230 h 3100039"/>
              <a:gd name="connsiteX4" fmla="*/ 55791 w 4103683"/>
              <a:gd name="connsiteY4" fmla="*/ 1672683 h 3100039"/>
              <a:gd name="connsiteX5" fmla="*/ 44639 w 4103683"/>
              <a:gd name="connsiteY5" fmla="*/ 1761893 h 3100039"/>
              <a:gd name="connsiteX6" fmla="*/ 22337 w 4103683"/>
              <a:gd name="connsiteY6" fmla="*/ 1862254 h 3100039"/>
              <a:gd name="connsiteX7" fmla="*/ 11186 w 4103683"/>
              <a:gd name="connsiteY7" fmla="*/ 1929161 h 3100039"/>
              <a:gd name="connsiteX8" fmla="*/ 35 w 4103683"/>
              <a:gd name="connsiteY8" fmla="*/ 2062976 h 3100039"/>
              <a:gd name="connsiteX9" fmla="*/ 22337 w 4103683"/>
              <a:gd name="connsiteY9" fmla="*/ 2709747 h 3100039"/>
              <a:gd name="connsiteX10" fmla="*/ 66942 w 4103683"/>
              <a:gd name="connsiteY10" fmla="*/ 2854713 h 3100039"/>
              <a:gd name="connsiteX11" fmla="*/ 78093 w 4103683"/>
              <a:gd name="connsiteY11" fmla="*/ 2888166 h 3100039"/>
              <a:gd name="connsiteX12" fmla="*/ 122698 w 4103683"/>
              <a:gd name="connsiteY12" fmla="*/ 2955074 h 3100039"/>
              <a:gd name="connsiteX13" fmla="*/ 256513 w 4103683"/>
              <a:gd name="connsiteY13" fmla="*/ 2988527 h 3100039"/>
              <a:gd name="connsiteX14" fmla="*/ 468386 w 4103683"/>
              <a:gd name="connsiteY14" fmla="*/ 2966225 h 3100039"/>
              <a:gd name="connsiteX15" fmla="*/ 591049 w 4103683"/>
              <a:gd name="connsiteY15" fmla="*/ 2865864 h 3100039"/>
              <a:gd name="connsiteX16" fmla="*/ 613352 w 4103683"/>
              <a:gd name="connsiteY16" fmla="*/ 2843561 h 3100039"/>
              <a:gd name="connsiteX17" fmla="*/ 669108 w 4103683"/>
              <a:gd name="connsiteY17" fmla="*/ 2776654 h 3100039"/>
              <a:gd name="connsiteX18" fmla="*/ 702561 w 4103683"/>
              <a:gd name="connsiteY18" fmla="*/ 2709747 h 3100039"/>
              <a:gd name="connsiteX19" fmla="*/ 713713 w 4103683"/>
              <a:gd name="connsiteY19" fmla="*/ 2676293 h 3100039"/>
              <a:gd name="connsiteX20" fmla="*/ 791771 w 4103683"/>
              <a:gd name="connsiteY20" fmla="*/ 2531327 h 3100039"/>
              <a:gd name="connsiteX21" fmla="*/ 825225 w 4103683"/>
              <a:gd name="connsiteY21" fmla="*/ 2453269 h 3100039"/>
              <a:gd name="connsiteX22" fmla="*/ 858678 w 4103683"/>
              <a:gd name="connsiteY22" fmla="*/ 2397513 h 3100039"/>
              <a:gd name="connsiteX23" fmla="*/ 869830 w 4103683"/>
              <a:gd name="connsiteY23" fmla="*/ 2364059 h 3100039"/>
              <a:gd name="connsiteX24" fmla="*/ 914435 w 4103683"/>
              <a:gd name="connsiteY24" fmla="*/ 2286000 h 3100039"/>
              <a:gd name="connsiteX25" fmla="*/ 925586 w 4103683"/>
              <a:gd name="connsiteY25" fmla="*/ 2252547 h 3100039"/>
              <a:gd name="connsiteX26" fmla="*/ 959039 w 4103683"/>
              <a:gd name="connsiteY26" fmla="*/ 2207942 h 3100039"/>
              <a:gd name="connsiteX27" fmla="*/ 1025947 w 4103683"/>
              <a:gd name="connsiteY27" fmla="*/ 2062976 h 3100039"/>
              <a:gd name="connsiteX28" fmla="*/ 1059400 w 4103683"/>
              <a:gd name="connsiteY28" fmla="*/ 2007220 h 3100039"/>
              <a:gd name="connsiteX29" fmla="*/ 1115156 w 4103683"/>
              <a:gd name="connsiteY29" fmla="*/ 1884556 h 3100039"/>
              <a:gd name="connsiteX30" fmla="*/ 1148610 w 4103683"/>
              <a:gd name="connsiteY30" fmla="*/ 1828800 h 3100039"/>
              <a:gd name="connsiteX31" fmla="*/ 1215517 w 4103683"/>
              <a:gd name="connsiteY31" fmla="*/ 1672683 h 3100039"/>
              <a:gd name="connsiteX32" fmla="*/ 1382786 w 4103683"/>
              <a:gd name="connsiteY32" fmla="*/ 1371600 h 3100039"/>
              <a:gd name="connsiteX33" fmla="*/ 1616961 w 4103683"/>
              <a:gd name="connsiteY33" fmla="*/ 981308 h 3100039"/>
              <a:gd name="connsiteX34" fmla="*/ 2029556 w 4103683"/>
              <a:gd name="connsiteY34" fmla="*/ 546410 h 3100039"/>
              <a:gd name="connsiteX35" fmla="*/ 2129917 w 4103683"/>
              <a:gd name="connsiteY35" fmla="*/ 457200 h 3100039"/>
              <a:gd name="connsiteX36" fmla="*/ 2364093 w 4103683"/>
              <a:gd name="connsiteY36" fmla="*/ 278781 h 3100039"/>
              <a:gd name="connsiteX37" fmla="*/ 2542513 w 4103683"/>
              <a:gd name="connsiteY37" fmla="*/ 200722 h 3100039"/>
              <a:gd name="connsiteX38" fmla="*/ 2609420 w 4103683"/>
              <a:gd name="connsiteY38" fmla="*/ 189571 h 3100039"/>
              <a:gd name="connsiteX39" fmla="*/ 2676327 w 4103683"/>
              <a:gd name="connsiteY39" fmla="*/ 167269 h 3100039"/>
              <a:gd name="connsiteX40" fmla="*/ 2743235 w 4103683"/>
              <a:gd name="connsiteY40" fmla="*/ 156117 h 3100039"/>
              <a:gd name="connsiteX41" fmla="*/ 2798991 w 4103683"/>
              <a:gd name="connsiteY41" fmla="*/ 144966 h 3100039"/>
              <a:gd name="connsiteX42" fmla="*/ 3055469 w 4103683"/>
              <a:gd name="connsiteY42" fmla="*/ 122664 h 3100039"/>
              <a:gd name="connsiteX43" fmla="*/ 3144678 w 4103683"/>
              <a:gd name="connsiteY43" fmla="*/ 100361 h 3100039"/>
              <a:gd name="connsiteX44" fmla="*/ 3233888 w 4103683"/>
              <a:gd name="connsiteY44" fmla="*/ 78059 h 3100039"/>
              <a:gd name="connsiteX45" fmla="*/ 3289644 w 4103683"/>
              <a:gd name="connsiteY45" fmla="*/ 66908 h 3100039"/>
              <a:gd name="connsiteX46" fmla="*/ 3356552 w 4103683"/>
              <a:gd name="connsiteY46" fmla="*/ 44605 h 3100039"/>
              <a:gd name="connsiteX47" fmla="*/ 3423459 w 4103683"/>
              <a:gd name="connsiteY47" fmla="*/ 33454 h 3100039"/>
              <a:gd name="connsiteX48" fmla="*/ 3479215 w 4103683"/>
              <a:gd name="connsiteY48" fmla="*/ 22303 h 3100039"/>
              <a:gd name="connsiteX49" fmla="*/ 3523820 w 4103683"/>
              <a:gd name="connsiteY49" fmla="*/ 11152 h 3100039"/>
              <a:gd name="connsiteX50" fmla="*/ 3624181 w 4103683"/>
              <a:gd name="connsiteY50" fmla="*/ 0 h 3100039"/>
              <a:gd name="connsiteX51" fmla="*/ 3914113 w 4103683"/>
              <a:gd name="connsiteY51" fmla="*/ 11152 h 3100039"/>
              <a:gd name="connsiteX52" fmla="*/ 3981020 w 4103683"/>
              <a:gd name="connsiteY52" fmla="*/ 33454 h 3100039"/>
              <a:gd name="connsiteX53" fmla="*/ 4047927 w 4103683"/>
              <a:gd name="connsiteY53" fmla="*/ 78059 h 3100039"/>
              <a:gd name="connsiteX54" fmla="*/ 4070230 w 4103683"/>
              <a:gd name="connsiteY54" fmla="*/ 100361 h 3100039"/>
              <a:gd name="connsiteX55" fmla="*/ 4103683 w 4103683"/>
              <a:gd name="connsiteY55" fmla="*/ 167269 h 3100039"/>
              <a:gd name="connsiteX56" fmla="*/ 4092532 w 4103683"/>
              <a:gd name="connsiteY56" fmla="*/ 223025 h 3100039"/>
              <a:gd name="connsiteX57" fmla="*/ 4003322 w 4103683"/>
              <a:gd name="connsiteY57" fmla="*/ 278781 h 3100039"/>
              <a:gd name="connsiteX58" fmla="*/ 3958717 w 4103683"/>
              <a:gd name="connsiteY58" fmla="*/ 312234 h 3100039"/>
              <a:gd name="connsiteX59" fmla="*/ 3891810 w 4103683"/>
              <a:gd name="connsiteY59" fmla="*/ 334537 h 3100039"/>
              <a:gd name="connsiteX60" fmla="*/ 3769147 w 4103683"/>
              <a:gd name="connsiteY60" fmla="*/ 401444 h 3100039"/>
              <a:gd name="connsiteX61" fmla="*/ 3713391 w 4103683"/>
              <a:gd name="connsiteY61" fmla="*/ 434898 h 3100039"/>
              <a:gd name="connsiteX62" fmla="*/ 3635332 w 4103683"/>
              <a:gd name="connsiteY62" fmla="*/ 524108 h 3100039"/>
              <a:gd name="connsiteX63" fmla="*/ 3568425 w 4103683"/>
              <a:gd name="connsiteY63" fmla="*/ 613317 h 3100039"/>
              <a:gd name="connsiteX64" fmla="*/ 3557274 w 4103683"/>
              <a:gd name="connsiteY64" fmla="*/ 646771 h 3100039"/>
              <a:gd name="connsiteX65" fmla="*/ 3512669 w 4103683"/>
              <a:gd name="connsiteY65" fmla="*/ 735981 h 3100039"/>
              <a:gd name="connsiteX66" fmla="*/ 3490366 w 4103683"/>
              <a:gd name="connsiteY66" fmla="*/ 825191 h 3100039"/>
              <a:gd name="connsiteX67" fmla="*/ 3479215 w 4103683"/>
              <a:gd name="connsiteY67" fmla="*/ 936703 h 3100039"/>
              <a:gd name="connsiteX68" fmla="*/ 3468064 w 4103683"/>
              <a:gd name="connsiteY68" fmla="*/ 992459 h 3100039"/>
              <a:gd name="connsiteX69" fmla="*/ 3456913 w 4103683"/>
              <a:gd name="connsiteY69" fmla="*/ 1126274 h 3100039"/>
              <a:gd name="connsiteX70" fmla="*/ 3434610 w 4103683"/>
              <a:gd name="connsiteY70" fmla="*/ 1405054 h 3100039"/>
              <a:gd name="connsiteX71" fmla="*/ 3401156 w 4103683"/>
              <a:gd name="connsiteY71" fmla="*/ 2129883 h 3100039"/>
              <a:gd name="connsiteX72" fmla="*/ 3390005 w 4103683"/>
              <a:gd name="connsiteY72" fmla="*/ 2219093 h 3100039"/>
              <a:gd name="connsiteX73" fmla="*/ 3378854 w 4103683"/>
              <a:gd name="connsiteY73" fmla="*/ 2375210 h 3100039"/>
              <a:gd name="connsiteX74" fmla="*/ 3278493 w 4103683"/>
              <a:gd name="connsiteY74" fmla="*/ 2709747 h 3100039"/>
              <a:gd name="connsiteX75" fmla="*/ 3245039 w 4103683"/>
              <a:gd name="connsiteY75" fmla="*/ 2821259 h 3100039"/>
              <a:gd name="connsiteX76" fmla="*/ 3211586 w 4103683"/>
              <a:gd name="connsiteY76" fmla="*/ 2910469 h 3100039"/>
              <a:gd name="connsiteX77" fmla="*/ 3189283 w 4103683"/>
              <a:gd name="connsiteY77" fmla="*/ 2988527 h 3100039"/>
              <a:gd name="connsiteX78" fmla="*/ 3155830 w 4103683"/>
              <a:gd name="connsiteY78" fmla="*/ 3033132 h 3100039"/>
              <a:gd name="connsiteX79" fmla="*/ 3088922 w 4103683"/>
              <a:gd name="connsiteY79" fmla="*/ 3088888 h 3100039"/>
              <a:gd name="connsiteX80" fmla="*/ 3055469 w 4103683"/>
              <a:gd name="connsiteY80" fmla="*/ 3100039 h 3100039"/>
              <a:gd name="connsiteX81" fmla="*/ 2832444 w 4103683"/>
              <a:gd name="connsiteY81" fmla="*/ 3088888 h 3100039"/>
              <a:gd name="connsiteX82" fmla="*/ 2765537 w 4103683"/>
              <a:gd name="connsiteY82" fmla="*/ 3066586 h 3100039"/>
              <a:gd name="connsiteX83" fmla="*/ 2720932 w 4103683"/>
              <a:gd name="connsiteY83" fmla="*/ 3021981 h 3100039"/>
              <a:gd name="connsiteX84" fmla="*/ 2654025 w 4103683"/>
              <a:gd name="connsiteY84" fmla="*/ 2932771 h 3100039"/>
              <a:gd name="connsiteX85" fmla="*/ 2642874 w 4103683"/>
              <a:gd name="connsiteY85" fmla="*/ 2899317 h 3100039"/>
              <a:gd name="connsiteX86" fmla="*/ 2620571 w 4103683"/>
              <a:gd name="connsiteY86" fmla="*/ 2776654 h 3100039"/>
              <a:gd name="connsiteX87" fmla="*/ 2620571 w 4103683"/>
              <a:gd name="connsiteY87" fmla="*/ 2252547 h 3100039"/>
              <a:gd name="connsiteX88" fmla="*/ 2631722 w 4103683"/>
              <a:gd name="connsiteY88" fmla="*/ 2219093 h 3100039"/>
              <a:gd name="connsiteX89" fmla="*/ 2654025 w 4103683"/>
              <a:gd name="connsiteY89" fmla="*/ 2107581 h 3100039"/>
              <a:gd name="connsiteX90" fmla="*/ 2676327 w 4103683"/>
              <a:gd name="connsiteY90" fmla="*/ 2040674 h 3100039"/>
              <a:gd name="connsiteX91" fmla="*/ 2687478 w 4103683"/>
              <a:gd name="connsiteY91" fmla="*/ 1996069 h 3100039"/>
              <a:gd name="connsiteX92" fmla="*/ 2698630 w 4103683"/>
              <a:gd name="connsiteY92" fmla="*/ 1940313 h 3100039"/>
              <a:gd name="connsiteX93" fmla="*/ 2720932 w 4103683"/>
              <a:gd name="connsiteY93" fmla="*/ 1884556 h 3100039"/>
              <a:gd name="connsiteX94" fmla="*/ 2732083 w 4103683"/>
              <a:gd name="connsiteY94" fmla="*/ 1828800 h 3100039"/>
              <a:gd name="connsiteX95" fmla="*/ 2776688 w 4103683"/>
              <a:gd name="connsiteY95" fmla="*/ 1728439 h 3100039"/>
              <a:gd name="connsiteX96" fmla="*/ 2798991 w 4103683"/>
              <a:gd name="connsiteY96" fmla="*/ 1661532 h 3100039"/>
              <a:gd name="connsiteX97" fmla="*/ 2821293 w 4103683"/>
              <a:gd name="connsiteY97" fmla="*/ 1628078 h 3100039"/>
              <a:gd name="connsiteX98" fmla="*/ 2832444 w 4103683"/>
              <a:gd name="connsiteY98" fmla="*/ 1594625 h 3100039"/>
              <a:gd name="connsiteX99" fmla="*/ 2854747 w 4103683"/>
              <a:gd name="connsiteY99" fmla="*/ 1505415 h 3100039"/>
              <a:gd name="connsiteX100" fmla="*/ 2877049 w 4103683"/>
              <a:gd name="connsiteY100" fmla="*/ 1438508 h 3100039"/>
              <a:gd name="connsiteX101" fmla="*/ 2888200 w 4103683"/>
              <a:gd name="connsiteY101" fmla="*/ 1405054 h 3100039"/>
              <a:gd name="connsiteX102" fmla="*/ 2899352 w 4103683"/>
              <a:gd name="connsiteY102" fmla="*/ 1382752 h 3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103683" h="3100039">
                <a:moveTo>
                  <a:pt x="122698" y="1449659"/>
                </a:moveTo>
                <a:lnTo>
                  <a:pt x="122698" y="1449659"/>
                </a:lnTo>
                <a:cubicBezTo>
                  <a:pt x="111547" y="1490547"/>
                  <a:pt x="101202" y="1531663"/>
                  <a:pt x="89244" y="1572322"/>
                </a:cubicBezTo>
                <a:cubicBezTo>
                  <a:pt x="82611" y="1594876"/>
                  <a:pt x="74376" y="1616927"/>
                  <a:pt x="66942" y="1639230"/>
                </a:cubicBezTo>
                <a:lnTo>
                  <a:pt x="55791" y="1672683"/>
                </a:lnTo>
                <a:cubicBezTo>
                  <a:pt x="52074" y="1702420"/>
                  <a:pt x="49196" y="1732273"/>
                  <a:pt x="44639" y="1761893"/>
                </a:cubicBezTo>
                <a:cubicBezTo>
                  <a:pt x="31653" y="1846297"/>
                  <a:pt x="37138" y="1788249"/>
                  <a:pt x="22337" y="1862254"/>
                </a:cubicBezTo>
                <a:cubicBezTo>
                  <a:pt x="17903" y="1884425"/>
                  <a:pt x="14903" y="1906859"/>
                  <a:pt x="11186" y="1929161"/>
                </a:cubicBezTo>
                <a:cubicBezTo>
                  <a:pt x="7469" y="1973766"/>
                  <a:pt x="-604" y="2018221"/>
                  <a:pt x="35" y="2062976"/>
                </a:cubicBezTo>
                <a:cubicBezTo>
                  <a:pt x="3116" y="2278672"/>
                  <a:pt x="9287" y="2494424"/>
                  <a:pt x="22337" y="2709747"/>
                </a:cubicBezTo>
                <a:cubicBezTo>
                  <a:pt x="25576" y="2763193"/>
                  <a:pt x="48875" y="2806535"/>
                  <a:pt x="66942" y="2854713"/>
                </a:cubicBezTo>
                <a:cubicBezTo>
                  <a:pt x="71069" y="2865719"/>
                  <a:pt x="73463" y="2877362"/>
                  <a:pt x="78093" y="2888166"/>
                </a:cubicBezTo>
                <a:cubicBezTo>
                  <a:pt x="88927" y="2913445"/>
                  <a:pt x="98868" y="2939187"/>
                  <a:pt x="122698" y="2955074"/>
                </a:cubicBezTo>
                <a:cubicBezTo>
                  <a:pt x="172134" y="2988031"/>
                  <a:pt x="190421" y="2980266"/>
                  <a:pt x="256513" y="2988527"/>
                </a:cubicBezTo>
                <a:cubicBezTo>
                  <a:pt x="293000" y="2986095"/>
                  <a:pt x="409632" y="2988258"/>
                  <a:pt x="468386" y="2966225"/>
                </a:cubicBezTo>
                <a:cubicBezTo>
                  <a:pt x="530398" y="2942970"/>
                  <a:pt x="535557" y="2921356"/>
                  <a:pt x="591049" y="2865864"/>
                </a:cubicBezTo>
                <a:cubicBezTo>
                  <a:pt x="598483" y="2858430"/>
                  <a:pt x="607044" y="2851972"/>
                  <a:pt x="613352" y="2843561"/>
                </a:cubicBezTo>
                <a:cubicBezTo>
                  <a:pt x="653113" y="2790545"/>
                  <a:pt x="633663" y="2812097"/>
                  <a:pt x="669108" y="2776654"/>
                </a:cubicBezTo>
                <a:cubicBezTo>
                  <a:pt x="697134" y="2692572"/>
                  <a:pt x="659330" y="2796207"/>
                  <a:pt x="702561" y="2709747"/>
                </a:cubicBezTo>
                <a:cubicBezTo>
                  <a:pt x="707818" y="2699233"/>
                  <a:pt x="708456" y="2686807"/>
                  <a:pt x="713713" y="2676293"/>
                </a:cubicBezTo>
                <a:cubicBezTo>
                  <a:pt x="745725" y="2612270"/>
                  <a:pt x="765922" y="2608873"/>
                  <a:pt x="791771" y="2531327"/>
                </a:cubicBezTo>
                <a:cubicBezTo>
                  <a:pt x="804932" y="2491845"/>
                  <a:pt x="802257" y="2494611"/>
                  <a:pt x="825225" y="2453269"/>
                </a:cubicBezTo>
                <a:cubicBezTo>
                  <a:pt x="835751" y="2434323"/>
                  <a:pt x="848985" y="2416899"/>
                  <a:pt x="858678" y="2397513"/>
                </a:cubicBezTo>
                <a:cubicBezTo>
                  <a:pt x="863935" y="2386999"/>
                  <a:pt x="864573" y="2374573"/>
                  <a:pt x="869830" y="2364059"/>
                </a:cubicBezTo>
                <a:cubicBezTo>
                  <a:pt x="925822" y="2252075"/>
                  <a:pt x="855788" y="2422841"/>
                  <a:pt x="914435" y="2286000"/>
                </a:cubicBezTo>
                <a:cubicBezTo>
                  <a:pt x="919065" y="2275196"/>
                  <a:pt x="919754" y="2262753"/>
                  <a:pt x="925586" y="2252547"/>
                </a:cubicBezTo>
                <a:cubicBezTo>
                  <a:pt x="934807" y="2236410"/>
                  <a:pt x="949674" y="2223996"/>
                  <a:pt x="959039" y="2207942"/>
                </a:cubicBezTo>
                <a:cubicBezTo>
                  <a:pt x="1059747" y="2035298"/>
                  <a:pt x="962908" y="2189055"/>
                  <a:pt x="1025947" y="2062976"/>
                </a:cubicBezTo>
                <a:cubicBezTo>
                  <a:pt x="1035640" y="2043590"/>
                  <a:pt x="1049707" y="2026606"/>
                  <a:pt x="1059400" y="2007220"/>
                </a:cubicBezTo>
                <a:cubicBezTo>
                  <a:pt x="1151599" y="1822822"/>
                  <a:pt x="997219" y="2100776"/>
                  <a:pt x="1115156" y="1884556"/>
                </a:cubicBezTo>
                <a:cubicBezTo>
                  <a:pt x="1125535" y="1865528"/>
                  <a:pt x="1139332" y="1848388"/>
                  <a:pt x="1148610" y="1828800"/>
                </a:cubicBezTo>
                <a:cubicBezTo>
                  <a:pt x="1172847" y="1777633"/>
                  <a:pt x="1187760" y="1722029"/>
                  <a:pt x="1215517" y="1672683"/>
                </a:cubicBezTo>
                <a:cubicBezTo>
                  <a:pt x="1311332" y="1502346"/>
                  <a:pt x="1301891" y="1520944"/>
                  <a:pt x="1382786" y="1371600"/>
                </a:cubicBezTo>
                <a:cubicBezTo>
                  <a:pt x="1451212" y="1245275"/>
                  <a:pt x="1529552" y="1089284"/>
                  <a:pt x="1616961" y="981308"/>
                </a:cubicBezTo>
                <a:cubicBezTo>
                  <a:pt x="1866419" y="673154"/>
                  <a:pt x="1734913" y="810573"/>
                  <a:pt x="2029556" y="546410"/>
                </a:cubicBezTo>
                <a:lnTo>
                  <a:pt x="2129917" y="457200"/>
                </a:lnTo>
                <a:cubicBezTo>
                  <a:pt x="2200786" y="394669"/>
                  <a:pt x="2279710" y="320973"/>
                  <a:pt x="2364093" y="278781"/>
                </a:cubicBezTo>
                <a:cubicBezTo>
                  <a:pt x="2408098" y="256778"/>
                  <a:pt x="2502111" y="207456"/>
                  <a:pt x="2542513" y="200722"/>
                </a:cubicBezTo>
                <a:cubicBezTo>
                  <a:pt x="2564815" y="197005"/>
                  <a:pt x="2587485" y="195055"/>
                  <a:pt x="2609420" y="189571"/>
                </a:cubicBezTo>
                <a:cubicBezTo>
                  <a:pt x="2632227" y="183869"/>
                  <a:pt x="2653520" y="172971"/>
                  <a:pt x="2676327" y="167269"/>
                </a:cubicBezTo>
                <a:cubicBezTo>
                  <a:pt x="2698262" y="161785"/>
                  <a:pt x="2720989" y="160162"/>
                  <a:pt x="2743235" y="156117"/>
                </a:cubicBezTo>
                <a:cubicBezTo>
                  <a:pt x="2761883" y="152726"/>
                  <a:pt x="2780132" y="146852"/>
                  <a:pt x="2798991" y="144966"/>
                </a:cubicBezTo>
                <a:cubicBezTo>
                  <a:pt x="2973716" y="127494"/>
                  <a:pt x="2922848" y="143067"/>
                  <a:pt x="3055469" y="122664"/>
                </a:cubicBezTo>
                <a:cubicBezTo>
                  <a:pt x="3138928" y="109824"/>
                  <a:pt x="3083212" y="117125"/>
                  <a:pt x="3144678" y="100361"/>
                </a:cubicBezTo>
                <a:cubicBezTo>
                  <a:pt x="3174250" y="92296"/>
                  <a:pt x="3203831" y="84070"/>
                  <a:pt x="3233888" y="78059"/>
                </a:cubicBezTo>
                <a:cubicBezTo>
                  <a:pt x="3252473" y="74342"/>
                  <a:pt x="3271358" y="71895"/>
                  <a:pt x="3289644" y="66908"/>
                </a:cubicBezTo>
                <a:cubicBezTo>
                  <a:pt x="3312325" y="60722"/>
                  <a:pt x="3333745" y="50307"/>
                  <a:pt x="3356552" y="44605"/>
                </a:cubicBezTo>
                <a:cubicBezTo>
                  <a:pt x="3378487" y="39121"/>
                  <a:pt x="3401214" y="37499"/>
                  <a:pt x="3423459" y="33454"/>
                </a:cubicBezTo>
                <a:cubicBezTo>
                  <a:pt x="3442107" y="30064"/>
                  <a:pt x="3460713" y="26414"/>
                  <a:pt x="3479215" y="22303"/>
                </a:cubicBezTo>
                <a:cubicBezTo>
                  <a:pt x="3494176" y="18978"/>
                  <a:pt x="3508672" y="13482"/>
                  <a:pt x="3523820" y="11152"/>
                </a:cubicBezTo>
                <a:cubicBezTo>
                  <a:pt x="3557088" y="6034"/>
                  <a:pt x="3590727" y="3717"/>
                  <a:pt x="3624181" y="0"/>
                </a:cubicBezTo>
                <a:cubicBezTo>
                  <a:pt x="3720825" y="3717"/>
                  <a:pt x="3817820" y="2124"/>
                  <a:pt x="3914113" y="11152"/>
                </a:cubicBezTo>
                <a:cubicBezTo>
                  <a:pt x="3937519" y="13346"/>
                  <a:pt x="3961460" y="20414"/>
                  <a:pt x="3981020" y="33454"/>
                </a:cubicBezTo>
                <a:cubicBezTo>
                  <a:pt x="4003322" y="48322"/>
                  <a:pt x="4028973" y="59106"/>
                  <a:pt x="4047927" y="78059"/>
                </a:cubicBezTo>
                <a:cubicBezTo>
                  <a:pt x="4055361" y="85493"/>
                  <a:pt x="4063662" y="92151"/>
                  <a:pt x="4070230" y="100361"/>
                </a:cubicBezTo>
                <a:cubicBezTo>
                  <a:pt x="4094934" y="131241"/>
                  <a:pt x="4091906" y="131936"/>
                  <a:pt x="4103683" y="167269"/>
                </a:cubicBezTo>
                <a:cubicBezTo>
                  <a:pt x="4099966" y="185854"/>
                  <a:pt x="4102577" y="206953"/>
                  <a:pt x="4092532" y="223025"/>
                </a:cubicBezTo>
                <a:cubicBezTo>
                  <a:pt x="4076334" y="248942"/>
                  <a:pt x="4027247" y="263828"/>
                  <a:pt x="4003322" y="278781"/>
                </a:cubicBezTo>
                <a:cubicBezTo>
                  <a:pt x="3987562" y="288631"/>
                  <a:pt x="3975340" y="303922"/>
                  <a:pt x="3958717" y="312234"/>
                </a:cubicBezTo>
                <a:cubicBezTo>
                  <a:pt x="3937690" y="322747"/>
                  <a:pt x="3911370" y="321497"/>
                  <a:pt x="3891810" y="334537"/>
                </a:cubicBezTo>
                <a:cubicBezTo>
                  <a:pt x="3808248" y="390245"/>
                  <a:pt x="3849790" y="369187"/>
                  <a:pt x="3769147" y="401444"/>
                </a:cubicBezTo>
                <a:cubicBezTo>
                  <a:pt x="3673791" y="496800"/>
                  <a:pt x="3829198" y="348042"/>
                  <a:pt x="3713391" y="434898"/>
                </a:cubicBezTo>
                <a:cubicBezTo>
                  <a:pt x="3655450" y="478354"/>
                  <a:pt x="3668496" y="479889"/>
                  <a:pt x="3635332" y="524108"/>
                </a:cubicBezTo>
                <a:cubicBezTo>
                  <a:pt x="3555869" y="630057"/>
                  <a:pt x="3618843" y="537690"/>
                  <a:pt x="3568425" y="613317"/>
                </a:cubicBezTo>
                <a:cubicBezTo>
                  <a:pt x="3564708" y="624468"/>
                  <a:pt x="3562531" y="636257"/>
                  <a:pt x="3557274" y="646771"/>
                </a:cubicBezTo>
                <a:cubicBezTo>
                  <a:pt x="3521462" y="718394"/>
                  <a:pt x="3543540" y="635649"/>
                  <a:pt x="3512669" y="735981"/>
                </a:cubicBezTo>
                <a:cubicBezTo>
                  <a:pt x="3503655" y="765277"/>
                  <a:pt x="3490366" y="825191"/>
                  <a:pt x="3490366" y="825191"/>
                </a:cubicBezTo>
                <a:cubicBezTo>
                  <a:pt x="3486649" y="862362"/>
                  <a:pt x="3484152" y="899675"/>
                  <a:pt x="3479215" y="936703"/>
                </a:cubicBezTo>
                <a:cubicBezTo>
                  <a:pt x="3476710" y="955490"/>
                  <a:pt x="3470278" y="973635"/>
                  <a:pt x="3468064" y="992459"/>
                </a:cubicBezTo>
                <a:cubicBezTo>
                  <a:pt x="3462834" y="1036912"/>
                  <a:pt x="3460346" y="1081646"/>
                  <a:pt x="3456913" y="1126274"/>
                </a:cubicBezTo>
                <a:cubicBezTo>
                  <a:pt x="3435800" y="1400737"/>
                  <a:pt x="3456021" y="1169529"/>
                  <a:pt x="3434610" y="1405054"/>
                </a:cubicBezTo>
                <a:cubicBezTo>
                  <a:pt x="3429291" y="1532705"/>
                  <a:pt x="3406988" y="2083226"/>
                  <a:pt x="3401156" y="2129883"/>
                </a:cubicBezTo>
                <a:cubicBezTo>
                  <a:pt x="3397439" y="2159620"/>
                  <a:pt x="3392718" y="2189248"/>
                  <a:pt x="3390005" y="2219093"/>
                </a:cubicBezTo>
                <a:cubicBezTo>
                  <a:pt x="3385282" y="2271050"/>
                  <a:pt x="3388187" y="2323880"/>
                  <a:pt x="3378854" y="2375210"/>
                </a:cubicBezTo>
                <a:cubicBezTo>
                  <a:pt x="3345794" y="2557043"/>
                  <a:pt x="3327938" y="2561414"/>
                  <a:pt x="3278493" y="2709747"/>
                </a:cubicBezTo>
                <a:cubicBezTo>
                  <a:pt x="3266221" y="2746563"/>
                  <a:pt x="3257311" y="2784443"/>
                  <a:pt x="3245039" y="2821259"/>
                </a:cubicBezTo>
                <a:cubicBezTo>
                  <a:pt x="3234996" y="2851388"/>
                  <a:pt x="3221629" y="2880340"/>
                  <a:pt x="3211586" y="2910469"/>
                </a:cubicBezTo>
                <a:cubicBezTo>
                  <a:pt x="3203029" y="2936141"/>
                  <a:pt x="3200481" y="2963892"/>
                  <a:pt x="3189283" y="2988527"/>
                </a:cubicBezTo>
                <a:cubicBezTo>
                  <a:pt x="3181592" y="3005446"/>
                  <a:pt x="3167925" y="3019021"/>
                  <a:pt x="3155830" y="3033132"/>
                </a:cubicBezTo>
                <a:cubicBezTo>
                  <a:pt x="3137333" y="3054713"/>
                  <a:pt x="3114734" y="3075982"/>
                  <a:pt x="3088922" y="3088888"/>
                </a:cubicBezTo>
                <a:cubicBezTo>
                  <a:pt x="3078409" y="3094145"/>
                  <a:pt x="3066620" y="3096322"/>
                  <a:pt x="3055469" y="3100039"/>
                </a:cubicBezTo>
                <a:cubicBezTo>
                  <a:pt x="2981127" y="3096322"/>
                  <a:pt x="2906388" y="3097420"/>
                  <a:pt x="2832444" y="3088888"/>
                </a:cubicBezTo>
                <a:cubicBezTo>
                  <a:pt x="2809090" y="3086193"/>
                  <a:pt x="2765537" y="3066586"/>
                  <a:pt x="2765537" y="3066586"/>
                </a:cubicBezTo>
                <a:lnTo>
                  <a:pt x="2720932" y="3021981"/>
                </a:lnTo>
                <a:cubicBezTo>
                  <a:pt x="2694515" y="2995564"/>
                  <a:pt x="2666632" y="2970592"/>
                  <a:pt x="2654025" y="2932771"/>
                </a:cubicBezTo>
                <a:cubicBezTo>
                  <a:pt x="2650308" y="2921620"/>
                  <a:pt x="2645725" y="2910721"/>
                  <a:pt x="2642874" y="2899317"/>
                </a:cubicBezTo>
                <a:cubicBezTo>
                  <a:pt x="2635078" y="2868134"/>
                  <a:pt x="2625544" y="2806495"/>
                  <a:pt x="2620571" y="2776654"/>
                </a:cubicBezTo>
                <a:cubicBezTo>
                  <a:pt x="2602095" y="2536462"/>
                  <a:pt x="2601807" y="2599685"/>
                  <a:pt x="2620571" y="2252547"/>
                </a:cubicBezTo>
                <a:cubicBezTo>
                  <a:pt x="2621205" y="2240810"/>
                  <a:pt x="2629079" y="2230546"/>
                  <a:pt x="2631722" y="2219093"/>
                </a:cubicBezTo>
                <a:cubicBezTo>
                  <a:pt x="2640246" y="2182157"/>
                  <a:pt x="2642038" y="2143543"/>
                  <a:pt x="2654025" y="2107581"/>
                </a:cubicBezTo>
                <a:cubicBezTo>
                  <a:pt x="2661459" y="2085279"/>
                  <a:pt x="2670625" y="2063481"/>
                  <a:pt x="2676327" y="2040674"/>
                </a:cubicBezTo>
                <a:cubicBezTo>
                  <a:pt x="2680044" y="2025806"/>
                  <a:pt x="2684153" y="2011030"/>
                  <a:pt x="2687478" y="1996069"/>
                </a:cubicBezTo>
                <a:cubicBezTo>
                  <a:pt x="2691590" y="1977567"/>
                  <a:pt x="2693184" y="1958467"/>
                  <a:pt x="2698630" y="1940313"/>
                </a:cubicBezTo>
                <a:cubicBezTo>
                  <a:pt x="2704382" y="1921140"/>
                  <a:pt x="2715180" y="1903729"/>
                  <a:pt x="2720932" y="1884556"/>
                </a:cubicBezTo>
                <a:cubicBezTo>
                  <a:pt x="2726378" y="1866402"/>
                  <a:pt x="2726637" y="1846954"/>
                  <a:pt x="2732083" y="1828800"/>
                </a:cubicBezTo>
                <a:cubicBezTo>
                  <a:pt x="2754660" y="1753544"/>
                  <a:pt x="2750334" y="1794324"/>
                  <a:pt x="2776688" y="1728439"/>
                </a:cubicBezTo>
                <a:cubicBezTo>
                  <a:pt x="2785419" y="1706612"/>
                  <a:pt x="2785951" y="1681093"/>
                  <a:pt x="2798991" y="1661532"/>
                </a:cubicBezTo>
                <a:cubicBezTo>
                  <a:pt x="2806425" y="1650381"/>
                  <a:pt x="2815299" y="1640065"/>
                  <a:pt x="2821293" y="1628078"/>
                </a:cubicBezTo>
                <a:cubicBezTo>
                  <a:pt x="2826550" y="1617565"/>
                  <a:pt x="2829351" y="1605965"/>
                  <a:pt x="2832444" y="1594625"/>
                </a:cubicBezTo>
                <a:cubicBezTo>
                  <a:pt x="2840509" y="1565053"/>
                  <a:pt x="2845054" y="1534494"/>
                  <a:pt x="2854747" y="1505415"/>
                </a:cubicBezTo>
                <a:lnTo>
                  <a:pt x="2877049" y="1438508"/>
                </a:lnTo>
                <a:cubicBezTo>
                  <a:pt x="2880766" y="1427357"/>
                  <a:pt x="2882943" y="1415567"/>
                  <a:pt x="2888200" y="1405054"/>
                </a:cubicBezTo>
                <a:lnTo>
                  <a:pt x="2899352" y="1382752"/>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nvGrpSpPr>
          <p:cNvPr id="205" name="Group 204">
            <a:extLst>
              <a:ext uri="{FF2B5EF4-FFF2-40B4-BE49-F238E27FC236}">
                <a16:creationId xmlns:a16="http://schemas.microsoft.com/office/drawing/2014/main" id="{027CCBDB-49E1-D2A6-5F14-3DE256337722}"/>
              </a:ext>
            </a:extLst>
          </p:cNvPr>
          <p:cNvGrpSpPr/>
          <p:nvPr/>
        </p:nvGrpSpPr>
        <p:grpSpPr>
          <a:xfrm>
            <a:off x="5354413" y="2779917"/>
            <a:ext cx="1594066" cy="799855"/>
            <a:chOff x="4873451" y="1886389"/>
            <a:chExt cx="2393830" cy="1095457"/>
          </a:xfrm>
        </p:grpSpPr>
        <p:grpSp>
          <p:nvGrpSpPr>
            <p:cNvPr id="19" name="Group 18">
              <a:extLst>
                <a:ext uri="{FF2B5EF4-FFF2-40B4-BE49-F238E27FC236}">
                  <a16:creationId xmlns:a16="http://schemas.microsoft.com/office/drawing/2014/main" id="{3C9C46F5-B355-0B2B-F990-8F263579AB00}"/>
                </a:ext>
              </a:extLst>
            </p:cNvPr>
            <p:cNvGrpSpPr/>
            <p:nvPr/>
          </p:nvGrpSpPr>
          <p:grpSpPr>
            <a:xfrm>
              <a:off x="4873451" y="1886389"/>
              <a:ext cx="2393830" cy="1095457"/>
              <a:chOff x="4215161" y="3070603"/>
              <a:chExt cx="2460772" cy="1030442"/>
            </a:xfrm>
            <a:solidFill>
              <a:srgbClr val="000000"/>
            </a:solidFill>
          </p:grpSpPr>
          <p:sp>
            <p:nvSpPr>
              <p:cNvPr id="13" name="Cube 12">
                <a:extLst>
                  <a:ext uri="{FF2B5EF4-FFF2-40B4-BE49-F238E27FC236}">
                    <a16:creationId xmlns:a16="http://schemas.microsoft.com/office/drawing/2014/main" id="{0C662B1D-7C75-EF57-59B8-2642F8A0CFCD}"/>
                  </a:ext>
                </a:extLst>
              </p:cNvPr>
              <p:cNvSpPr/>
              <p:nvPr/>
            </p:nvSpPr>
            <p:spPr>
              <a:xfrm>
                <a:off x="4215161" y="3070603"/>
                <a:ext cx="2460772" cy="1030442"/>
              </a:xfrm>
              <a:prstGeom prst="cube">
                <a:avLst>
                  <a:gd name="adj" fmla="val 48438"/>
                </a:avLst>
              </a:prstGeom>
              <a:grpFill/>
              <a:ln w="25400">
                <a:noFill/>
                <a:miter lim="800000"/>
              </a:ln>
              <a:effectLst/>
              <a:scene3d>
                <a:camera prst="perspectiveRelaxed" fov="3300000">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4" name="Rectangle 13">
                <a:extLst>
                  <a:ext uri="{FF2B5EF4-FFF2-40B4-BE49-F238E27FC236}">
                    <a16:creationId xmlns:a16="http://schemas.microsoft.com/office/drawing/2014/main" id="{D1B692C5-3EEB-1918-2E6A-121FFAFFDC50}"/>
                  </a:ext>
                </a:extLst>
              </p:cNvPr>
              <p:cNvSpPr/>
              <p:nvPr/>
            </p:nvSpPr>
            <p:spPr>
              <a:xfrm>
                <a:off x="4523749" y="3681016"/>
                <a:ext cx="471998" cy="15239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7" name="Rectangle 16">
                <a:extLst>
                  <a:ext uri="{FF2B5EF4-FFF2-40B4-BE49-F238E27FC236}">
                    <a16:creationId xmlns:a16="http://schemas.microsoft.com/office/drawing/2014/main" id="{7ACDFB9F-A581-61FC-A067-54F4078AD1C4}"/>
                  </a:ext>
                </a:extLst>
              </p:cNvPr>
              <p:cNvSpPr/>
              <p:nvPr/>
            </p:nvSpPr>
            <p:spPr>
              <a:xfrm>
                <a:off x="5367520" y="36575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8" name="Rectangle 17">
                <a:extLst>
                  <a:ext uri="{FF2B5EF4-FFF2-40B4-BE49-F238E27FC236}">
                    <a16:creationId xmlns:a16="http://schemas.microsoft.com/office/drawing/2014/main" id="{3B5B3C2D-5494-8058-C36A-207D32FDDF93}"/>
                  </a:ext>
                </a:extLst>
              </p:cNvPr>
              <p:cNvSpPr/>
              <p:nvPr/>
            </p:nvSpPr>
            <p:spPr>
              <a:xfrm>
                <a:off x="5363805" y="38099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204" name="TextBox 203">
              <a:extLst>
                <a:ext uri="{FF2B5EF4-FFF2-40B4-BE49-F238E27FC236}">
                  <a16:creationId xmlns:a16="http://schemas.microsoft.com/office/drawing/2014/main" id="{F265EF1D-12E7-7501-3B55-25400BA9572A}"/>
                </a:ext>
              </a:extLst>
            </p:cNvPr>
            <p:cNvSpPr txBox="1"/>
            <p:nvPr/>
          </p:nvSpPr>
          <p:spPr>
            <a:xfrm>
              <a:off x="5486871" y="2103855"/>
              <a:ext cx="1405354" cy="337217"/>
            </a:xfrm>
            <a:prstGeom prst="rect">
              <a:avLst/>
            </a:prstGeom>
          </p:spPr>
          <p:txBody>
            <a:bodyPr wrap="none" lIns="0" tIns="0" rIns="0" bIns="0" rtlCol="0">
              <a:spAutoFit/>
            </a:bodyPr>
            <a:lstStyle/>
            <a:p>
              <a:pPr>
                <a:spcAft>
                  <a:spcPts val="600"/>
                </a:spcAft>
              </a:pPr>
              <a:r>
                <a:rPr lang="en-US" sz="1600" dirty="0">
                  <a:solidFill>
                    <a:schemeClr val="bg1"/>
                  </a:solidFill>
                  <a:latin typeface="Gill Sans MT" panose="020B0502020104020203" pitchFamily="34" charset="77"/>
                </a:rPr>
                <a:t>ToR Switch</a:t>
              </a:r>
            </a:p>
          </p:txBody>
        </p:sp>
      </p:grpSp>
      <p:grpSp>
        <p:nvGrpSpPr>
          <p:cNvPr id="45" name="Group 44">
            <a:extLst>
              <a:ext uri="{FF2B5EF4-FFF2-40B4-BE49-F238E27FC236}">
                <a16:creationId xmlns:a16="http://schemas.microsoft.com/office/drawing/2014/main" id="{9FC1CE4D-7F0C-F2B7-5070-8CC9A33DC23E}"/>
              </a:ext>
            </a:extLst>
          </p:cNvPr>
          <p:cNvGrpSpPr/>
          <p:nvPr/>
        </p:nvGrpSpPr>
        <p:grpSpPr>
          <a:xfrm>
            <a:off x="2536686" y="4519827"/>
            <a:ext cx="757004" cy="1265926"/>
            <a:chOff x="4865614" y="3066585"/>
            <a:chExt cx="1546337" cy="2453269"/>
          </a:xfrm>
          <a:solidFill>
            <a:schemeClr val="tx1">
              <a:lumMod val="75000"/>
              <a:lumOff val="25000"/>
            </a:schemeClr>
          </a:solidFill>
        </p:grpSpPr>
        <p:sp>
          <p:nvSpPr>
            <p:cNvPr id="23" name="Cube 22">
              <a:extLst>
                <a:ext uri="{FF2B5EF4-FFF2-40B4-BE49-F238E27FC236}">
                  <a16:creationId xmlns:a16="http://schemas.microsoft.com/office/drawing/2014/main" id="{135A2D10-EF97-D927-3BC4-238696969B5E}"/>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27" name="Rectangle 26">
              <a:extLst>
                <a:ext uri="{FF2B5EF4-FFF2-40B4-BE49-F238E27FC236}">
                  <a16:creationId xmlns:a16="http://schemas.microsoft.com/office/drawing/2014/main" id="{881A2347-B8A2-B30A-0AEC-BB992A0FD04A}"/>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8" name="Rectangle 27">
              <a:extLst>
                <a:ext uri="{FF2B5EF4-FFF2-40B4-BE49-F238E27FC236}">
                  <a16:creationId xmlns:a16="http://schemas.microsoft.com/office/drawing/2014/main" id="{D5465E88-BDA0-77AE-D650-32B9DC58FF81}"/>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5" name="Rectangle 34">
              <a:extLst>
                <a:ext uri="{FF2B5EF4-FFF2-40B4-BE49-F238E27FC236}">
                  <a16:creationId xmlns:a16="http://schemas.microsoft.com/office/drawing/2014/main" id="{33782A87-6A78-F6E4-BEC0-29ABBEDA9561}"/>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7" name="Rectangle 36">
              <a:extLst>
                <a:ext uri="{FF2B5EF4-FFF2-40B4-BE49-F238E27FC236}">
                  <a16:creationId xmlns:a16="http://schemas.microsoft.com/office/drawing/2014/main" id="{5F316B31-092B-E9E0-B4A5-0F4705902A25}"/>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8" name="Rectangle 37">
              <a:extLst>
                <a:ext uri="{FF2B5EF4-FFF2-40B4-BE49-F238E27FC236}">
                  <a16:creationId xmlns:a16="http://schemas.microsoft.com/office/drawing/2014/main" id="{E32B7986-CED5-2A1C-AD67-CC8EB91DDA39}"/>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42" name="Rectangle 41">
              <a:extLst>
                <a:ext uri="{FF2B5EF4-FFF2-40B4-BE49-F238E27FC236}">
                  <a16:creationId xmlns:a16="http://schemas.microsoft.com/office/drawing/2014/main" id="{D263FBEF-A84A-B23A-A095-E61607884C13}"/>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6" name="Cube 5">
            <a:extLst>
              <a:ext uri="{FF2B5EF4-FFF2-40B4-BE49-F238E27FC236}">
                <a16:creationId xmlns:a16="http://schemas.microsoft.com/office/drawing/2014/main" id="{BE4E96A7-AAEF-14F6-C082-431ED1759F40}"/>
              </a:ext>
            </a:extLst>
          </p:cNvPr>
          <p:cNvSpPr/>
          <p:nvPr/>
        </p:nvSpPr>
        <p:spPr>
          <a:xfrm>
            <a:off x="2432342" y="4250555"/>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7" name="Cube 6">
            <a:extLst>
              <a:ext uri="{FF2B5EF4-FFF2-40B4-BE49-F238E27FC236}">
                <a16:creationId xmlns:a16="http://schemas.microsoft.com/office/drawing/2014/main" id="{8C4BE366-3465-1215-242D-29172213FF50}"/>
              </a:ext>
            </a:extLst>
          </p:cNvPr>
          <p:cNvSpPr/>
          <p:nvPr/>
        </p:nvSpPr>
        <p:spPr>
          <a:xfrm>
            <a:off x="2765959" y="4254011"/>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 name="Cube 7">
            <a:extLst>
              <a:ext uri="{FF2B5EF4-FFF2-40B4-BE49-F238E27FC236}">
                <a16:creationId xmlns:a16="http://schemas.microsoft.com/office/drawing/2014/main" id="{479737FB-3EF5-ECF5-6BF3-38044C8E6D3C}"/>
              </a:ext>
            </a:extLst>
          </p:cNvPr>
          <p:cNvSpPr/>
          <p:nvPr/>
        </p:nvSpPr>
        <p:spPr>
          <a:xfrm>
            <a:off x="3111902" y="4250555"/>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9" name="Cube 8">
            <a:extLst>
              <a:ext uri="{FF2B5EF4-FFF2-40B4-BE49-F238E27FC236}">
                <a16:creationId xmlns:a16="http://schemas.microsoft.com/office/drawing/2014/main" id="{2CD0665F-CB6C-351D-2F0D-562938A54A6A}"/>
              </a:ext>
            </a:extLst>
          </p:cNvPr>
          <p:cNvSpPr/>
          <p:nvPr/>
        </p:nvSpPr>
        <p:spPr>
          <a:xfrm>
            <a:off x="2385483" y="4519828"/>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10" name="Cube 9">
            <a:extLst>
              <a:ext uri="{FF2B5EF4-FFF2-40B4-BE49-F238E27FC236}">
                <a16:creationId xmlns:a16="http://schemas.microsoft.com/office/drawing/2014/main" id="{84848B99-DD88-7A40-6B1A-AB02A62B03A6}"/>
              </a:ext>
            </a:extLst>
          </p:cNvPr>
          <p:cNvSpPr/>
          <p:nvPr/>
        </p:nvSpPr>
        <p:spPr>
          <a:xfrm>
            <a:off x="2740249"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11" name="Cube 10">
            <a:extLst>
              <a:ext uri="{FF2B5EF4-FFF2-40B4-BE49-F238E27FC236}">
                <a16:creationId xmlns:a16="http://schemas.microsoft.com/office/drawing/2014/main" id="{CD1CB3D9-CCA1-F02E-E768-DC1F597DF2AE}"/>
              </a:ext>
            </a:extLst>
          </p:cNvPr>
          <p:cNvSpPr/>
          <p:nvPr/>
        </p:nvSpPr>
        <p:spPr>
          <a:xfrm>
            <a:off x="3095656" y="45223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47" name="Group 46">
            <a:extLst>
              <a:ext uri="{FF2B5EF4-FFF2-40B4-BE49-F238E27FC236}">
                <a16:creationId xmlns:a16="http://schemas.microsoft.com/office/drawing/2014/main" id="{3EA5DC4C-3D3B-E045-A535-71658DA5EEF9}"/>
              </a:ext>
            </a:extLst>
          </p:cNvPr>
          <p:cNvGrpSpPr/>
          <p:nvPr/>
        </p:nvGrpSpPr>
        <p:grpSpPr>
          <a:xfrm>
            <a:off x="4355476" y="4519826"/>
            <a:ext cx="757004" cy="1265926"/>
            <a:chOff x="4865614" y="3066585"/>
            <a:chExt cx="1546337" cy="2453269"/>
          </a:xfrm>
          <a:solidFill>
            <a:schemeClr val="tx1">
              <a:lumMod val="75000"/>
              <a:lumOff val="25000"/>
            </a:schemeClr>
          </a:solidFill>
        </p:grpSpPr>
        <p:sp>
          <p:nvSpPr>
            <p:cNvPr id="55" name="Cube 54">
              <a:extLst>
                <a:ext uri="{FF2B5EF4-FFF2-40B4-BE49-F238E27FC236}">
                  <a16:creationId xmlns:a16="http://schemas.microsoft.com/office/drawing/2014/main" id="{BFFA5245-1A5E-12EA-A94F-B1D8E3F8EF97}"/>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56" name="Rectangle 55">
              <a:extLst>
                <a:ext uri="{FF2B5EF4-FFF2-40B4-BE49-F238E27FC236}">
                  <a16:creationId xmlns:a16="http://schemas.microsoft.com/office/drawing/2014/main" id="{2EF050D4-4499-60EA-903F-1FC55E6C1249}"/>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7" name="Rectangle 56">
              <a:extLst>
                <a:ext uri="{FF2B5EF4-FFF2-40B4-BE49-F238E27FC236}">
                  <a16:creationId xmlns:a16="http://schemas.microsoft.com/office/drawing/2014/main" id="{E13BB4AA-D39F-4188-3396-FAA554CA305D}"/>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8" name="Rectangle 57">
              <a:extLst>
                <a:ext uri="{FF2B5EF4-FFF2-40B4-BE49-F238E27FC236}">
                  <a16:creationId xmlns:a16="http://schemas.microsoft.com/office/drawing/2014/main" id="{112CF6C7-E028-31A9-BD1E-61158140ADBE}"/>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9" name="Rectangle 58">
              <a:extLst>
                <a:ext uri="{FF2B5EF4-FFF2-40B4-BE49-F238E27FC236}">
                  <a16:creationId xmlns:a16="http://schemas.microsoft.com/office/drawing/2014/main" id="{D825BF96-4400-2620-8B4C-B6DE630ACA24}"/>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0" name="Rectangle 59">
              <a:extLst>
                <a:ext uri="{FF2B5EF4-FFF2-40B4-BE49-F238E27FC236}">
                  <a16:creationId xmlns:a16="http://schemas.microsoft.com/office/drawing/2014/main" id="{35DB361F-201E-A1C8-9349-81B2DAFA3D2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1" name="Rectangle 60">
              <a:extLst>
                <a:ext uri="{FF2B5EF4-FFF2-40B4-BE49-F238E27FC236}">
                  <a16:creationId xmlns:a16="http://schemas.microsoft.com/office/drawing/2014/main" id="{3B8D82D6-B370-B25C-6D53-471B2265579B}"/>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48" name="Cube 47">
            <a:extLst>
              <a:ext uri="{FF2B5EF4-FFF2-40B4-BE49-F238E27FC236}">
                <a16:creationId xmlns:a16="http://schemas.microsoft.com/office/drawing/2014/main" id="{DD0EA295-DCC2-E0A2-2B18-D6D38896A1F8}"/>
              </a:ext>
            </a:extLst>
          </p:cNvPr>
          <p:cNvSpPr/>
          <p:nvPr/>
        </p:nvSpPr>
        <p:spPr>
          <a:xfrm>
            <a:off x="4251131" y="4250553"/>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49" name="Cube 48">
            <a:extLst>
              <a:ext uri="{FF2B5EF4-FFF2-40B4-BE49-F238E27FC236}">
                <a16:creationId xmlns:a16="http://schemas.microsoft.com/office/drawing/2014/main" id="{C524889E-E45A-0F23-7FE3-8D97E549D10E}"/>
              </a:ext>
            </a:extLst>
          </p:cNvPr>
          <p:cNvSpPr/>
          <p:nvPr/>
        </p:nvSpPr>
        <p:spPr>
          <a:xfrm>
            <a:off x="4584749" y="4254009"/>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50" name="Cube 49">
            <a:extLst>
              <a:ext uri="{FF2B5EF4-FFF2-40B4-BE49-F238E27FC236}">
                <a16:creationId xmlns:a16="http://schemas.microsoft.com/office/drawing/2014/main" id="{52B130BE-1578-3A10-BF59-43BB5BFA30DA}"/>
              </a:ext>
            </a:extLst>
          </p:cNvPr>
          <p:cNvSpPr/>
          <p:nvPr/>
        </p:nvSpPr>
        <p:spPr>
          <a:xfrm>
            <a:off x="4930691" y="4250553"/>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51" name="Cube 50">
            <a:extLst>
              <a:ext uri="{FF2B5EF4-FFF2-40B4-BE49-F238E27FC236}">
                <a16:creationId xmlns:a16="http://schemas.microsoft.com/office/drawing/2014/main" id="{6E9C891D-5381-89F4-2AB3-AA8247711FD9}"/>
              </a:ext>
            </a:extLst>
          </p:cNvPr>
          <p:cNvSpPr/>
          <p:nvPr/>
        </p:nvSpPr>
        <p:spPr>
          <a:xfrm>
            <a:off x="4204272"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52" name="Cube 51">
            <a:extLst>
              <a:ext uri="{FF2B5EF4-FFF2-40B4-BE49-F238E27FC236}">
                <a16:creationId xmlns:a16="http://schemas.microsoft.com/office/drawing/2014/main" id="{987EFC41-12B9-2B75-60F2-FCAD33411E02}"/>
              </a:ext>
            </a:extLst>
          </p:cNvPr>
          <p:cNvSpPr/>
          <p:nvPr/>
        </p:nvSpPr>
        <p:spPr>
          <a:xfrm>
            <a:off x="4559038" y="45198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53" name="Cube 52">
            <a:extLst>
              <a:ext uri="{FF2B5EF4-FFF2-40B4-BE49-F238E27FC236}">
                <a16:creationId xmlns:a16="http://schemas.microsoft.com/office/drawing/2014/main" id="{08E4EB41-A4F5-F9B9-7386-777A9A7D7E47}"/>
              </a:ext>
            </a:extLst>
          </p:cNvPr>
          <p:cNvSpPr/>
          <p:nvPr/>
        </p:nvSpPr>
        <p:spPr>
          <a:xfrm>
            <a:off x="4914446" y="4522325"/>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63" name="Group 62">
            <a:extLst>
              <a:ext uri="{FF2B5EF4-FFF2-40B4-BE49-F238E27FC236}">
                <a16:creationId xmlns:a16="http://schemas.microsoft.com/office/drawing/2014/main" id="{F71FAA9D-96F6-B3B7-C15F-1BDE53D427AE}"/>
              </a:ext>
            </a:extLst>
          </p:cNvPr>
          <p:cNvGrpSpPr/>
          <p:nvPr/>
        </p:nvGrpSpPr>
        <p:grpSpPr>
          <a:xfrm>
            <a:off x="7407907" y="4519827"/>
            <a:ext cx="757004" cy="1265926"/>
            <a:chOff x="4865614" y="3066585"/>
            <a:chExt cx="1546337" cy="2453269"/>
          </a:xfrm>
          <a:solidFill>
            <a:schemeClr val="tx1">
              <a:lumMod val="75000"/>
              <a:lumOff val="25000"/>
            </a:schemeClr>
          </a:solidFill>
        </p:grpSpPr>
        <p:sp>
          <p:nvSpPr>
            <p:cNvPr id="71" name="Cube 70">
              <a:extLst>
                <a:ext uri="{FF2B5EF4-FFF2-40B4-BE49-F238E27FC236}">
                  <a16:creationId xmlns:a16="http://schemas.microsoft.com/office/drawing/2014/main" id="{76BBA1F8-7802-7E29-3B80-54877BDD2C48}"/>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72" name="Rectangle 71">
              <a:extLst>
                <a:ext uri="{FF2B5EF4-FFF2-40B4-BE49-F238E27FC236}">
                  <a16:creationId xmlns:a16="http://schemas.microsoft.com/office/drawing/2014/main" id="{ADBA2857-431A-7A1B-8E6D-8B697EE2755D}"/>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3" name="Rectangle 72">
              <a:extLst>
                <a:ext uri="{FF2B5EF4-FFF2-40B4-BE49-F238E27FC236}">
                  <a16:creationId xmlns:a16="http://schemas.microsoft.com/office/drawing/2014/main" id="{433F7B4C-3B32-C214-7A05-BA4E1920340F}"/>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4" name="Rectangle 73">
              <a:extLst>
                <a:ext uri="{FF2B5EF4-FFF2-40B4-BE49-F238E27FC236}">
                  <a16:creationId xmlns:a16="http://schemas.microsoft.com/office/drawing/2014/main" id="{3FA216A8-68B6-ED49-FED6-1C0AE60EC267}"/>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5" name="Rectangle 74">
              <a:extLst>
                <a:ext uri="{FF2B5EF4-FFF2-40B4-BE49-F238E27FC236}">
                  <a16:creationId xmlns:a16="http://schemas.microsoft.com/office/drawing/2014/main" id="{4B34F514-1020-30A8-1259-B97498E4E279}"/>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6" name="Rectangle 75">
              <a:extLst>
                <a:ext uri="{FF2B5EF4-FFF2-40B4-BE49-F238E27FC236}">
                  <a16:creationId xmlns:a16="http://schemas.microsoft.com/office/drawing/2014/main" id="{7078EF03-93ED-C838-D67D-91928C8A2C2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7" name="Rectangle 76">
              <a:extLst>
                <a:ext uri="{FF2B5EF4-FFF2-40B4-BE49-F238E27FC236}">
                  <a16:creationId xmlns:a16="http://schemas.microsoft.com/office/drawing/2014/main" id="{7FB4A25D-1BDD-6A0E-E6BF-96C3F137378B}"/>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64" name="Cube 63">
            <a:extLst>
              <a:ext uri="{FF2B5EF4-FFF2-40B4-BE49-F238E27FC236}">
                <a16:creationId xmlns:a16="http://schemas.microsoft.com/office/drawing/2014/main" id="{881F5D7C-D365-C55E-B75A-65F7CBDE9099}"/>
              </a:ext>
            </a:extLst>
          </p:cNvPr>
          <p:cNvSpPr/>
          <p:nvPr/>
        </p:nvSpPr>
        <p:spPr>
          <a:xfrm>
            <a:off x="730356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65" name="Cube 64">
            <a:extLst>
              <a:ext uri="{FF2B5EF4-FFF2-40B4-BE49-F238E27FC236}">
                <a16:creationId xmlns:a16="http://schemas.microsoft.com/office/drawing/2014/main" id="{66182CD1-5F65-CAFA-48F0-3438EDCE615C}"/>
              </a:ext>
            </a:extLst>
          </p:cNvPr>
          <p:cNvSpPr/>
          <p:nvPr/>
        </p:nvSpPr>
        <p:spPr>
          <a:xfrm>
            <a:off x="7637181" y="4254010"/>
            <a:ext cx="313349" cy="235922"/>
          </a:xfrm>
          <a:prstGeom prst="cube">
            <a:avLst/>
          </a:prstGeom>
          <a:solidFill>
            <a:srgbClr val="FFC000"/>
          </a:solidFill>
          <a:ln w="25400">
            <a:noFill/>
            <a:miter lim="800000"/>
          </a:ln>
          <a:effectLst>
            <a:glow rad="101600">
              <a:srgbClr val="FFC000">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tx1"/>
                </a:solidFill>
                <a:latin typeface="Gill Sans MT" panose="020B0502020104020203" pitchFamily="34" charset="77"/>
              </a:rPr>
              <a:t>VM</a:t>
            </a:r>
          </a:p>
        </p:txBody>
      </p:sp>
      <p:sp>
        <p:nvSpPr>
          <p:cNvPr id="66" name="Cube 65">
            <a:extLst>
              <a:ext uri="{FF2B5EF4-FFF2-40B4-BE49-F238E27FC236}">
                <a16:creationId xmlns:a16="http://schemas.microsoft.com/office/drawing/2014/main" id="{64E058FA-4D96-4D58-0E9A-517A270B750E}"/>
              </a:ext>
            </a:extLst>
          </p:cNvPr>
          <p:cNvSpPr/>
          <p:nvPr/>
        </p:nvSpPr>
        <p:spPr>
          <a:xfrm>
            <a:off x="7983123"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67" name="Cube 66">
            <a:extLst>
              <a:ext uri="{FF2B5EF4-FFF2-40B4-BE49-F238E27FC236}">
                <a16:creationId xmlns:a16="http://schemas.microsoft.com/office/drawing/2014/main" id="{32F56996-DD7A-11EC-C5AF-3ED0CFACF4F9}"/>
              </a:ext>
            </a:extLst>
          </p:cNvPr>
          <p:cNvSpPr/>
          <p:nvPr/>
        </p:nvSpPr>
        <p:spPr>
          <a:xfrm>
            <a:off x="7256704"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68" name="Cube 67">
            <a:extLst>
              <a:ext uri="{FF2B5EF4-FFF2-40B4-BE49-F238E27FC236}">
                <a16:creationId xmlns:a16="http://schemas.microsoft.com/office/drawing/2014/main" id="{0942CC89-47AA-3D80-7498-82A8A97F76D1}"/>
              </a:ext>
            </a:extLst>
          </p:cNvPr>
          <p:cNvSpPr/>
          <p:nvPr/>
        </p:nvSpPr>
        <p:spPr>
          <a:xfrm>
            <a:off x="7611470"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69" name="Cube 68">
            <a:extLst>
              <a:ext uri="{FF2B5EF4-FFF2-40B4-BE49-F238E27FC236}">
                <a16:creationId xmlns:a16="http://schemas.microsoft.com/office/drawing/2014/main" id="{940F7544-84CD-C827-B235-A59B3C195227}"/>
              </a:ext>
            </a:extLst>
          </p:cNvPr>
          <p:cNvSpPr/>
          <p:nvPr/>
        </p:nvSpPr>
        <p:spPr>
          <a:xfrm>
            <a:off x="7966877" y="45223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80" name="Group 79">
            <a:extLst>
              <a:ext uri="{FF2B5EF4-FFF2-40B4-BE49-F238E27FC236}">
                <a16:creationId xmlns:a16="http://schemas.microsoft.com/office/drawing/2014/main" id="{99F4401B-CCA8-F599-14E7-F13C63843666}"/>
              </a:ext>
            </a:extLst>
          </p:cNvPr>
          <p:cNvGrpSpPr/>
          <p:nvPr/>
        </p:nvGrpSpPr>
        <p:grpSpPr>
          <a:xfrm>
            <a:off x="8794396" y="4519827"/>
            <a:ext cx="757004" cy="1265926"/>
            <a:chOff x="4865614" y="3066585"/>
            <a:chExt cx="1546337" cy="2453269"/>
          </a:xfrm>
          <a:solidFill>
            <a:schemeClr val="tx1">
              <a:lumMod val="75000"/>
              <a:lumOff val="25000"/>
            </a:schemeClr>
          </a:solidFill>
        </p:grpSpPr>
        <p:sp>
          <p:nvSpPr>
            <p:cNvPr id="88" name="Cube 87">
              <a:extLst>
                <a:ext uri="{FF2B5EF4-FFF2-40B4-BE49-F238E27FC236}">
                  <a16:creationId xmlns:a16="http://schemas.microsoft.com/office/drawing/2014/main" id="{D5150156-6579-1FEF-6B9A-6964219C11F5}"/>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89" name="Rectangle 88">
              <a:extLst>
                <a:ext uri="{FF2B5EF4-FFF2-40B4-BE49-F238E27FC236}">
                  <a16:creationId xmlns:a16="http://schemas.microsoft.com/office/drawing/2014/main" id="{D6DEB94F-F22F-FC7D-4CB0-B84522519BCA}"/>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0" name="Rectangle 89">
              <a:extLst>
                <a:ext uri="{FF2B5EF4-FFF2-40B4-BE49-F238E27FC236}">
                  <a16:creationId xmlns:a16="http://schemas.microsoft.com/office/drawing/2014/main" id="{A7D555BC-F453-E690-0E88-5D389CE50CB5}"/>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1" name="Rectangle 90">
              <a:extLst>
                <a:ext uri="{FF2B5EF4-FFF2-40B4-BE49-F238E27FC236}">
                  <a16:creationId xmlns:a16="http://schemas.microsoft.com/office/drawing/2014/main" id="{08172245-C5C1-400B-2E16-C986D34D555F}"/>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2" name="Rectangle 91">
              <a:extLst>
                <a:ext uri="{FF2B5EF4-FFF2-40B4-BE49-F238E27FC236}">
                  <a16:creationId xmlns:a16="http://schemas.microsoft.com/office/drawing/2014/main" id="{B0D6B537-337C-EECE-3418-0D426FD5847D}"/>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3" name="Rectangle 92">
              <a:extLst>
                <a:ext uri="{FF2B5EF4-FFF2-40B4-BE49-F238E27FC236}">
                  <a16:creationId xmlns:a16="http://schemas.microsoft.com/office/drawing/2014/main" id="{F703245B-1087-26D6-4B71-3C2E4B6EF61A}"/>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4" name="Rectangle 93">
              <a:extLst>
                <a:ext uri="{FF2B5EF4-FFF2-40B4-BE49-F238E27FC236}">
                  <a16:creationId xmlns:a16="http://schemas.microsoft.com/office/drawing/2014/main" id="{098DEB0C-A61B-E781-A768-42A98F4D589C}"/>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81" name="Cube 80">
            <a:extLst>
              <a:ext uri="{FF2B5EF4-FFF2-40B4-BE49-F238E27FC236}">
                <a16:creationId xmlns:a16="http://schemas.microsoft.com/office/drawing/2014/main" id="{2A014E12-80DB-4995-6D5C-C4152BCB6A3C}"/>
              </a:ext>
            </a:extLst>
          </p:cNvPr>
          <p:cNvSpPr/>
          <p:nvPr/>
        </p:nvSpPr>
        <p:spPr>
          <a:xfrm>
            <a:off x="869005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2" name="Cube 81">
            <a:extLst>
              <a:ext uri="{FF2B5EF4-FFF2-40B4-BE49-F238E27FC236}">
                <a16:creationId xmlns:a16="http://schemas.microsoft.com/office/drawing/2014/main" id="{BA899F96-7800-B78E-18C8-2332DBE88DF5}"/>
              </a:ext>
            </a:extLst>
          </p:cNvPr>
          <p:cNvSpPr/>
          <p:nvPr/>
        </p:nvSpPr>
        <p:spPr>
          <a:xfrm>
            <a:off x="9023669" y="4254010"/>
            <a:ext cx="313349" cy="235922"/>
          </a:xfrm>
          <a:prstGeom prst="cube">
            <a:avLst/>
          </a:prstGeom>
          <a:solidFill>
            <a:srgbClr val="FFC000"/>
          </a:solidFill>
          <a:ln w="25400">
            <a:noFill/>
            <a:miter lim="800000"/>
          </a:ln>
          <a:effectLst>
            <a:glow rad="101600">
              <a:srgbClr val="FFC000">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tx1"/>
                </a:solidFill>
                <a:latin typeface="Gill Sans MT" panose="020B0502020104020203" pitchFamily="34" charset="77"/>
              </a:rPr>
              <a:t>VM</a:t>
            </a:r>
          </a:p>
        </p:txBody>
      </p:sp>
      <p:sp>
        <p:nvSpPr>
          <p:cNvPr id="83" name="Cube 82">
            <a:extLst>
              <a:ext uri="{FF2B5EF4-FFF2-40B4-BE49-F238E27FC236}">
                <a16:creationId xmlns:a16="http://schemas.microsoft.com/office/drawing/2014/main" id="{4A7CEE1F-F0A5-2D37-B313-6D737A68838C}"/>
              </a:ext>
            </a:extLst>
          </p:cNvPr>
          <p:cNvSpPr/>
          <p:nvPr/>
        </p:nvSpPr>
        <p:spPr>
          <a:xfrm>
            <a:off x="936961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4" name="Cube 83">
            <a:extLst>
              <a:ext uri="{FF2B5EF4-FFF2-40B4-BE49-F238E27FC236}">
                <a16:creationId xmlns:a16="http://schemas.microsoft.com/office/drawing/2014/main" id="{EA3D1C70-C66C-5D6D-A6A7-B689C78B472A}"/>
              </a:ext>
            </a:extLst>
          </p:cNvPr>
          <p:cNvSpPr/>
          <p:nvPr/>
        </p:nvSpPr>
        <p:spPr>
          <a:xfrm>
            <a:off x="8643193"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5" name="Cube 84">
            <a:extLst>
              <a:ext uri="{FF2B5EF4-FFF2-40B4-BE49-F238E27FC236}">
                <a16:creationId xmlns:a16="http://schemas.microsoft.com/office/drawing/2014/main" id="{22C0ECD6-C1F6-89C0-CAE4-E0CC84FE444F}"/>
              </a:ext>
            </a:extLst>
          </p:cNvPr>
          <p:cNvSpPr/>
          <p:nvPr/>
        </p:nvSpPr>
        <p:spPr>
          <a:xfrm>
            <a:off x="8997959"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6" name="Cube 85">
            <a:extLst>
              <a:ext uri="{FF2B5EF4-FFF2-40B4-BE49-F238E27FC236}">
                <a16:creationId xmlns:a16="http://schemas.microsoft.com/office/drawing/2014/main" id="{001EBDB6-A695-C904-7042-1D6777E2E16E}"/>
              </a:ext>
            </a:extLst>
          </p:cNvPr>
          <p:cNvSpPr/>
          <p:nvPr/>
        </p:nvSpPr>
        <p:spPr>
          <a:xfrm>
            <a:off x="9353366" y="45223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312" name="Freeform 311">
            <a:extLst>
              <a:ext uri="{FF2B5EF4-FFF2-40B4-BE49-F238E27FC236}">
                <a16:creationId xmlns:a16="http://schemas.microsoft.com/office/drawing/2014/main" id="{B000D86C-8635-D8B1-0852-C285137579A4}"/>
              </a:ext>
            </a:extLst>
          </p:cNvPr>
          <p:cNvSpPr/>
          <p:nvPr/>
        </p:nvSpPr>
        <p:spPr>
          <a:xfrm>
            <a:off x="2602728" y="3303950"/>
            <a:ext cx="2750652" cy="971004"/>
          </a:xfrm>
          <a:custGeom>
            <a:avLst/>
            <a:gdLst>
              <a:gd name="connsiteX0" fmla="*/ 0 w 5242207"/>
              <a:gd name="connsiteY0" fmla="*/ 1318925 h 1376075"/>
              <a:gd name="connsiteX1" fmla="*/ 1985962 w 5242207"/>
              <a:gd name="connsiteY1" fmla="*/ 633125 h 1376075"/>
              <a:gd name="connsiteX2" fmla="*/ 5229225 w 5242207"/>
              <a:gd name="connsiteY2" fmla="*/ 18762 h 1376075"/>
              <a:gd name="connsiteX3" fmla="*/ 3200400 w 5242207"/>
              <a:gd name="connsiteY3" fmla="*/ 1376075 h 1376075"/>
              <a:gd name="connsiteX0" fmla="*/ 0 w 5250265"/>
              <a:gd name="connsiteY0" fmla="*/ 1318925 h 1399749"/>
              <a:gd name="connsiteX1" fmla="*/ 1985962 w 5250265"/>
              <a:gd name="connsiteY1" fmla="*/ 633125 h 1399749"/>
              <a:gd name="connsiteX2" fmla="*/ 5229225 w 5250265"/>
              <a:gd name="connsiteY2" fmla="*/ 18762 h 1399749"/>
              <a:gd name="connsiteX3" fmla="*/ 4107077 w 5250265"/>
              <a:gd name="connsiteY3" fmla="*/ 1399749 h 1399749"/>
              <a:gd name="connsiteX0" fmla="*/ 0 w 5247750"/>
              <a:gd name="connsiteY0" fmla="*/ 1318925 h 1411585"/>
              <a:gd name="connsiteX1" fmla="*/ 1985962 w 5247750"/>
              <a:gd name="connsiteY1" fmla="*/ 633125 h 1411585"/>
              <a:gd name="connsiteX2" fmla="*/ 5229225 w 5247750"/>
              <a:gd name="connsiteY2" fmla="*/ 18762 h 1411585"/>
              <a:gd name="connsiteX3" fmla="*/ 3908741 w 5247750"/>
              <a:gd name="connsiteY3" fmla="*/ 1411585 h 1411585"/>
            </a:gdLst>
            <a:ahLst/>
            <a:cxnLst>
              <a:cxn ang="0">
                <a:pos x="connsiteX0" y="connsiteY0"/>
              </a:cxn>
              <a:cxn ang="0">
                <a:pos x="connsiteX1" y="connsiteY1"/>
              </a:cxn>
              <a:cxn ang="0">
                <a:pos x="connsiteX2" y="connsiteY2"/>
              </a:cxn>
              <a:cxn ang="0">
                <a:pos x="connsiteX3" y="connsiteY3"/>
              </a:cxn>
            </a:cxnLst>
            <a:rect l="l" t="t" r="r" b="b"/>
            <a:pathLst>
              <a:path w="5247750" h="1411585">
                <a:moveTo>
                  <a:pt x="0" y="1318925"/>
                </a:moveTo>
                <a:cubicBezTo>
                  <a:pt x="557212" y="1084372"/>
                  <a:pt x="1114425" y="849819"/>
                  <a:pt x="1985962" y="633125"/>
                </a:cubicBezTo>
                <a:cubicBezTo>
                  <a:pt x="2857500" y="416431"/>
                  <a:pt x="5026819" y="-105063"/>
                  <a:pt x="5229225" y="18762"/>
                </a:cubicBezTo>
                <a:cubicBezTo>
                  <a:pt x="5431631" y="142587"/>
                  <a:pt x="3908741" y="1411585"/>
                  <a:pt x="3908741" y="1411585"/>
                </a:cubicBezTo>
              </a:path>
            </a:pathLst>
          </a:custGeom>
          <a:noFill/>
          <a:ln w="127000">
            <a:solidFill>
              <a:schemeClr val="tx1">
                <a:lumMod val="50000"/>
                <a:lumOff val="50000"/>
                <a:alpha val="41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14" name="Freeform 313">
            <a:extLst>
              <a:ext uri="{FF2B5EF4-FFF2-40B4-BE49-F238E27FC236}">
                <a16:creationId xmlns:a16="http://schemas.microsoft.com/office/drawing/2014/main" id="{9157C51D-1EEE-21A3-9E16-8F63021521A5}"/>
              </a:ext>
            </a:extLst>
          </p:cNvPr>
          <p:cNvSpPr/>
          <p:nvPr/>
        </p:nvSpPr>
        <p:spPr>
          <a:xfrm>
            <a:off x="4826945" y="3386968"/>
            <a:ext cx="2947989" cy="881623"/>
          </a:xfrm>
          <a:custGeom>
            <a:avLst/>
            <a:gdLst>
              <a:gd name="connsiteX0" fmla="*/ 0 w 4427034"/>
              <a:gd name="connsiteY0" fmla="*/ 1204333 h 1204333"/>
              <a:gd name="connsiteX1" fmla="*/ 1873405 w 4427034"/>
              <a:gd name="connsiteY1" fmla="*/ 2 h 1204333"/>
              <a:gd name="connsiteX2" fmla="*/ 4427034 w 4427034"/>
              <a:gd name="connsiteY2" fmla="*/ 1193182 h 1204333"/>
              <a:gd name="connsiteX0" fmla="*/ 0 w 4427034"/>
              <a:gd name="connsiteY0" fmla="*/ 1287572 h 1287572"/>
              <a:gd name="connsiteX1" fmla="*/ 2330605 w 4427034"/>
              <a:gd name="connsiteY1" fmla="*/ 2 h 1287572"/>
              <a:gd name="connsiteX2" fmla="*/ 4427034 w 4427034"/>
              <a:gd name="connsiteY2" fmla="*/ 1276421 h 1287572"/>
            </a:gdLst>
            <a:ahLst/>
            <a:cxnLst>
              <a:cxn ang="0">
                <a:pos x="connsiteX0" y="connsiteY0"/>
              </a:cxn>
              <a:cxn ang="0">
                <a:pos x="connsiteX1" y="connsiteY1"/>
              </a:cxn>
              <a:cxn ang="0">
                <a:pos x="connsiteX2" y="connsiteY2"/>
              </a:cxn>
            </a:cxnLst>
            <a:rect l="l" t="t" r="r" b="b"/>
            <a:pathLst>
              <a:path w="4427034" h="1287572">
                <a:moveTo>
                  <a:pt x="0" y="1287572"/>
                </a:moveTo>
                <a:cubicBezTo>
                  <a:pt x="567783" y="686335"/>
                  <a:pt x="1592766" y="1860"/>
                  <a:pt x="2330605" y="2"/>
                </a:cubicBezTo>
                <a:cubicBezTo>
                  <a:pt x="3068444" y="-1857"/>
                  <a:pt x="4427034" y="1276421"/>
                  <a:pt x="4427034" y="1276421"/>
                </a:cubicBezTo>
              </a:path>
            </a:pathLst>
          </a:custGeom>
          <a:noFill/>
          <a:ln w="127000">
            <a:solidFill>
              <a:schemeClr val="tx1">
                <a:lumMod val="50000"/>
                <a:lumOff val="50000"/>
                <a:alpha val="59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15" name="Freeform 314">
            <a:extLst>
              <a:ext uri="{FF2B5EF4-FFF2-40B4-BE49-F238E27FC236}">
                <a16:creationId xmlns:a16="http://schemas.microsoft.com/office/drawing/2014/main" id="{2C340061-811C-6F71-5564-DB048E8E4AFE}"/>
              </a:ext>
            </a:extLst>
          </p:cNvPr>
          <p:cNvSpPr/>
          <p:nvPr/>
        </p:nvSpPr>
        <p:spPr>
          <a:xfrm>
            <a:off x="4826945" y="3239957"/>
            <a:ext cx="4366291" cy="1077813"/>
          </a:xfrm>
          <a:custGeom>
            <a:avLst/>
            <a:gdLst>
              <a:gd name="connsiteX0" fmla="*/ 0 w 6478858"/>
              <a:gd name="connsiteY0" fmla="*/ 1170947 h 1215552"/>
              <a:gd name="connsiteX1" fmla="*/ 2375210 w 6478858"/>
              <a:gd name="connsiteY1" fmla="*/ 69 h 1215552"/>
              <a:gd name="connsiteX2" fmla="*/ 6478858 w 6478858"/>
              <a:gd name="connsiteY2" fmla="*/ 1215552 h 1215552"/>
            </a:gdLst>
            <a:ahLst/>
            <a:cxnLst>
              <a:cxn ang="0">
                <a:pos x="connsiteX0" y="connsiteY0"/>
              </a:cxn>
              <a:cxn ang="0">
                <a:pos x="connsiteX1" y="connsiteY1"/>
              </a:cxn>
              <a:cxn ang="0">
                <a:pos x="connsiteX2" y="connsiteY2"/>
              </a:cxn>
            </a:cxnLst>
            <a:rect l="l" t="t" r="r" b="b"/>
            <a:pathLst>
              <a:path w="6478858" h="1215552">
                <a:moveTo>
                  <a:pt x="0" y="1170947"/>
                </a:moveTo>
                <a:cubicBezTo>
                  <a:pt x="647700" y="581791"/>
                  <a:pt x="1295400" y="-7365"/>
                  <a:pt x="2375210" y="69"/>
                </a:cubicBezTo>
                <a:cubicBezTo>
                  <a:pt x="3455020" y="7503"/>
                  <a:pt x="5794917" y="1011113"/>
                  <a:pt x="6478858" y="1215552"/>
                </a:cubicBezTo>
              </a:path>
            </a:pathLst>
          </a:custGeom>
          <a:noFill/>
          <a:ln w="127000">
            <a:solidFill>
              <a:schemeClr val="tx1">
                <a:lumMod val="50000"/>
                <a:lumOff val="50000"/>
                <a:alpha val="41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3" name="TextBox 322">
            <a:extLst>
              <a:ext uri="{FF2B5EF4-FFF2-40B4-BE49-F238E27FC236}">
                <a16:creationId xmlns:a16="http://schemas.microsoft.com/office/drawing/2014/main" id="{7BA9E48C-B891-EADD-7E90-0093CCC6C613}"/>
              </a:ext>
            </a:extLst>
          </p:cNvPr>
          <p:cNvSpPr txBox="1"/>
          <p:nvPr/>
        </p:nvSpPr>
        <p:spPr>
          <a:xfrm rot="20689034">
            <a:off x="3180801" y="3497035"/>
            <a:ext cx="560666" cy="246221"/>
          </a:xfrm>
          <a:prstGeom prst="rect">
            <a:avLst/>
          </a:prstGeom>
        </p:spPr>
        <p:txBody>
          <a:bodyPr wrap="none" lIns="0" tIns="0" rIns="0" bIns="0" rtlCol="0">
            <a:spAutoFit/>
          </a:bodyPr>
          <a:lstStyle/>
          <a:p>
            <a:pPr algn="l">
              <a:spcAft>
                <a:spcPts val="600"/>
              </a:spcAft>
            </a:pPr>
            <a:r>
              <a:rPr lang="en-US" sz="1600" dirty="0">
                <a:solidFill>
                  <a:schemeClr val="tx1">
                    <a:lumMod val="50000"/>
                    <a:lumOff val="50000"/>
                  </a:schemeClr>
                </a:solidFill>
                <a:latin typeface="Gill Sans MT" panose="020B0502020104020203" pitchFamily="34" charset="77"/>
              </a:rPr>
              <a:t>Flow 1</a:t>
            </a:r>
          </a:p>
        </p:txBody>
      </p:sp>
      <p:sp>
        <p:nvSpPr>
          <p:cNvPr id="324" name="TextBox 323">
            <a:extLst>
              <a:ext uri="{FF2B5EF4-FFF2-40B4-BE49-F238E27FC236}">
                <a16:creationId xmlns:a16="http://schemas.microsoft.com/office/drawing/2014/main" id="{C090E625-5723-1DC3-DF1E-FC4D99F448F8}"/>
              </a:ext>
            </a:extLst>
          </p:cNvPr>
          <p:cNvSpPr txBox="1"/>
          <p:nvPr/>
        </p:nvSpPr>
        <p:spPr>
          <a:xfrm rot="1960697">
            <a:off x="6815824" y="3786197"/>
            <a:ext cx="560666" cy="246221"/>
          </a:xfrm>
          <a:prstGeom prst="rect">
            <a:avLst/>
          </a:prstGeom>
        </p:spPr>
        <p:txBody>
          <a:bodyPr wrap="none" lIns="0" tIns="0" rIns="0" bIns="0" rtlCol="0">
            <a:spAutoFit/>
          </a:bodyPr>
          <a:lstStyle/>
          <a:p>
            <a:pPr algn="l">
              <a:spcAft>
                <a:spcPts val="600"/>
              </a:spcAft>
            </a:pPr>
            <a:r>
              <a:rPr lang="en-US" sz="1600" dirty="0">
                <a:solidFill>
                  <a:schemeClr val="tx1">
                    <a:lumMod val="50000"/>
                    <a:lumOff val="50000"/>
                  </a:schemeClr>
                </a:solidFill>
                <a:latin typeface="Gill Sans MT" panose="020B0502020104020203" pitchFamily="34" charset="77"/>
              </a:rPr>
              <a:t>Flow 2</a:t>
            </a:r>
          </a:p>
        </p:txBody>
      </p:sp>
      <p:sp>
        <p:nvSpPr>
          <p:cNvPr id="325" name="TextBox 324">
            <a:extLst>
              <a:ext uri="{FF2B5EF4-FFF2-40B4-BE49-F238E27FC236}">
                <a16:creationId xmlns:a16="http://schemas.microsoft.com/office/drawing/2014/main" id="{31235F72-04B0-0387-6143-938048903917}"/>
              </a:ext>
            </a:extLst>
          </p:cNvPr>
          <p:cNvSpPr txBox="1"/>
          <p:nvPr/>
        </p:nvSpPr>
        <p:spPr>
          <a:xfrm rot="1309174">
            <a:off x="7363371" y="3621350"/>
            <a:ext cx="560666" cy="246221"/>
          </a:xfrm>
          <a:prstGeom prst="rect">
            <a:avLst/>
          </a:prstGeom>
        </p:spPr>
        <p:txBody>
          <a:bodyPr wrap="none" lIns="0" tIns="0" rIns="0" bIns="0" rtlCol="0">
            <a:spAutoFit/>
          </a:bodyPr>
          <a:lstStyle/>
          <a:p>
            <a:pPr algn="l">
              <a:spcAft>
                <a:spcPts val="600"/>
              </a:spcAft>
            </a:pPr>
            <a:r>
              <a:rPr lang="en-US" sz="1600" dirty="0">
                <a:solidFill>
                  <a:schemeClr val="tx1">
                    <a:lumMod val="50000"/>
                    <a:lumOff val="50000"/>
                  </a:schemeClr>
                </a:solidFill>
                <a:latin typeface="Gill Sans MT" panose="020B0502020104020203" pitchFamily="34" charset="77"/>
              </a:rPr>
              <a:t>Flow 3</a:t>
            </a:r>
          </a:p>
        </p:txBody>
      </p:sp>
      <p:cxnSp>
        <p:nvCxnSpPr>
          <p:cNvPr id="339" name="Straight Connector 338">
            <a:extLst>
              <a:ext uri="{FF2B5EF4-FFF2-40B4-BE49-F238E27FC236}">
                <a16:creationId xmlns:a16="http://schemas.microsoft.com/office/drawing/2014/main" id="{29D1D9A1-CBC8-FDE2-1C95-90A87A10ECF7}"/>
              </a:ext>
            </a:extLst>
          </p:cNvPr>
          <p:cNvCxnSpPr>
            <a:cxnSpLocks/>
          </p:cNvCxnSpPr>
          <p:nvPr/>
        </p:nvCxnSpPr>
        <p:spPr bwMode="gray">
          <a:xfrm>
            <a:off x="5300384" y="2773014"/>
            <a:ext cx="311077" cy="223071"/>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B78D1837-AB62-CE1D-29E7-60B5DDC4F9E9}"/>
              </a:ext>
            </a:extLst>
          </p:cNvPr>
          <p:cNvCxnSpPr>
            <a:cxnSpLocks/>
          </p:cNvCxnSpPr>
          <p:nvPr/>
        </p:nvCxnSpPr>
        <p:spPr bwMode="gray">
          <a:xfrm>
            <a:off x="5703450" y="2508620"/>
            <a:ext cx="185804" cy="439854"/>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564E59EE-B4FE-8539-D050-15FDF16E396C}"/>
              </a:ext>
            </a:extLst>
          </p:cNvPr>
          <p:cNvCxnSpPr>
            <a:cxnSpLocks/>
          </p:cNvCxnSpPr>
          <p:nvPr/>
        </p:nvCxnSpPr>
        <p:spPr bwMode="gray">
          <a:xfrm>
            <a:off x="6264944" y="2361404"/>
            <a:ext cx="0" cy="582119"/>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9247F4A8-C864-3A22-12A9-CAD5163B0D96}"/>
              </a:ext>
            </a:extLst>
          </p:cNvPr>
          <p:cNvCxnSpPr>
            <a:cxnSpLocks/>
          </p:cNvCxnSpPr>
          <p:nvPr/>
        </p:nvCxnSpPr>
        <p:spPr bwMode="gray">
          <a:xfrm flipH="1">
            <a:off x="6673426" y="2570073"/>
            <a:ext cx="251156" cy="361076"/>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4A633D9D-7B93-A101-3E0F-16CBA532AFED}"/>
              </a:ext>
            </a:extLst>
          </p:cNvPr>
          <p:cNvCxnSpPr>
            <a:cxnSpLocks/>
          </p:cNvCxnSpPr>
          <p:nvPr/>
        </p:nvCxnSpPr>
        <p:spPr bwMode="gray">
          <a:xfrm flipH="1">
            <a:off x="6948478" y="2819782"/>
            <a:ext cx="369670" cy="265612"/>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974CC49D-B594-5F82-E348-F8466E5C6A7F}"/>
              </a:ext>
            </a:extLst>
          </p:cNvPr>
          <p:cNvSpPr txBox="1">
            <a:spLocks/>
          </p:cNvSpPr>
          <p:nvPr/>
        </p:nvSpPr>
        <p:spPr>
          <a:xfrm>
            <a:off x="976740" y="76128"/>
            <a:ext cx="10238519" cy="652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Gill Sans" panose="020B0502020104020203" pitchFamily="34" charset="-79"/>
                <a:cs typeface="Gill Sans" panose="020B0502020104020203" pitchFamily="34" charset="-79"/>
              </a:rPr>
              <a:t>Goal: Performance Diagnosis</a:t>
            </a:r>
            <a:endParaRPr lang="en-US" sz="4800" dirty="0">
              <a:solidFill>
                <a:schemeClr val="accent2">
                  <a:lumMod val="50000"/>
                </a:schemeClr>
              </a:solidFill>
              <a:latin typeface="Gill Sans" panose="020B0502020104020203" pitchFamily="34" charset="-79"/>
              <a:cs typeface="Gill Sans" panose="020B0502020104020203" pitchFamily="34" charset="-79"/>
            </a:endParaRPr>
          </a:p>
        </p:txBody>
      </p:sp>
      <p:sp>
        <p:nvSpPr>
          <p:cNvPr id="33" name="Slide Number Placeholder 32">
            <a:extLst>
              <a:ext uri="{FF2B5EF4-FFF2-40B4-BE49-F238E27FC236}">
                <a16:creationId xmlns:a16="http://schemas.microsoft.com/office/drawing/2014/main" id="{D7A66665-B95D-A059-8E83-2557E45EAE33}"/>
              </a:ext>
            </a:extLst>
          </p:cNvPr>
          <p:cNvSpPr>
            <a:spLocks noGrp="1"/>
          </p:cNvSpPr>
          <p:nvPr>
            <p:ph type="sldNum" sz="quarter" idx="12"/>
          </p:nvPr>
        </p:nvSpPr>
        <p:spPr/>
        <p:txBody>
          <a:bodyPr/>
          <a:lstStyle/>
          <a:p>
            <a:fld id="{078ED684-E1A4-0343-8670-8594C227EEC7}" type="slidenum">
              <a:rPr lang="en-US" smtClean="0"/>
              <a:t>3</a:t>
            </a:fld>
            <a:endParaRPr lang="en-US"/>
          </a:p>
        </p:txBody>
      </p:sp>
    </p:spTree>
    <p:extLst>
      <p:ext uri="{BB962C8B-B14F-4D97-AF65-F5344CB8AC3E}">
        <p14:creationId xmlns:p14="http://schemas.microsoft.com/office/powerpoint/2010/main" val="3817399506"/>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B6C4F4-34CF-5B66-FB64-E9209DAA02C9}"/>
              </a:ext>
            </a:extLst>
          </p:cNvPr>
          <p:cNvPicPr>
            <a:picLocks noChangeAspect="1"/>
          </p:cNvPicPr>
          <p:nvPr/>
        </p:nvPicPr>
        <p:blipFill rotWithShape="1">
          <a:blip r:embed="rId3"/>
          <a:srcRect b="2760"/>
          <a:stretch/>
        </p:blipFill>
        <p:spPr>
          <a:xfrm>
            <a:off x="2620266" y="1700115"/>
            <a:ext cx="6282447" cy="4585125"/>
          </a:xfrm>
          <a:prstGeom prst="rect">
            <a:avLst/>
          </a:prstGeom>
        </p:spPr>
      </p:pic>
      <p:sp>
        <p:nvSpPr>
          <p:cNvPr id="6" name="Title 1">
            <a:extLst>
              <a:ext uri="{FF2B5EF4-FFF2-40B4-BE49-F238E27FC236}">
                <a16:creationId xmlns:a16="http://schemas.microsoft.com/office/drawing/2014/main" id="{D7256754-DCBA-78EA-2866-4B0837DCC04B}"/>
              </a:ext>
            </a:extLst>
          </p:cNvPr>
          <p:cNvSpPr txBox="1">
            <a:spLocks/>
          </p:cNvSpPr>
          <p:nvPr/>
        </p:nvSpPr>
        <p:spPr>
          <a:xfrm>
            <a:off x="675077" y="44761"/>
            <a:ext cx="11285362" cy="1055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Scenario </a:t>
            </a:r>
            <a:r>
              <a:rPr lang="en-US" sz="3200" dirty="0">
                <a:latin typeface="Calibri" panose="020F0502020204030204" pitchFamily="34" charset="0"/>
                <a:cs typeface="Calibri" panose="020F0502020204030204" pitchFamily="34" charset="0"/>
              </a:rPr>
              <a:t>1 </a:t>
            </a:r>
            <a:r>
              <a:rPr lang="en-US" sz="3200" dirty="0">
                <a:latin typeface="+mn-lt"/>
                <a:cs typeface="Calibri" panose="020F0502020204030204" pitchFamily="34" charset="0"/>
              </a:rPr>
              <a:t>(</a:t>
            </a:r>
            <a:r>
              <a:rPr lang="en-US" sz="3200" dirty="0"/>
              <a:t>with cyclic dependencies): Murphy finds the true root cause with good accuracy</a:t>
            </a:r>
          </a:p>
        </p:txBody>
      </p:sp>
      <p:sp>
        <p:nvSpPr>
          <p:cNvPr id="9" name="Slide Number Placeholder 8">
            <a:extLst>
              <a:ext uri="{FF2B5EF4-FFF2-40B4-BE49-F238E27FC236}">
                <a16:creationId xmlns:a16="http://schemas.microsoft.com/office/drawing/2014/main" id="{BF7FA754-5CF8-A412-FB69-8DB543427BA3}"/>
              </a:ext>
            </a:extLst>
          </p:cNvPr>
          <p:cNvSpPr>
            <a:spLocks noGrp="1"/>
          </p:cNvSpPr>
          <p:nvPr>
            <p:ph type="sldNum" sz="quarter" idx="12"/>
          </p:nvPr>
        </p:nvSpPr>
        <p:spPr/>
        <p:txBody>
          <a:bodyPr/>
          <a:lstStyle/>
          <a:p>
            <a:fld id="{078ED684-E1A4-0343-8670-8594C227EEC7}" type="slidenum">
              <a:rPr lang="en-US" smtClean="0"/>
              <a:t>30</a:t>
            </a:fld>
            <a:endParaRPr lang="en-US"/>
          </a:p>
        </p:txBody>
      </p:sp>
    </p:spTree>
    <p:extLst>
      <p:ext uri="{BB962C8B-B14F-4D97-AF65-F5344CB8AC3E}">
        <p14:creationId xmlns:p14="http://schemas.microsoft.com/office/powerpoint/2010/main" val="1169630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DBDBC1-186E-0FE8-FC9F-5088A04FCCA3}"/>
              </a:ext>
            </a:extLst>
          </p:cNvPr>
          <p:cNvSpPr txBox="1">
            <a:spLocks/>
          </p:cNvSpPr>
          <p:nvPr/>
        </p:nvSpPr>
        <p:spPr>
          <a:xfrm>
            <a:off x="788004" y="93320"/>
            <a:ext cx="11003870" cy="967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Scenario 2 (no cyclic dependencies): </a:t>
            </a:r>
            <a:r>
              <a:rPr lang="en-US" sz="3200" dirty="0">
                <a:solidFill>
                  <a:srgbClr val="F6BE00"/>
                </a:solidFill>
              </a:rPr>
              <a:t>resource</a:t>
            </a:r>
            <a:r>
              <a:rPr lang="en-US" sz="3200" dirty="0">
                <a:solidFill>
                  <a:srgbClr val="FFC000"/>
                </a:solidFill>
              </a:rPr>
              <a:t> </a:t>
            </a:r>
            <a:r>
              <a:rPr lang="en-US" sz="3200" dirty="0">
                <a:solidFill>
                  <a:srgbClr val="F6BE00"/>
                </a:solidFill>
              </a:rPr>
              <a:t>contention at a container </a:t>
            </a:r>
            <a:r>
              <a:rPr lang="en-US" sz="3200" dirty="0"/>
              <a:t>results in </a:t>
            </a:r>
            <a:r>
              <a:rPr lang="en-US" sz="3200" dirty="0">
                <a:solidFill>
                  <a:srgbClr val="A10907"/>
                </a:solidFill>
              </a:rPr>
              <a:t>high user response times</a:t>
            </a:r>
          </a:p>
        </p:txBody>
      </p:sp>
      <p:pic>
        <p:nvPicPr>
          <p:cNvPr id="5" name="Picture 5">
            <a:extLst>
              <a:ext uri="{FF2B5EF4-FFF2-40B4-BE49-F238E27FC236}">
                <a16:creationId xmlns:a16="http://schemas.microsoft.com/office/drawing/2014/main" id="{08A00E81-33E8-9584-C7EA-DAD3AFE6CD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3066" y="1224392"/>
            <a:ext cx="11605867" cy="4409216"/>
          </a:xfrm>
          <a:prstGeom prst="rect">
            <a:avLst/>
          </a:prstGeom>
        </p:spPr>
      </p:pic>
      <p:cxnSp>
        <p:nvCxnSpPr>
          <p:cNvPr id="7" name="Straight Arrow Connector 6">
            <a:extLst>
              <a:ext uri="{FF2B5EF4-FFF2-40B4-BE49-F238E27FC236}">
                <a16:creationId xmlns:a16="http://schemas.microsoft.com/office/drawing/2014/main" id="{94968E3A-EA5D-D0C5-FA5B-EDE9160765A3}"/>
              </a:ext>
            </a:extLst>
          </p:cNvPr>
          <p:cNvCxnSpPr>
            <a:cxnSpLocks/>
          </p:cNvCxnSpPr>
          <p:nvPr/>
        </p:nvCxnSpPr>
        <p:spPr bwMode="gray">
          <a:xfrm flipH="1" flipV="1">
            <a:off x="7789288" y="4419600"/>
            <a:ext cx="713689" cy="1116271"/>
          </a:xfrm>
          <a:prstGeom prst="straightConnector1">
            <a:avLst/>
          </a:prstGeom>
          <a:ln w="57150">
            <a:solidFill>
              <a:srgbClr val="F6BE00"/>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812FC946-B717-F66D-0EE9-9575287D167B}"/>
              </a:ext>
            </a:extLst>
          </p:cNvPr>
          <p:cNvSpPr/>
          <p:nvPr/>
        </p:nvSpPr>
        <p:spPr>
          <a:xfrm>
            <a:off x="33092" y="4029811"/>
            <a:ext cx="2710108" cy="956859"/>
          </a:xfrm>
          <a:prstGeom prst="roundRect">
            <a:avLst/>
          </a:prstGeom>
          <a:solidFill>
            <a:srgbClr val="A10907"/>
          </a:solidFill>
          <a:ln w="41275">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dirty="0">
                <a:solidFill>
                  <a:schemeClr val="bg1"/>
                </a:solidFill>
                <a:latin typeface="Gill Sans" panose="020B0502020104020203" pitchFamily="34" charset="-79"/>
                <a:cs typeface="Gill Sans" panose="020B0502020104020203" pitchFamily="34" charset="-79"/>
              </a:rPr>
              <a:t>Problematic symptom: High response times for client</a:t>
            </a:r>
          </a:p>
        </p:txBody>
      </p:sp>
      <p:sp>
        <p:nvSpPr>
          <p:cNvPr id="13" name="Slide Number Placeholder 12">
            <a:extLst>
              <a:ext uri="{FF2B5EF4-FFF2-40B4-BE49-F238E27FC236}">
                <a16:creationId xmlns:a16="http://schemas.microsoft.com/office/drawing/2014/main" id="{FFC93778-0BBB-A137-2901-4EB4CCED5F6A}"/>
              </a:ext>
            </a:extLst>
          </p:cNvPr>
          <p:cNvSpPr>
            <a:spLocks noGrp="1"/>
          </p:cNvSpPr>
          <p:nvPr>
            <p:ph type="sldNum" sz="quarter" idx="12"/>
          </p:nvPr>
        </p:nvSpPr>
        <p:spPr/>
        <p:txBody>
          <a:bodyPr/>
          <a:lstStyle/>
          <a:p>
            <a:fld id="{078ED684-E1A4-0343-8670-8594C227EEC7}" type="slidenum">
              <a:rPr lang="en-US" smtClean="0"/>
              <a:t>31</a:t>
            </a:fld>
            <a:endParaRPr lang="en-US"/>
          </a:p>
        </p:txBody>
      </p:sp>
      <p:sp>
        <p:nvSpPr>
          <p:cNvPr id="14" name="Rounded Rectangle 13">
            <a:extLst>
              <a:ext uri="{FF2B5EF4-FFF2-40B4-BE49-F238E27FC236}">
                <a16:creationId xmlns:a16="http://schemas.microsoft.com/office/drawing/2014/main" id="{46732BF0-865F-3380-10F1-122E0F0E8F8E}"/>
              </a:ext>
            </a:extLst>
          </p:cNvPr>
          <p:cNvSpPr/>
          <p:nvPr/>
        </p:nvSpPr>
        <p:spPr>
          <a:xfrm>
            <a:off x="7495374" y="5633608"/>
            <a:ext cx="3085541" cy="444758"/>
          </a:xfrm>
          <a:prstGeom prst="round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Root cause: this container</a:t>
            </a:r>
          </a:p>
        </p:txBody>
      </p:sp>
    </p:spTree>
    <p:extLst>
      <p:ext uri="{BB962C8B-B14F-4D97-AF65-F5344CB8AC3E}">
        <p14:creationId xmlns:p14="http://schemas.microsoft.com/office/powerpoint/2010/main" val="198566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95A6FB-F431-90D3-83C5-B838FDD1B91C}"/>
              </a:ext>
            </a:extLst>
          </p:cNvPr>
          <p:cNvPicPr>
            <a:picLocks noChangeAspect="1"/>
          </p:cNvPicPr>
          <p:nvPr/>
        </p:nvPicPr>
        <p:blipFill rotWithShape="1">
          <a:blip r:embed="rId3"/>
          <a:srcRect l="1667" t="2401" r="1947" b="3179"/>
          <a:stretch/>
        </p:blipFill>
        <p:spPr>
          <a:xfrm>
            <a:off x="2621552" y="1242529"/>
            <a:ext cx="6713834" cy="5145078"/>
          </a:xfrm>
          <a:prstGeom prst="rect">
            <a:avLst/>
          </a:prstGeom>
        </p:spPr>
      </p:pic>
      <p:sp>
        <p:nvSpPr>
          <p:cNvPr id="10" name="Title 3">
            <a:extLst>
              <a:ext uri="{FF2B5EF4-FFF2-40B4-BE49-F238E27FC236}">
                <a16:creationId xmlns:a16="http://schemas.microsoft.com/office/drawing/2014/main" id="{42D97A93-4D0B-7C1C-9AA7-69F445770B6B}"/>
              </a:ext>
            </a:extLst>
          </p:cNvPr>
          <p:cNvSpPr txBox="1">
            <a:spLocks/>
          </p:cNvSpPr>
          <p:nvPr/>
        </p:nvSpPr>
        <p:spPr>
          <a:xfrm>
            <a:off x="594065" y="159288"/>
            <a:ext cx="11003870" cy="76849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Scenario 2 (no cyclic dependencies): Both Murphy and Sage do well</a:t>
            </a:r>
            <a:endParaRPr lang="en-US" sz="4000" dirty="0">
              <a:solidFill>
                <a:schemeClr val="accent2"/>
              </a:solidFill>
            </a:endParaRPr>
          </a:p>
        </p:txBody>
      </p:sp>
      <p:sp>
        <p:nvSpPr>
          <p:cNvPr id="12" name="Slide Number Placeholder 11">
            <a:extLst>
              <a:ext uri="{FF2B5EF4-FFF2-40B4-BE49-F238E27FC236}">
                <a16:creationId xmlns:a16="http://schemas.microsoft.com/office/drawing/2014/main" id="{DF35EBCD-2047-A7D4-1FF8-FD285883703A}"/>
              </a:ext>
            </a:extLst>
          </p:cNvPr>
          <p:cNvSpPr>
            <a:spLocks noGrp="1"/>
          </p:cNvSpPr>
          <p:nvPr>
            <p:ph type="sldNum" sz="quarter" idx="12"/>
          </p:nvPr>
        </p:nvSpPr>
        <p:spPr/>
        <p:txBody>
          <a:bodyPr/>
          <a:lstStyle/>
          <a:p>
            <a:fld id="{078ED684-E1A4-0343-8670-8594C227EEC7}" type="slidenum">
              <a:rPr lang="en-US" smtClean="0"/>
              <a:t>32</a:t>
            </a:fld>
            <a:endParaRPr lang="en-US"/>
          </a:p>
        </p:txBody>
      </p:sp>
    </p:spTree>
    <p:extLst>
      <p:ext uri="{BB962C8B-B14F-4D97-AF65-F5344CB8AC3E}">
        <p14:creationId xmlns:p14="http://schemas.microsoft.com/office/powerpoint/2010/main" val="246395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B406-05DB-9479-93E5-F3876E6C64C6}"/>
              </a:ext>
            </a:extLst>
          </p:cNvPr>
          <p:cNvSpPr>
            <a:spLocks noGrp="1"/>
          </p:cNvSpPr>
          <p:nvPr>
            <p:ph type="title"/>
          </p:nvPr>
        </p:nvSpPr>
        <p:spPr>
          <a:xfrm>
            <a:off x="202283" y="101174"/>
            <a:ext cx="11787433" cy="738580"/>
          </a:xfrm>
        </p:spPr>
        <p:txBody>
          <a:bodyPr/>
          <a:lstStyle/>
          <a:p>
            <a:r>
              <a:rPr lang="en-US" dirty="0"/>
              <a:t>Production incidents in an enterprise environment</a:t>
            </a:r>
          </a:p>
        </p:txBody>
      </p:sp>
      <p:pic>
        <p:nvPicPr>
          <p:cNvPr id="5" name="Picture 4">
            <a:extLst>
              <a:ext uri="{FF2B5EF4-FFF2-40B4-BE49-F238E27FC236}">
                <a16:creationId xmlns:a16="http://schemas.microsoft.com/office/drawing/2014/main" id="{99CF670E-CF21-E34B-0C48-8948A8D3338C}"/>
              </a:ext>
            </a:extLst>
          </p:cNvPr>
          <p:cNvPicPr>
            <a:picLocks noChangeAspect="1"/>
          </p:cNvPicPr>
          <p:nvPr/>
        </p:nvPicPr>
        <p:blipFill rotWithShape="1">
          <a:blip r:embed="rId3"/>
          <a:srcRect l="18353" t="21366" r="16215" b="4539"/>
          <a:stretch/>
        </p:blipFill>
        <p:spPr>
          <a:xfrm>
            <a:off x="2843472" y="1077874"/>
            <a:ext cx="6742802" cy="5062127"/>
          </a:xfrm>
          <a:prstGeom prst="rect">
            <a:avLst/>
          </a:prstGeom>
        </p:spPr>
      </p:pic>
      <p:sp>
        <p:nvSpPr>
          <p:cNvPr id="4" name="Rectangle 3">
            <a:extLst>
              <a:ext uri="{FF2B5EF4-FFF2-40B4-BE49-F238E27FC236}">
                <a16:creationId xmlns:a16="http://schemas.microsoft.com/office/drawing/2014/main" id="{62C48A83-6503-A4AF-1675-682A3F47FF26}"/>
              </a:ext>
            </a:extLst>
          </p:cNvPr>
          <p:cNvSpPr/>
          <p:nvPr/>
        </p:nvSpPr>
        <p:spPr>
          <a:xfrm>
            <a:off x="6744497" y="5742857"/>
            <a:ext cx="2743201" cy="461776"/>
          </a:xfrm>
          <a:prstGeom prst="rect">
            <a:avLst/>
          </a:prstGeom>
          <a:noFill/>
          <a:ln w="539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6" name="TextBox 5">
            <a:extLst>
              <a:ext uri="{FF2B5EF4-FFF2-40B4-BE49-F238E27FC236}">
                <a16:creationId xmlns:a16="http://schemas.microsoft.com/office/drawing/2014/main" id="{499B1EE2-6171-19EB-AB8A-3799ECB7E347}"/>
              </a:ext>
            </a:extLst>
          </p:cNvPr>
          <p:cNvSpPr txBox="1"/>
          <p:nvPr/>
        </p:nvSpPr>
        <p:spPr>
          <a:xfrm>
            <a:off x="9348528" y="5688240"/>
            <a:ext cx="1767526" cy="646331"/>
          </a:xfrm>
          <a:prstGeom prst="rect">
            <a:avLst/>
          </a:prstGeom>
          <a:noFill/>
        </p:spPr>
        <p:txBody>
          <a:bodyPr wrap="square" rtlCol="0">
            <a:spAutoFit/>
          </a:bodyPr>
          <a:lstStyle/>
          <a:p>
            <a:pPr algn="ctr"/>
            <a:r>
              <a:rPr lang="en-US" dirty="0">
                <a:solidFill>
                  <a:schemeClr val="accent6">
                    <a:lumMod val="75000"/>
                  </a:schemeClr>
                </a:solidFill>
              </a:rPr>
              <a:t>5x fewer false positives</a:t>
            </a:r>
          </a:p>
        </p:txBody>
      </p:sp>
      <p:sp>
        <p:nvSpPr>
          <p:cNvPr id="3" name="Slide Number Placeholder 2">
            <a:extLst>
              <a:ext uri="{FF2B5EF4-FFF2-40B4-BE49-F238E27FC236}">
                <a16:creationId xmlns:a16="http://schemas.microsoft.com/office/drawing/2014/main" id="{E022780D-AD42-8E45-F7B5-28525F53160F}"/>
              </a:ext>
            </a:extLst>
          </p:cNvPr>
          <p:cNvSpPr>
            <a:spLocks noGrp="1"/>
          </p:cNvSpPr>
          <p:nvPr>
            <p:ph type="sldNum" sz="quarter" idx="12"/>
          </p:nvPr>
        </p:nvSpPr>
        <p:spPr/>
        <p:txBody>
          <a:bodyPr/>
          <a:lstStyle/>
          <a:p>
            <a:fld id="{078ED684-E1A4-0343-8670-8594C227EEC7}" type="slidenum">
              <a:rPr lang="en-US" smtClean="0"/>
              <a:t>33</a:t>
            </a:fld>
            <a:endParaRPr lang="en-US"/>
          </a:p>
        </p:txBody>
      </p:sp>
    </p:spTree>
    <p:extLst>
      <p:ext uri="{BB962C8B-B14F-4D97-AF65-F5344CB8AC3E}">
        <p14:creationId xmlns:p14="http://schemas.microsoft.com/office/powerpoint/2010/main" val="8624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FC01-6C25-FEE8-3F22-9729FCA99F0A}"/>
              </a:ext>
            </a:extLst>
          </p:cNvPr>
          <p:cNvSpPr>
            <a:spLocks noGrp="1"/>
          </p:cNvSpPr>
          <p:nvPr>
            <p:ph type="title"/>
          </p:nvPr>
        </p:nvSpPr>
        <p:spPr>
          <a:xfrm>
            <a:off x="157717" y="-92138"/>
            <a:ext cx="10515600" cy="1087030"/>
          </a:xfrm>
        </p:spPr>
        <p:txBody>
          <a:bodyPr/>
          <a:lstStyle/>
          <a:p>
            <a:r>
              <a:rPr lang="en-US" dirty="0"/>
              <a:t>Murphy: Product adoption at VMware</a:t>
            </a:r>
          </a:p>
        </p:txBody>
      </p:sp>
      <p:sp>
        <p:nvSpPr>
          <p:cNvPr id="4" name="Slide Number Placeholder 3">
            <a:extLst>
              <a:ext uri="{FF2B5EF4-FFF2-40B4-BE49-F238E27FC236}">
                <a16:creationId xmlns:a16="http://schemas.microsoft.com/office/drawing/2014/main" id="{1B9A3990-269F-E27D-DF19-18A926A5EE26}"/>
              </a:ext>
            </a:extLst>
          </p:cNvPr>
          <p:cNvSpPr>
            <a:spLocks noGrp="1"/>
          </p:cNvSpPr>
          <p:nvPr>
            <p:ph type="sldNum" sz="quarter" idx="12"/>
          </p:nvPr>
        </p:nvSpPr>
        <p:spPr/>
        <p:txBody>
          <a:bodyPr/>
          <a:lstStyle/>
          <a:p>
            <a:fld id="{078ED684-E1A4-0343-8670-8594C227EEC7}" type="slidenum">
              <a:rPr lang="en-US" smtClean="0"/>
              <a:t>34</a:t>
            </a:fld>
            <a:endParaRPr lang="en-US"/>
          </a:p>
        </p:txBody>
      </p:sp>
      <p:pic>
        <p:nvPicPr>
          <p:cNvPr id="6" name="Picture 5" descr="A screenshot of a computer&#10;&#10;Description automatically generated">
            <a:extLst>
              <a:ext uri="{FF2B5EF4-FFF2-40B4-BE49-F238E27FC236}">
                <a16:creationId xmlns:a16="http://schemas.microsoft.com/office/drawing/2014/main" id="{DB096295-EFD3-A42F-89B2-8D293BB15D01}"/>
              </a:ext>
            </a:extLst>
          </p:cNvPr>
          <p:cNvPicPr>
            <a:picLocks noChangeAspect="1"/>
          </p:cNvPicPr>
          <p:nvPr/>
        </p:nvPicPr>
        <p:blipFill>
          <a:blip r:embed="rId3"/>
          <a:stretch>
            <a:fillRect/>
          </a:stretch>
        </p:blipFill>
        <p:spPr>
          <a:xfrm>
            <a:off x="1637821" y="1105285"/>
            <a:ext cx="8655039" cy="5030279"/>
          </a:xfrm>
          <a:prstGeom prst="rect">
            <a:avLst/>
          </a:prstGeom>
        </p:spPr>
      </p:pic>
    </p:spTree>
    <p:extLst>
      <p:ext uri="{BB962C8B-B14F-4D97-AF65-F5344CB8AC3E}">
        <p14:creationId xmlns:p14="http://schemas.microsoft.com/office/powerpoint/2010/main" val="195393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2411-267E-286C-4FAB-37ED3BC0AC3F}"/>
              </a:ext>
            </a:extLst>
          </p:cNvPr>
          <p:cNvSpPr>
            <a:spLocks noGrp="1"/>
          </p:cNvSpPr>
          <p:nvPr>
            <p:ph type="title"/>
          </p:nvPr>
        </p:nvSpPr>
        <p:spPr>
          <a:xfrm>
            <a:off x="152399" y="91748"/>
            <a:ext cx="10515600" cy="747238"/>
          </a:xfrm>
        </p:spPr>
        <p:txBody>
          <a:bodyPr/>
          <a:lstStyle/>
          <a:p>
            <a:r>
              <a:rPr lang="en-US" dirty="0"/>
              <a:t>Murphy for performance diagnosis</a:t>
            </a:r>
          </a:p>
        </p:txBody>
      </p:sp>
      <p:sp>
        <p:nvSpPr>
          <p:cNvPr id="3" name="Content Placeholder 2">
            <a:extLst>
              <a:ext uri="{FF2B5EF4-FFF2-40B4-BE49-F238E27FC236}">
                <a16:creationId xmlns:a16="http://schemas.microsoft.com/office/drawing/2014/main" id="{CF802DAB-90F7-0F8C-BB31-23B3B73A81D9}"/>
              </a:ext>
            </a:extLst>
          </p:cNvPr>
          <p:cNvSpPr>
            <a:spLocks noGrp="1"/>
          </p:cNvSpPr>
          <p:nvPr>
            <p:ph idx="1"/>
          </p:nvPr>
        </p:nvSpPr>
        <p:spPr>
          <a:xfrm>
            <a:off x="414786" y="1063477"/>
            <a:ext cx="11070792" cy="5292873"/>
          </a:xfrm>
        </p:spPr>
        <p:txBody>
          <a:bodyPr>
            <a:noAutofit/>
          </a:bodyPr>
          <a:lstStyle/>
          <a:p>
            <a:r>
              <a:rPr lang="en-US" sz="2900" dirty="0"/>
              <a:t>Uses a Markov Random Field (MRF) – framework</a:t>
            </a:r>
          </a:p>
          <a:p>
            <a:pPr lvl="1">
              <a:buFont typeface="Wingdings" pitchFamily="2" charset="2"/>
              <a:buChar char="§"/>
            </a:pPr>
            <a:r>
              <a:rPr lang="en-US" sz="2200" dirty="0">
                <a:solidFill>
                  <a:schemeClr val="tx1">
                    <a:lumMod val="65000"/>
                    <a:lumOff val="35000"/>
                  </a:schemeClr>
                </a:solidFill>
              </a:rPr>
              <a:t>can incorporate complex cyclic dependencies between entities</a:t>
            </a:r>
          </a:p>
          <a:p>
            <a:pPr lvl="1">
              <a:buFont typeface="Wingdings" pitchFamily="2" charset="2"/>
              <a:buChar char="§"/>
            </a:pPr>
            <a:r>
              <a:rPr lang="en-US" sz="2200" dirty="0">
                <a:solidFill>
                  <a:schemeClr val="tx1">
                    <a:lumMod val="65000"/>
                    <a:lumOff val="35000"/>
                  </a:schemeClr>
                </a:solidFill>
              </a:rPr>
              <a:t>learning algorithm uses common coarse-grained data</a:t>
            </a:r>
          </a:p>
          <a:p>
            <a:endParaRPr lang="en-US" sz="1500" dirty="0"/>
          </a:p>
          <a:p>
            <a:r>
              <a:rPr lang="en-US" sz="2900" dirty="0"/>
              <a:t>Check paper for more:</a:t>
            </a:r>
          </a:p>
          <a:p>
            <a:pPr lvl="1">
              <a:buFont typeface="Wingdings" pitchFamily="2" charset="2"/>
              <a:buChar char="§"/>
            </a:pPr>
            <a:r>
              <a:rPr lang="en-US" sz="2200" dirty="0">
                <a:solidFill>
                  <a:schemeClr val="tx1">
                    <a:lumMod val="65000"/>
                    <a:lumOff val="35000"/>
                  </a:schemeClr>
                </a:solidFill>
              </a:rPr>
              <a:t>accuracy when data has omissions</a:t>
            </a:r>
          </a:p>
          <a:p>
            <a:pPr lvl="1">
              <a:buFont typeface="Wingdings" pitchFamily="2" charset="2"/>
              <a:buChar char="§"/>
            </a:pPr>
            <a:r>
              <a:rPr lang="en-US" sz="2200" dirty="0">
                <a:solidFill>
                  <a:schemeClr val="tx1">
                    <a:lumMod val="65000"/>
                    <a:lumOff val="35000"/>
                  </a:schemeClr>
                </a:solidFill>
              </a:rPr>
              <a:t>model evaluation on a large dataset (300+ production apps)</a:t>
            </a:r>
          </a:p>
          <a:p>
            <a:pPr lvl="1">
              <a:buFont typeface="Wingdings" pitchFamily="2" charset="2"/>
              <a:buChar char="§"/>
            </a:pPr>
            <a:r>
              <a:rPr lang="en-US" sz="2200" dirty="0">
                <a:solidFill>
                  <a:schemeClr val="tx1">
                    <a:lumMod val="65000"/>
                    <a:lumOff val="35000"/>
                  </a:schemeClr>
                </a:solidFill>
              </a:rPr>
              <a:t>modeling cycles helps accuracy</a:t>
            </a:r>
          </a:p>
          <a:p>
            <a:pPr marL="457200" lvl="1" indent="0">
              <a:buNone/>
            </a:pPr>
            <a:endParaRPr lang="en-US" sz="1500" dirty="0"/>
          </a:p>
          <a:p>
            <a:r>
              <a:rPr lang="en-US" sz="2900" dirty="0"/>
              <a:t>Check out VMware’s blog post: </a:t>
            </a:r>
            <a:r>
              <a:rPr lang="en-US" sz="2900" dirty="0">
                <a:hlinkClick r:id="rId3"/>
              </a:rPr>
              <a:t>https://shorturl.at/efvT2</a:t>
            </a:r>
            <a:r>
              <a:rPr lang="en-US" sz="2900" dirty="0"/>
              <a:t> </a:t>
            </a:r>
          </a:p>
          <a:p>
            <a:pPr lvl="1">
              <a:buFont typeface="Wingdings" pitchFamily="2" charset="2"/>
              <a:buChar char="§"/>
            </a:pPr>
            <a:r>
              <a:rPr lang="en-US" sz="2500" dirty="0">
                <a:solidFill>
                  <a:schemeClr val="tx1">
                    <a:lumMod val="50000"/>
                    <a:lumOff val="50000"/>
                  </a:schemeClr>
                </a:solidFill>
              </a:rPr>
              <a:t>fault traces: </a:t>
            </a:r>
            <a:r>
              <a:rPr lang="en-US" sz="25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https://github.com/netarch/Murphy-traces</a:t>
            </a:r>
            <a:endParaRPr lang="en-US" sz="2500" dirty="0">
              <a:solidFill>
                <a:schemeClr val="tx1">
                  <a:lumMod val="50000"/>
                  <a:lumOff val="50000"/>
                </a:schemeClr>
              </a:solidFill>
            </a:endParaRPr>
          </a:p>
          <a:p>
            <a:endParaRPr lang="en-US" dirty="0"/>
          </a:p>
          <a:p>
            <a:pPr marL="0" indent="0">
              <a:buNone/>
            </a:pPr>
            <a:endParaRPr lang="en-US" sz="3200" dirty="0"/>
          </a:p>
          <a:p>
            <a:pPr lvl="1"/>
            <a:endParaRPr lang="en-US" sz="3200" dirty="0"/>
          </a:p>
        </p:txBody>
      </p:sp>
      <p:sp>
        <p:nvSpPr>
          <p:cNvPr id="4" name="TextBox 3">
            <a:extLst>
              <a:ext uri="{FF2B5EF4-FFF2-40B4-BE49-F238E27FC236}">
                <a16:creationId xmlns:a16="http://schemas.microsoft.com/office/drawing/2014/main" id="{97201979-033C-66DB-AD41-CC13B3DD2172}"/>
              </a:ext>
            </a:extLst>
          </p:cNvPr>
          <p:cNvSpPr txBox="1"/>
          <p:nvPr/>
        </p:nvSpPr>
        <p:spPr>
          <a:xfrm>
            <a:off x="4120244" y="5794523"/>
            <a:ext cx="3951512" cy="830997"/>
          </a:xfrm>
          <a:prstGeom prst="rect">
            <a:avLst/>
          </a:prstGeom>
          <a:noFill/>
        </p:spPr>
        <p:txBody>
          <a:bodyPr wrap="square" rtlCol="0">
            <a:spAutoFit/>
          </a:bodyPr>
          <a:lstStyle/>
          <a:p>
            <a:pPr algn="ctr"/>
            <a:r>
              <a:rPr lang="en-US" sz="2400" dirty="0">
                <a:solidFill>
                  <a:schemeClr val="tx1">
                    <a:lumMod val="50000"/>
                    <a:lumOff val="50000"/>
                  </a:schemeClr>
                </a:solidFill>
              </a:rPr>
              <a:t>Thank you!</a:t>
            </a:r>
          </a:p>
          <a:p>
            <a:pPr algn="ctr"/>
            <a:r>
              <a:rPr lang="en-US" sz="2400" dirty="0">
                <a:solidFill>
                  <a:schemeClr val="tx1">
                    <a:lumMod val="50000"/>
                    <a:lumOff val="50000"/>
                  </a:schemeClr>
                </a:solidFill>
              </a:rPr>
              <a:t>Contact: vharsh2@illinois.edu</a:t>
            </a:r>
          </a:p>
        </p:txBody>
      </p:sp>
      <p:sp>
        <p:nvSpPr>
          <p:cNvPr id="7" name="Slide Number Placeholder 6">
            <a:extLst>
              <a:ext uri="{FF2B5EF4-FFF2-40B4-BE49-F238E27FC236}">
                <a16:creationId xmlns:a16="http://schemas.microsoft.com/office/drawing/2014/main" id="{A1C051B4-5844-D281-D53F-F7D161AF2752}"/>
              </a:ext>
            </a:extLst>
          </p:cNvPr>
          <p:cNvSpPr>
            <a:spLocks noGrp="1"/>
          </p:cNvSpPr>
          <p:nvPr>
            <p:ph type="sldNum" sz="quarter" idx="12"/>
          </p:nvPr>
        </p:nvSpPr>
        <p:spPr/>
        <p:txBody>
          <a:bodyPr/>
          <a:lstStyle/>
          <a:p>
            <a:fld id="{078ED684-E1A4-0343-8670-8594C227EEC7}" type="slidenum">
              <a:rPr lang="en-US" smtClean="0"/>
              <a:t>35</a:t>
            </a:fld>
            <a:endParaRPr lang="en-US"/>
          </a:p>
        </p:txBody>
      </p:sp>
      <p:pic>
        <p:nvPicPr>
          <p:cNvPr id="6" name="Picture 5" descr="A qr code on a white background&#10;&#10;Description automatically generated">
            <a:extLst>
              <a:ext uri="{FF2B5EF4-FFF2-40B4-BE49-F238E27FC236}">
                <a16:creationId xmlns:a16="http://schemas.microsoft.com/office/drawing/2014/main" id="{F8F4DA10-7291-54CB-2BCD-430C1040A521}"/>
              </a:ext>
            </a:extLst>
          </p:cNvPr>
          <p:cNvPicPr>
            <a:picLocks noChangeAspect="1"/>
          </p:cNvPicPr>
          <p:nvPr/>
        </p:nvPicPr>
        <p:blipFill>
          <a:blip r:embed="rId5"/>
          <a:stretch>
            <a:fillRect/>
          </a:stretch>
        </p:blipFill>
        <p:spPr>
          <a:xfrm>
            <a:off x="9373339" y="4249901"/>
            <a:ext cx="1494023" cy="1494023"/>
          </a:xfrm>
          <a:prstGeom prst="rect">
            <a:avLst/>
          </a:prstGeom>
        </p:spPr>
      </p:pic>
    </p:spTree>
    <p:extLst>
      <p:ext uri="{BB962C8B-B14F-4D97-AF65-F5344CB8AC3E}">
        <p14:creationId xmlns:p14="http://schemas.microsoft.com/office/powerpoint/2010/main" val="19130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9573-5AA9-D85F-CAC2-546CC911288D}"/>
              </a:ext>
            </a:extLst>
          </p:cNvPr>
          <p:cNvSpPr>
            <a:spLocks noGrp="1"/>
          </p:cNvSpPr>
          <p:nvPr>
            <p:ph type="title"/>
          </p:nvPr>
        </p:nvSpPr>
        <p:spPr>
          <a:xfrm>
            <a:off x="3755571" y="2766218"/>
            <a:ext cx="4680857" cy="1325563"/>
          </a:xfrm>
        </p:spPr>
        <p:txBody>
          <a:bodyPr/>
          <a:lstStyle/>
          <a:p>
            <a:pPr algn="ctr"/>
            <a:r>
              <a:rPr lang="en-US" dirty="0"/>
              <a:t>Backup slides</a:t>
            </a:r>
          </a:p>
        </p:txBody>
      </p:sp>
      <p:sp>
        <p:nvSpPr>
          <p:cNvPr id="4" name="Slide Number Placeholder 3">
            <a:extLst>
              <a:ext uri="{FF2B5EF4-FFF2-40B4-BE49-F238E27FC236}">
                <a16:creationId xmlns:a16="http://schemas.microsoft.com/office/drawing/2014/main" id="{ABC7A4AC-07D4-3B33-B2C1-C41E9B7DDF89}"/>
              </a:ext>
            </a:extLst>
          </p:cNvPr>
          <p:cNvSpPr>
            <a:spLocks noGrp="1"/>
          </p:cNvSpPr>
          <p:nvPr>
            <p:ph type="sldNum" sz="quarter" idx="12"/>
          </p:nvPr>
        </p:nvSpPr>
        <p:spPr/>
        <p:txBody>
          <a:bodyPr/>
          <a:lstStyle/>
          <a:p>
            <a:fld id="{078ED684-E1A4-0343-8670-8594C227EEC7}" type="slidenum">
              <a:rPr lang="en-US" smtClean="0"/>
              <a:t>36</a:t>
            </a:fld>
            <a:endParaRPr lang="en-US"/>
          </a:p>
        </p:txBody>
      </p:sp>
    </p:spTree>
    <p:extLst>
      <p:ext uri="{BB962C8B-B14F-4D97-AF65-F5344CB8AC3E}">
        <p14:creationId xmlns:p14="http://schemas.microsoft.com/office/powerpoint/2010/main" val="1339724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C55C46-CF84-6D87-2A83-951E1F6DF675}"/>
              </a:ext>
            </a:extLst>
          </p:cNvPr>
          <p:cNvPicPr>
            <a:picLocks noChangeAspect="1"/>
          </p:cNvPicPr>
          <p:nvPr/>
        </p:nvPicPr>
        <p:blipFill>
          <a:blip r:embed="rId2"/>
          <a:srcRect l="20" r="20"/>
          <a:stretch/>
        </p:blipFill>
        <p:spPr>
          <a:xfrm>
            <a:off x="547934" y="1172642"/>
            <a:ext cx="6665536" cy="5004737"/>
          </a:xfrm>
          <a:prstGeom prst="rect">
            <a:avLst/>
          </a:prstGeom>
        </p:spPr>
      </p:pic>
      <p:sp>
        <p:nvSpPr>
          <p:cNvPr id="6" name="TextBox 5">
            <a:extLst>
              <a:ext uri="{FF2B5EF4-FFF2-40B4-BE49-F238E27FC236}">
                <a16:creationId xmlns:a16="http://schemas.microsoft.com/office/drawing/2014/main" id="{48C396E8-2831-2508-5341-130555E34C5B}"/>
              </a:ext>
            </a:extLst>
          </p:cNvPr>
          <p:cNvSpPr txBox="1"/>
          <p:nvPr/>
        </p:nvSpPr>
        <p:spPr>
          <a:xfrm>
            <a:off x="7309082" y="4061054"/>
            <a:ext cx="3764437" cy="769441"/>
          </a:xfrm>
          <a:prstGeom prst="rect">
            <a:avLst/>
          </a:prstGeom>
          <a:noFill/>
        </p:spPr>
        <p:txBody>
          <a:bodyPr wrap="square" rtlCol="0">
            <a:spAutoFit/>
          </a:bodyPr>
          <a:lstStyle/>
          <a:p>
            <a:pPr algn="ctr"/>
            <a:r>
              <a:rPr lang="en-US" sz="2200" dirty="0"/>
              <a:t>Murphy has significantly better relaxed accuracy than others</a:t>
            </a:r>
          </a:p>
        </p:txBody>
      </p:sp>
      <p:sp>
        <p:nvSpPr>
          <p:cNvPr id="9" name="Title 1">
            <a:extLst>
              <a:ext uri="{FF2B5EF4-FFF2-40B4-BE49-F238E27FC236}">
                <a16:creationId xmlns:a16="http://schemas.microsoft.com/office/drawing/2014/main" id="{874C1742-69F4-8B1E-6EF7-D2194D34EF2C}"/>
              </a:ext>
            </a:extLst>
          </p:cNvPr>
          <p:cNvSpPr txBox="1">
            <a:spLocks/>
          </p:cNvSpPr>
          <p:nvPr/>
        </p:nvSpPr>
        <p:spPr>
          <a:xfrm>
            <a:off x="815789" y="-116599"/>
            <a:ext cx="11285362" cy="1055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What’s the root cause for high latency of client 2?</a:t>
            </a:r>
          </a:p>
        </p:txBody>
      </p:sp>
      <p:sp>
        <p:nvSpPr>
          <p:cNvPr id="10" name="TextBox 9">
            <a:extLst>
              <a:ext uri="{FF2B5EF4-FFF2-40B4-BE49-F238E27FC236}">
                <a16:creationId xmlns:a16="http://schemas.microsoft.com/office/drawing/2014/main" id="{B8533894-55EA-2125-4037-1E54AA69E257}"/>
              </a:ext>
            </a:extLst>
          </p:cNvPr>
          <p:cNvSpPr txBox="1"/>
          <p:nvPr/>
        </p:nvSpPr>
        <p:spPr>
          <a:xfrm>
            <a:off x="7072233" y="2062850"/>
            <a:ext cx="4571833" cy="1107996"/>
          </a:xfrm>
          <a:prstGeom prst="rect">
            <a:avLst/>
          </a:prstGeom>
          <a:noFill/>
        </p:spPr>
        <p:txBody>
          <a:bodyPr wrap="square" rtlCol="0">
            <a:spAutoFit/>
          </a:bodyPr>
          <a:lstStyle/>
          <a:p>
            <a:pPr algn="ctr"/>
            <a:r>
              <a:rPr lang="en-US" sz="2200" dirty="0"/>
              <a:t>Relaxed accuracy: </a:t>
            </a:r>
            <a:r>
              <a:rPr lang="en-US" sz="2200" dirty="0">
                <a:solidFill>
                  <a:schemeClr val="tx1">
                    <a:lumMod val="50000"/>
                    <a:lumOff val="50000"/>
                  </a:schemeClr>
                </a:solidFill>
              </a:rPr>
              <a:t>what if we relax the accuracy definition and give credit for partly helpful root causes?</a:t>
            </a:r>
          </a:p>
        </p:txBody>
      </p:sp>
      <p:sp>
        <p:nvSpPr>
          <p:cNvPr id="2" name="Slide Number Placeholder 1">
            <a:extLst>
              <a:ext uri="{FF2B5EF4-FFF2-40B4-BE49-F238E27FC236}">
                <a16:creationId xmlns:a16="http://schemas.microsoft.com/office/drawing/2014/main" id="{41F84FD3-788B-9FFD-8B7C-EFD33D3E6267}"/>
              </a:ext>
            </a:extLst>
          </p:cNvPr>
          <p:cNvSpPr>
            <a:spLocks noGrp="1"/>
          </p:cNvSpPr>
          <p:nvPr>
            <p:ph type="sldNum" sz="quarter" idx="12"/>
          </p:nvPr>
        </p:nvSpPr>
        <p:spPr/>
        <p:txBody>
          <a:bodyPr/>
          <a:lstStyle/>
          <a:p>
            <a:fld id="{078ED684-E1A4-0343-8670-8594C227EEC7}" type="slidenum">
              <a:rPr lang="en-US" smtClean="0"/>
              <a:t>37</a:t>
            </a:fld>
            <a:endParaRPr lang="en-US"/>
          </a:p>
        </p:txBody>
      </p:sp>
    </p:spTree>
    <p:extLst>
      <p:ext uri="{BB962C8B-B14F-4D97-AF65-F5344CB8AC3E}">
        <p14:creationId xmlns:p14="http://schemas.microsoft.com/office/powerpoint/2010/main" val="212018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12E5-2D21-020F-C4A4-BE705A503AD7}"/>
              </a:ext>
            </a:extLst>
          </p:cNvPr>
          <p:cNvSpPr>
            <a:spLocks noGrp="1"/>
          </p:cNvSpPr>
          <p:nvPr>
            <p:ph type="title"/>
          </p:nvPr>
        </p:nvSpPr>
        <p:spPr>
          <a:xfrm>
            <a:off x="659090" y="82320"/>
            <a:ext cx="10515600" cy="1325563"/>
          </a:xfrm>
        </p:spPr>
        <p:txBody>
          <a:bodyPr/>
          <a:lstStyle/>
          <a:p>
            <a:r>
              <a:rPr lang="en-US" dirty="0"/>
              <a:t>Real world telemetry often has omissions</a:t>
            </a:r>
          </a:p>
        </p:txBody>
      </p:sp>
      <p:pic>
        <p:nvPicPr>
          <p:cNvPr id="6" name="Picture 5" descr="A screenshot of a computer&#10;&#10;Description automatically generated">
            <a:extLst>
              <a:ext uri="{FF2B5EF4-FFF2-40B4-BE49-F238E27FC236}">
                <a16:creationId xmlns:a16="http://schemas.microsoft.com/office/drawing/2014/main" id="{D0FD4CA1-944A-6552-0322-F9C48B644EC6}"/>
              </a:ext>
            </a:extLst>
          </p:cNvPr>
          <p:cNvPicPr>
            <a:picLocks noChangeAspect="1"/>
          </p:cNvPicPr>
          <p:nvPr/>
        </p:nvPicPr>
        <p:blipFill rotWithShape="1">
          <a:blip r:embed="rId3"/>
          <a:srcRect t="60041" r="5148" b="2433"/>
          <a:stretch/>
        </p:blipFill>
        <p:spPr>
          <a:xfrm>
            <a:off x="948705" y="3370082"/>
            <a:ext cx="7372279" cy="1885362"/>
          </a:xfrm>
          <a:prstGeom prst="rect">
            <a:avLst/>
          </a:prstGeom>
        </p:spPr>
      </p:pic>
      <p:sp>
        <p:nvSpPr>
          <p:cNvPr id="7" name="TextBox 6">
            <a:extLst>
              <a:ext uri="{FF2B5EF4-FFF2-40B4-BE49-F238E27FC236}">
                <a16:creationId xmlns:a16="http://schemas.microsoft.com/office/drawing/2014/main" id="{C2C5D655-40D8-CB71-56BD-152465F9CEF8}"/>
              </a:ext>
            </a:extLst>
          </p:cNvPr>
          <p:cNvSpPr txBox="1"/>
          <p:nvPr/>
        </p:nvSpPr>
        <p:spPr>
          <a:xfrm>
            <a:off x="8320984" y="3597155"/>
            <a:ext cx="3685879" cy="769441"/>
          </a:xfrm>
          <a:prstGeom prst="rect">
            <a:avLst/>
          </a:prstGeom>
          <a:noFill/>
        </p:spPr>
        <p:txBody>
          <a:bodyPr wrap="square" rtlCol="0">
            <a:spAutoFit/>
          </a:bodyPr>
          <a:lstStyle/>
          <a:p>
            <a:pPr algn="ctr"/>
            <a:r>
              <a:rPr lang="en-US" sz="2200" dirty="0"/>
              <a:t>Murphy is resilient to these omissions</a:t>
            </a:r>
          </a:p>
        </p:txBody>
      </p:sp>
      <p:sp>
        <p:nvSpPr>
          <p:cNvPr id="9" name="TextBox 8">
            <a:extLst>
              <a:ext uri="{FF2B5EF4-FFF2-40B4-BE49-F238E27FC236}">
                <a16:creationId xmlns:a16="http://schemas.microsoft.com/office/drawing/2014/main" id="{CCA972A0-CBB0-53AA-0651-2781229A3F45}"/>
              </a:ext>
            </a:extLst>
          </p:cNvPr>
          <p:cNvSpPr txBox="1"/>
          <p:nvPr/>
        </p:nvSpPr>
        <p:spPr>
          <a:xfrm>
            <a:off x="2324421" y="2004262"/>
            <a:ext cx="5728188" cy="769441"/>
          </a:xfrm>
          <a:prstGeom prst="rect">
            <a:avLst/>
          </a:prstGeom>
          <a:noFill/>
        </p:spPr>
        <p:txBody>
          <a:bodyPr wrap="square" rtlCol="0">
            <a:spAutoFit/>
          </a:bodyPr>
          <a:lstStyle/>
          <a:p>
            <a:pPr algn="ctr"/>
            <a:r>
              <a:rPr lang="en-US" sz="2200" dirty="0"/>
              <a:t>What if some form of omissions exist in the telemetry data?</a:t>
            </a:r>
          </a:p>
        </p:txBody>
      </p:sp>
      <p:sp>
        <p:nvSpPr>
          <p:cNvPr id="10" name="Rectangle 9">
            <a:extLst>
              <a:ext uri="{FF2B5EF4-FFF2-40B4-BE49-F238E27FC236}">
                <a16:creationId xmlns:a16="http://schemas.microsoft.com/office/drawing/2014/main" id="{8FE62EAA-CEC7-E349-6A41-18ADBACCFBFC}"/>
              </a:ext>
            </a:extLst>
          </p:cNvPr>
          <p:cNvSpPr/>
          <p:nvPr/>
        </p:nvSpPr>
        <p:spPr>
          <a:xfrm>
            <a:off x="5957740" y="3429001"/>
            <a:ext cx="2449527" cy="937595"/>
          </a:xfrm>
          <a:prstGeom prst="rect">
            <a:avLst/>
          </a:prstGeom>
          <a:noFill/>
          <a:ln w="412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D0E68D1-E747-112D-73A8-FB3881D38F14}"/>
              </a:ext>
            </a:extLst>
          </p:cNvPr>
          <p:cNvSpPr>
            <a:spLocks noGrp="1"/>
          </p:cNvSpPr>
          <p:nvPr>
            <p:ph type="sldNum" sz="quarter" idx="12"/>
          </p:nvPr>
        </p:nvSpPr>
        <p:spPr/>
        <p:txBody>
          <a:bodyPr/>
          <a:lstStyle/>
          <a:p>
            <a:fld id="{078ED684-E1A4-0343-8670-8594C227EEC7}" type="slidenum">
              <a:rPr lang="en-US" smtClean="0"/>
              <a:t>38</a:t>
            </a:fld>
            <a:endParaRPr lang="en-US"/>
          </a:p>
        </p:txBody>
      </p:sp>
    </p:spTree>
    <p:extLst>
      <p:ext uri="{BB962C8B-B14F-4D97-AF65-F5344CB8AC3E}">
        <p14:creationId xmlns:p14="http://schemas.microsoft.com/office/powerpoint/2010/main" val="40911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76390D-F39B-1B38-A98A-0503FD848F25}"/>
              </a:ext>
            </a:extLst>
          </p:cNvPr>
          <p:cNvSpPr>
            <a:spLocks noGrp="1"/>
          </p:cNvSpPr>
          <p:nvPr>
            <p:ph type="title"/>
          </p:nvPr>
        </p:nvSpPr>
        <p:spPr>
          <a:xfrm>
            <a:off x="482217" y="-85765"/>
            <a:ext cx="11277600" cy="997375"/>
          </a:xfrm>
        </p:spPr>
        <p:txBody>
          <a:bodyPr/>
          <a:lstStyle/>
          <a:p>
            <a:pPr algn="ctr"/>
            <a:r>
              <a:rPr lang="en-GB" dirty="0">
                <a:cs typeface="Calibri Light"/>
              </a:rPr>
              <a:t>Filtering out correlated entities</a:t>
            </a:r>
          </a:p>
        </p:txBody>
      </p:sp>
      <p:sp>
        <p:nvSpPr>
          <p:cNvPr id="12" name="Slide Number Placeholder 11">
            <a:extLst>
              <a:ext uri="{FF2B5EF4-FFF2-40B4-BE49-F238E27FC236}">
                <a16:creationId xmlns:a16="http://schemas.microsoft.com/office/drawing/2014/main" id="{C66310DF-4318-048B-AB09-91F97A7752EE}"/>
              </a:ext>
            </a:extLst>
          </p:cNvPr>
          <p:cNvSpPr>
            <a:spLocks noGrp="1"/>
          </p:cNvSpPr>
          <p:nvPr>
            <p:ph type="sldNum" sz="quarter" idx="12"/>
          </p:nvPr>
        </p:nvSpPr>
        <p:spPr/>
        <p:txBody>
          <a:bodyPr/>
          <a:lstStyle/>
          <a:p>
            <a:fld id="{078ED684-E1A4-0343-8670-8594C227EEC7}" type="slidenum">
              <a:rPr lang="en-US" smtClean="0"/>
              <a:t>39</a:t>
            </a:fld>
            <a:endParaRPr lang="en-US"/>
          </a:p>
        </p:txBody>
      </p:sp>
      <p:grpSp>
        <p:nvGrpSpPr>
          <p:cNvPr id="85" name="Group 84">
            <a:extLst>
              <a:ext uri="{FF2B5EF4-FFF2-40B4-BE49-F238E27FC236}">
                <a16:creationId xmlns:a16="http://schemas.microsoft.com/office/drawing/2014/main" id="{49009279-37EF-8E13-F089-E86B6DCDD0D1}"/>
              </a:ext>
            </a:extLst>
          </p:cNvPr>
          <p:cNvGrpSpPr/>
          <p:nvPr/>
        </p:nvGrpSpPr>
        <p:grpSpPr>
          <a:xfrm>
            <a:off x="838200" y="631713"/>
            <a:ext cx="9757457" cy="5699763"/>
            <a:chOff x="1752602" y="1158237"/>
            <a:chExt cx="8327570" cy="4952413"/>
          </a:xfrm>
        </p:grpSpPr>
        <p:cxnSp>
          <p:nvCxnSpPr>
            <p:cNvPr id="14" name="Straight Arrow Connector 13">
              <a:extLst>
                <a:ext uri="{FF2B5EF4-FFF2-40B4-BE49-F238E27FC236}">
                  <a16:creationId xmlns:a16="http://schemas.microsoft.com/office/drawing/2014/main" id="{A5231847-93FB-14F5-6618-EE925E6FCEA6}"/>
                </a:ext>
              </a:extLst>
            </p:cNvPr>
            <p:cNvCxnSpPr>
              <a:cxnSpLocks/>
              <a:stCxn id="62" idx="3"/>
              <a:endCxn id="65" idx="7"/>
            </p:cNvCxnSpPr>
            <p:nvPr/>
          </p:nvCxnSpPr>
          <p:spPr bwMode="gray">
            <a:xfrm flipH="1">
              <a:off x="8821727" y="4822735"/>
              <a:ext cx="238867" cy="95568"/>
            </a:xfrm>
            <a:prstGeom prst="straightConnector1">
              <a:avLst/>
            </a:prstGeom>
            <a:ln w="5080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34010652-02D3-3C8D-5067-ACE1AD38498D}"/>
                </a:ext>
              </a:extLst>
            </p:cNvPr>
            <p:cNvSpPr/>
            <p:nvPr/>
          </p:nvSpPr>
          <p:spPr>
            <a:xfrm>
              <a:off x="8004117" y="3565624"/>
              <a:ext cx="1648590" cy="1978949"/>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16" name="Rounded Rectangle 15">
              <a:extLst>
                <a:ext uri="{FF2B5EF4-FFF2-40B4-BE49-F238E27FC236}">
                  <a16:creationId xmlns:a16="http://schemas.microsoft.com/office/drawing/2014/main" id="{B8CD32D4-AF22-E40D-297A-2DDFBAA2D3E6}"/>
                </a:ext>
              </a:extLst>
            </p:cNvPr>
            <p:cNvSpPr/>
            <p:nvPr/>
          </p:nvSpPr>
          <p:spPr>
            <a:xfrm>
              <a:off x="7991945" y="1617680"/>
              <a:ext cx="1633248" cy="1853381"/>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17" name="Rounded Rectangle 16">
              <a:extLst>
                <a:ext uri="{FF2B5EF4-FFF2-40B4-BE49-F238E27FC236}">
                  <a16:creationId xmlns:a16="http://schemas.microsoft.com/office/drawing/2014/main" id="{2FA3197A-E19B-3D9F-9AEE-AC4E4000A799}"/>
                </a:ext>
              </a:extLst>
            </p:cNvPr>
            <p:cNvSpPr/>
            <p:nvPr/>
          </p:nvSpPr>
          <p:spPr>
            <a:xfrm>
              <a:off x="5020593" y="4096381"/>
              <a:ext cx="1417824" cy="2014269"/>
            </a:xfrm>
            <a:prstGeom prst="roundRect">
              <a:avLst/>
            </a:prstGeom>
            <a:solidFill>
              <a:srgbClr val="0070C0">
                <a:alpha val="4000"/>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cxnSp>
          <p:nvCxnSpPr>
            <p:cNvPr id="18" name="Straight Arrow Connector 17">
              <a:extLst>
                <a:ext uri="{FF2B5EF4-FFF2-40B4-BE49-F238E27FC236}">
                  <a16:creationId xmlns:a16="http://schemas.microsoft.com/office/drawing/2014/main" id="{B208EE66-44FB-3721-55DC-F87D82B62A7B}"/>
                </a:ext>
              </a:extLst>
            </p:cNvPr>
            <p:cNvCxnSpPr>
              <a:cxnSpLocks/>
              <a:stCxn id="65" idx="1"/>
            </p:cNvCxnSpPr>
            <p:nvPr/>
          </p:nvCxnSpPr>
          <p:spPr bwMode="gray">
            <a:xfrm flipH="1" flipV="1">
              <a:off x="6799893" y="1954310"/>
              <a:ext cx="1553107" cy="296399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23E5394-509D-96A9-4AA0-6457CF3ADD0F}"/>
                </a:ext>
              </a:extLst>
            </p:cNvPr>
            <p:cNvCxnSpPr>
              <a:cxnSpLocks/>
              <a:stCxn id="76" idx="2"/>
            </p:cNvCxnSpPr>
            <p:nvPr/>
          </p:nvCxnSpPr>
          <p:spPr bwMode="gray">
            <a:xfrm flipV="1">
              <a:off x="5639464" y="1979986"/>
              <a:ext cx="1160429" cy="326049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69F2888-2786-0B4E-9518-4A4640714FC1}"/>
                </a:ext>
              </a:extLst>
            </p:cNvPr>
            <p:cNvCxnSpPr>
              <a:cxnSpLocks/>
            </p:cNvCxnSpPr>
            <p:nvPr/>
          </p:nvCxnSpPr>
          <p:spPr bwMode="gray">
            <a:xfrm>
              <a:off x="2331205" y="3468274"/>
              <a:ext cx="619833" cy="49690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8F907BA-99E0-D63E-D9D3-C1A58DEFD0A0}"/>
                </a:ext>
              </a:extLst>
            </p:cNvPr>
            <p:cNvCxnSpPr>
              <a:cxnSpLocks/>
              <a:stCxn id="79" idx="1"/>
            </p:cNvCxnSpPr>
            <p:nvPr/>
          </p:nvCxnSpPr>
          <p:spPr bwMode="gray">
            <a:xfrm flipH="1" flipV="1">
              <a:off x="3344430" y="3948238"/>
              <a:ext cx="797434" cy="20878"/>
            </a:xfrm>
            <a:prstGeom prst="straightConnector1">
              <a:avLst/>
            </a:prstGeom>
            <a:ln w="57150">
              <a:solidFill>
                <a:schemeClr val="bg2">
                  <a:lumMod val="75000"/>
                  <a:alpha val="78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709D39-D8DD-1539-DA7D-75EA5E3E2A82}"/>
                </a:ext>
              </a:extLst>
            </p:cNvPr>
            <p:cNvCxnSpPr>
              <a:cxnSpLocks/>
            </p:cNvCxnSpPr>
            <p:nvPr/>
          </p:nvCxnSpPr>
          <p:spPr bwMode="gray">
            <a:xfrm>
              <a:off x="4598542" y="3950817"/>
              <a:ext cx="646453" cy="5661"/>
            </a:xfrm>
            <a:prstGeom prst="straightConnector1">
              <a:avLst/>
            </a:prstGeom>
            <a:ln w="57150">
              <a:solidFill>
                <a:schemeClr val="bg2">
                  <a:lumMod val="75000"/>
                  <a:alpha val="78000"/>
                </a:schemeClr>
              </a:solidFill>
              <a:miter lim="800000"/>
              <a:headEnd type="none" w="sm" len="sm"/>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0400FC-6BE6-B33C-C57B-6746282F66E9}"/>
                </a:ext>
              </a:extLst>
            </p:cNvPr>
            <p:cNvCxnSpPr>
              <a:cxnSpLocks/>
              <a:endCxn id="54" idx="2"/>
            </p:cNvCxnSpPr>
            <p:nvPr/>
          </p:nvCxnSpPr>
          <p:spPr bwMode="gray">
            <a:xfrm>
              <a:off x="7229545" y="3950817"/>
              <a:ext cx="988443" cy="2934"/>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2D25C7A-4564-09A5-FB5B-D5E83CC3E204}"/>
                </a:ext>
              </a:extLst>
            </p:cNvPr>
            <p:cNvCxnSpPr>
              <a:cxnSpLocks/>
              <a:stCxn id="65" idx="0"/>
              <a:endCxn id="54" idx="4"/>
            </p:cNvCxnSpPr>
            <p:nvPr/>
          </p:nvCxnSpPr>
          <p:spPr bwMode="gray">
            <a:xfrm flipH="1" flipV="1">
              <a:off x="8582571" y="4320915"/>
              <a:ext cx="4793" cy="499623"/>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037F46-605C-71C6-2F84-60C8890CEC2B}"/>
                </a:ext>
              </a:extLst>
            </p:cNvPr>
            <p:cNvCxnSpPr>
              <a:cxnSpLocks/>
            </p:cNvCxnSpPr>
            <p:nvPr/>
          </p:nvCxnSpPr>
          <p:spPr bwMode="gray">
            <a:xfrm flipV="1">
              <a:off x="6007305" y="3950817"/>
              <a:ext cx="559362" cy="5661"/>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8CAECE-14C5-DEAE-1282-9A4DC1FB9DCF}"/>
                </a:ext>
              </a:extLst>
            </p:cNvPr>
            <p:cNvCxnSpPr>
              <a:cxnSpLocks/>
              <a:endCxn id="55" idx="2"/>
            </p:cNvCxnSpPr>
            <p:nvPr/>
          </p:nvCxnSpPr>
          <p:spPr bwMode="gray">
            <a:xfrm>
              <a:off x="7190433" y="3053129"/>
              <a:ext cx="990314" cy="32420"/>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05D3B6F-D983-5D80-9233-E658A4296BD1}"/>
                </a:ext>
              </a:extLst>
            </p:cNvPr>
            <p:cNvCxnSpPr>
              <a:cxnSpLocks/>
              <a:endCxn id="48" idx="2"/>
            </p:cNvCxnSpPr>
            <p:nvPr/>
          </p:nvCxnSpPr>
          <p:spPr bwMode="gray">
            <a:xfrm>
              <a:off x="5980243" y="5112505"/>
              <a:ext cx="268041" cy="7585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0C5A77D-306B-3E65-6091-B4CC5D427F30}"/>
                </a:ext>
              </a:extLst>
            </p:cNvPr>
            <p:cNvCxnSpPr>
              <a:cxnSpLocks/>
            </p:cNvCxnSpPr>
            <p:nvPr/>
          </p:nvCxnSpPr>
          <p:spPr bwMode="gray">
            <a:xfrm flipH="1">
              <a:off x="5626150" y="3072713"/>
              <a:ext cx="1222715" cy="892462"/>
            </a:xfrm>
            <a:prstGeom prst="straightConnector1">
              <a:avLst/>
            </a:prstGeom>
            <a:ln w="57150">
              <a:solidFill>
                <a:schemeClr val="bg2">
                  <a:lumMod val="75000"/>
                  <a:alpha val="78000"/>
                </a:schemeClr>
              </a:solidFill>
              <a:miter lim="8000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4FD0319-A4A1-5FA1-DF8B-C925D075219E}"/>
                </a:ext>
              </a:extLst>
            </p:cNvPr>
            <p:cNvCxnSpPr>
              <a:cxnSpLocks/>
              <a:endCxn id="71" idx="0"/>
            </p:cNvCxnSpPr>
            <p:nvPr/>
          </p:nvCxnSpPr>
          <p:spPr bwMode="gray">
            <a:xfrm>
              <a:off x="8646882" y="2054828"/>
              <a:ext cx="655265" cy="26575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8E9989-BE57-D395-788B-A7BD4206074D}"/>
                </a:ext>
              </a:extLst>
            </p:cNvPr>
            <p:cNvCxnSpPr>
              <a:cxnSpLocks/>
              <a:stCxn id="60" idx="1"/>
            </p:cNvCxnSpPr>
            <p:nvPr/>
          </p:nvCxnSpPr>
          <p:spPr bwMode="gray">
            <a:xfrm flipV="1">
              <a:off x="2567431" y="4207863"/>
              <a:ext cx="154615" cy="14935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B304C3F-48E4-5193-EBBF-205A334A3DD8}"/>
                </a:ext>
              </a:extLst>
            </p:cNvPr>
            <p:cNvCxnSpPr>
              <a:cxnSpLocks/>
              <a:stCxn id="59" idx="3"/>
            </p:cNvCxnSpPr>
            <p:nvPr/>
          </p:nvCxnSpPr>
          <p:spPr bwMode="gray">
            <a:xfrm flipH="1">
              <a:off x="2328200" y="3822810"/>
              <a:ext cx="3098" cy="42611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0D455B5-7B37-CFFD-035F-89AEB78B0D97}"/>
                </a:ext>
              </a:extLst>
            </p:cNvPr>
            <p:cNvCxnSpPr>
              <a:cxnSpLocks/>
              <a:stCxn id="64" idx="1"/>
            </p:cNvCxnSpPr>
            <p:nvPr/>
          </p:nvCxnSpPr>
          <p:spPr bwMode="gray">
            <a:xfrm flipV="1">
              <a:off x="5218083" y="4227905"/>
              <a:ext cx="138549" cy="13596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5B9D6B-BCF1-1529-45E6-A9F72335990C}"/>
                </a:ext>
              </a:extLst>
            </p:cNvPr>
            <p:cNvCxnSpPr>
              <a:cxnSpLocks/>
              <a:endCxn id="64" idx="7"/>
            </p:cNvCxnSpPr>
            <p:nvPr/>
          </p:nvCxnSpPr>
          <p:spPr bwMode="gray">
            <a:xfrm flipH="1" flipV="1">
              <a:off x="5286066" y="4830921"/>
              <a:ext cx="130569" cy="4029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FC31EB-601D-32BA-B278-8128A41B9B33}"/>
                </a:ext>
              </a:extLst>
            </p:cNvPr>
            <p:cNvCxnSpPr>
              <a:cxnSpLocks/>
            </p:cNvCxnSpPr>
            <p:nvPr/>
          </p:nvCxnSpPr>
          <p:spPr bwMode="gray">
            <a:xfrm flipH="1" flipV="1">
              <a:off x="5626150" y="4340333"/>
              <a:ext cx="25739" cy="43530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E4A4205-1E14-A01F-279B-C162A22A15FC}"/>
                </a:ext>
              </a:extLst>
            </p:cNvPr>
            <p:cNvCxnSpPr>
              <a:cxnSpLocks/>
              <a:stCxn id="59" idx="6"/>
            </p:cNvCxnSpPr>
            <p:nvPr/>
          </p:nvCxnSpPr>
          <p:spPr bwMode="gray">
            <a:xfrm flipV="1">
              <a:off x="2570893" y="1954310"/>
              <a:ext cx="4173707" cy="129678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6D48CA-08ED-2BD1-6ECA-E31DEE666924}"/>
                </a:ext>
              </a:extLst>
            </p:cNvPr>
            <p:cNvCxnSpPr>
              <a:cxnSpLocks/>
            </p:cNvCxnSpPr>
            <p:nvPr/>
          </p:nvCxnSpPr>
          <p:spPr bwMode="gray">
            <a:xfrm flipV="1">
              <a:off x="8540341" y="2424752"/>
              <a:ext cx="741125" cy="74045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0FD791-708F-4C3F-082C-6E4CCC1B6C12}"/>
                </a:ext>
              </a:extLst>
            </p:cNvPr>
            <p:cNvCxnSpPr>
              <a:cxnSpLocks/>
            </p:cNvCxnSpPr>
            <p:nvPr/>
          </p:nvCxnSpPr>
          <p:spPr bwMode="gray">
            <a:xfrm flipH="1" flipV="1">
              <a:off x="8582571" y="3965175"/>
              <a:ext cx="503892" cy="591809"/>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F0F344D-6BA5-5DD0-91D3-4852403D7DEB}"/>
                </a:ext>
              </a:extLst>
            </p:cNvPr>
            <p:cNvCxnSpPr>
              <a:cxnSpLocks/>
              <a:stCxn id="66" idx="2"/>
            </p:cNvCxnSpPr>
            <p:nvPr/>
          </p:nvCxnSpPr>
          <p:spPr bwMode="gray">
            <a:xfrm flipH="1" flipV="1">
              <a:off x="7127791" y="1954310"/>
              <a:ext cx="1081109" cy="45687"/>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D3C080E-59F8-038C-EE93-B7980ED82421}"/>
                </a:ext>
              </a:extLst>
            </p:cNvPr>
            <p:cNvCxnSpPr>
              <a:cxnSpLocks/>
              <a:stCxn id="55" idx="0"/>
              <a:endCxn id="66" idx="4"/>
            </p:cNvCxnSpPr>
            <p:nvPr/>
          </p:nvCxnSpPr>
          <p:spPr bwMode="gray">
            <a:xfrm flipH="1" flipV="1">
              <a:off x="8540341" y="2333785"/>
              <a:ext cx="4990" cy="384600"/>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1AE2E82-CC9D-BE44-F847-5DF617302DA5}"/>
                </a:ext>
              </a:extLst>
            </p:cNvPr>
            <p:cNvCxnSpPr>
              <a:cxnSpLocks/>
            </p:cNvCxnSpPr>
            <p:nvPr/>
          </p:nvCxnSpPr>
          <p:spPr bwMode="gray">
            <a:xfrm flipV="1">
              <a:off x="8587363" y="1158237"/>
              <a:ext cx="359790" cy="507972"/>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76DA432-97AB-3E6C-30E0-3D21ECD651C9}"/>
                </a:ext>
              </a:extLst>
            </p:cNvPr>
            <p:cNvCxnSpPr>
              <a:cxnSpLocks/>
              <a:stCxn id="65" idx="6"/>
            </p:cNvCxnSpPr>
            <p:nvPr/>
          </p:nvCxnSpPr>
          <p:spPr bwMode="gray">
            <a:xfrm>
              <a:off x="8918803" y="5154325"/>
              <a:ext cx="823370" cy="30001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912C920-1569-5C71-8AEB-E4BA9BE53BBC}"/>
                </a:ext>
              </a:extLst>
            </p:cNvPr>
            <p:cNvCxnSpPr>
              <a:cxnSpLocks/>
            </p:cNvCxnSpPr>
            <p:nvPr/>
          </p:nvCxnSpPr>
          <p:spPr bwMode="gray">
            <a:xfrm flipV="1">
              <a:off x="4955327" y="5343240"/>
              <a:ext cx="456968" cy="287091"/>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C06D657-9DA6-12BC-9B5A-0B1ED694E5B4}"/>
                </a:ext>
              </a:extLst>
            </p:cNvPr>
            <p:cNvCxnSpPr>
              <a:cxnSpLocks/>
              <a:endCxn id="59" idx="0"/>
            </p:cNvCxnSpPr>
            <p:nvPr/>
          </p:nvCxnSpPr>
          <p:spPr bwMode="gray">
            <a:xfrm>
              <a:off x="1806485" y="2907166"/>
              <a:ext cx="295701" cy="34367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DC6CDD6-3975-5AF2-DE66-C48E2976B26A}"/>
                </a:ext>
              </a:extLst>
            </p:cNvPr>
            <p:cNvCxnSpPr>
              <a:cxnSpLocks/>
            </p:cNvCxnSpPr>
            <p:nvPr/>
          </p:nvCxnSpPr>
          <p:spPr bwMode="gray">
            <a:xfrm>
              <a:off x="6117525" y="1331173"/>
              <a:ext cx="444466" cy="387114"/>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1CA069B-C29E-988F-FA27-EBF641C8EECE}"/>
                </a:ext>
              </a:extLst>
            </p:cNvPr>
            <p:cNvCxnSpPr>
              <a:cxnSpLocks/>
              <a:endCxn id="60" idx="5"/>
            </p:cNvCxnSpPr>
            <p:nvPr/>
          </p:nvCxnSpPr>
          <p:spPr bwMode="gray">
            <a:xfrm flipV="1">
              <a:off x="1752602" y="4758878"/>
              <a:ext cx="285360" cy="30004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9D7A221-0A88-76A1-5BA5-B7066F47758A}"/>
                </a:ext>
              </a:extLst>
            </p:cNvPr>
            <p:cNvCxnSpPr>
              <a:cxnSpLocks/>
              <a:stCxn id="62" idx="6"/>
            </p:cNvCxnSpPr>
            <p:nvPr/>
          </p:nvCxnSpPr>
          <p:spPr bwMode="gray">
            <a:xfrm flipV="1">
              <a:off x="9626396" y="4500367"/>
              <a:ext cx="419605" cy="86345"/>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69AF8F2-5E12-7E77-70FF-897F0984ECAB}"/>
                </a:ext>
              </a:extLst>
            </p:cNvPr>
            <p:cNvCxnSpPr>
              <a:cxnSpLocks/>
            </p:cNvCxnSpPr>
            <p:nvPr/>
          </p:nvCxnSpPr>
          <p:spPr bwMode="gray">
            <a:xfrm>
              <a:off x="9372603" y="2428302"/>
              <a:ext cx="707569" cy="166448"/>
            </a:xfrm>
            <a:prstGeom prst="straightConnector1">
              <a:avLst/>
            </a:prstGeom>
            <a:ln w="57150">
              <a:solidFill>
                <a:schemeClr val="tx1">
                  <a:lumMod val="40000"/>
                  <a:lumOff val="60000"/>
                  <a:alpha val="64841"/>
                </a:schemeClr>
              </a:solidFill>
              <a:miter lim="800000"/>
              <a:tailEnd type="none" w="lg" len="lg"/>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EEAFF038-BB1D-33D6-FC93-4F6E43C46167}"/>
                </a:ext>
              </a:extLst>
            </p:cNvPr>
            <p:cNvSpPr>
              <a:spLocks noChangeAspect="1"/>
            </p:cNvSpPr>
            <p:nvPr/>
          </p:nvSpPr>
          <p:spPr>
            <a:xfrm>
              <a:off x="6248283" y="4821191"/>
              <a:ext cx="729167" cy="734332"/>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2">
                    <a:lumMod val="10000"/>
                  </a:schemeClr>
                </a:solidFill>
              </a:endParaRPr>
            </a:p>
          </p:txBody>
        </p:sp>
        <p:sp>
          <p:nvSpPr>
            <p:cNvPr id="49" name="Oval 48">
              <a:extLst>
                <a:ext uri="{FF2B5EF4-FFF2-40B4-BE49-F238E27FC236}">
                  <a16:creationId xmlns:a16="http://schemas.microsoft.com/office/drawing/2014/main" id="{1770DD68-BAC4-8D9C-9DBF-0D4F086DF282}"/>
                </a:ext>
              </a:extLst>
            </p:cNvPr>
            <p:cNvSpPr>
              <a:spLocks noChangeAspect="1"/>
            </p:cNvSpPr>
            <p:nvPr/>
          </p:nvSpPr>
          <p:spPr>
            <a:xfrm rot="18931841">
              <a:off x="5317378" y="4775626"/>
              <a:ext cx="662878" cy="66757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0" name="Oval 49">
              <a:extLst>
                <a:ext uri="{FF2B5EF4-FFF2-40B4-BE49-F238E27FC236}">
                  <a16:creationId xmlns:a16="http://schemas.microsoft.com/office/drawing/2014/main" id="{CDFEB063-DD3C-0B2B-3659-27141F72BBF9}"/>
                </a:ext>
              </a:extLst>
            </p:cNvPr>
            <p:cNvSpPr>
              <a:spLocks noChangeAspect="1"/>
            </p:cNvSpPr>
            <p:nvPr/>
          </p:nvSpPr>
          <p:spPr>
            <a:xfrm>
              <a:off x="4014695" y="3628311"/>
              <a:ext cx="694716" cy="667574"/>
            </a:xfrm>
            <a:prstGeom prst="ellipse">
              <a:avLst/>
            </a:prstGeom>
            <a:solidFill>
              <a:srgbClr val="F6BE00"/>
            </a:solidFill>
            <a:ln w="57150">
              <a:solidFill>
                <a:srgbClr val="F6BE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51" name="Oval 50">
              <a:extLst>
                <a:ext uri="{FF2B5EF4-FFF2-40B4-BE49-F238E27FC236}">
                  <a16:creationId xmlns:a16="http://schemas.microsoft.com/office/drawing/2014/main" id="{EC1BD897-9770-AA93-DD84-85E408751896}"/>
                </a:ext>
              </a:extLst>
            </p:cNvPr>
            <p:cNvSpPr>
              <a:spLocks noChangeAspect="1"/>
            </p:cNvSpPr>
            <p:nvPr/>
          </p:nvSpPr>
          <p:spPr>
            <a:xfrm>
              <a:off x="2640785" y="3599997"/>
              <a:ext cx="764187" cy="734332"/>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200" dirty="0">
                <a:solidFill>
                  <a:schemeClr val="bg2">
                    <a:lumMod val="10000"/>
                  </a:schemeClr>
                </a:solidFill>
                <a:latin typeface="Gill Sans MT" panose="020B0502020104020203" pitchFamily="34" charset="77"/>
              </a:endParaRPr>
            </a:p>
          </p:txBody>
        </p:sp>
        <p:sp>
          <p:nvSpPr>
            <p:cNvPr id="52" name="Oval 51">
              <a:extLst>
                <a:ext uri="{FF2B5EF4-FFF2-40B4-BE49-F238E27FC236}">
                  <a16:creationId xmlns:a16="http://schemas.microsoft.com/office/drawing/2014/main" id="{59C6491B-EA01-3D16-873F-61216B482C6F}"/>
                </a:ext>
              </a:extLst>
            </p:cNvPr>
            <p:cNvSpPr>
              <a:spLocks noChangeAspect="1"/>
            </p:cNvSpPr>
            <p:nvPr/>
          </p:nvSpPr>
          <p:spPr>
            <a:xfrm>
              <a:off x="5244995" y="3572622"/>
              <a:ext cx="762310" cy="767710"/>
            </a:xfrm>
            <a:prstGeom prst="ellipse">
              <a:avLst/>
            </a:prstGeom>
            <a:solidFill>
              <a:schemeClr val="bg1"/>
            </a:solidFill>
            <a:ln w="57150">
              <a:solidFill>
                <a:srgbClr val="82002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53" name="Oval 52">
              <a:extLst>
                <a:ext uri="{FF2B5EF4-FFF2-40B4-BE49-F238E27FC236}">
                  <a16:creationId xmlns:a16="http://schemas.microsoft.com/office/drawing/2014/main" id="{7B736A91-4F90-F7E5-76D9-2BFAE6878655}"/>
                </a:ext>
              </a:extLst>
            </p:cNvPr>
            <p:cNvSpPr>
              <a:spLocks noChangeAspect="1"/>
            </p:cNvSpPr>
            <p:nvPr/>
          </p:nvSpPr>
          <p:spPr>
            <a:xfrm>
              <a:off x="6566667" y="3617028"/>
              <a:ext cx="662878" cy="667574"/>
            </a:xfrm>
            <a:prstGeom prst="ellipse">
              <a:avLst/>
            </a:prstGeom>
            <a:solidFill>
              <a:schemeClr val="bg1"/>
            </a:solidFill>
            <a:ln w="57150">
              <a:solidFill>
                <a:schemeClr val="accent1">
                  <a:lumMod val="75000"/>
                </a:schemeClr>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54" name="Oval 53">
              <a:extLst>
                <a:ext uri="{FF2B5EF4-FFF2-40B4-BE49-F238E27FC236}">
                  <a16:creationId xmlns:a16="http://schemas.microsoft.com/office/drawing/2014/main" id="{2D32D3EA-A617-94ED-92C1-95A6511324ED}"/>
                </a:ext>
              </a:extLst>
            </p:cNvPr>
            <p:cNvSpPr>
              <a:spLocks noChangeAspect="1"/>
            </p:cNvSpPr>
            <p:nvPr/>
          </p:nvSpPr>
          <p:spPr>
            <a:xfrm>
              <a:off x="8217988" y="3586585"/>
              <a:ext cx="729167" cy="734332"/>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5" name="Oval 54">
              <a:extLst>
                <a:ext uri="{FF2B5EF4-FFF2-40B4-BE49-F238E27FC236}">
                  <a16:creationId xmlns:a16="http://schemas.microsoft.com/office/drawing/2014/main" id="{2B256BCA-C40D-D564-44F4-41E940A50BB3}"/>
                </a:ext>
              </a:extLst>
            </p:cNvPr>
            <p:cNvSpPr>
              <a:spLocks noChangeAspect="1"/>
            </p:cNvSpPr>
            <p:nvPr/>
          </p:nvSpPr>
          <p:spPr>
            <a:xfrm>
              <a:off x="8180747" y="2718383"/>
              <a:ext cx="729167" cy="734332"/>
            </a:xfrm>
            <a:prstGeom prst="ellipse">
              <a:avLst/>
            </a:prstGeom>
            <a:solidFill>
              <a:srgbClr val="A10907"/>
            </a:solidFill>
            <a:ln w="5715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6" name="Oval 55">
              <a:extLst>
                <a:ext uri="{FF2B5EF4-FFF2-40B4-BE49-F238E27FC236}">
                  <a16:creationId xmlns:a16="http://schemas.microsoft.com/office/drawing/2014/main" id="{F76E40CE-2449-0F18-58F6-CB7FC8D11BCE}"/>
                </a:ext>
              </a:extLst>
            </p:cNvPr>
            <p:cNvSpPr>
              <a:spLocks noChangeAspect="1"/>
            </p:cNvSpPr>
            <p:nvPr/>
          </p:nvSpPr>
          <p:spPr>
            <a:xfrm>
              <a:off x="6464913" y="1620523"/>
              <a:ext cx="662878" cy="667574"/>
            </a:xfrm>
            <a:prstGeom prst="ellipse">
              <a:avLst/>
            </a:prstGeom>
            <a:solidFill>
              <a:schemeClr val="bg1"/>
            </a:solidFill>
            <a:ln w="57150">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7" name="TextBox 56">
              <a:extLst>
                <a:ext uri="{FF2B5EF4-FFF2-40B4-BE49-F238E27FC236}">
                  <a16:creationId xmlns:a16="http://schemas.microsoft.com/office/drawing/2014/main" id="{C8CB385C-2F6C-E27E-E837-65D0D474A4BF}"/>
                </a:ext>
              </a:extLst>
            </p:cNvPr>
            <p:cNvSpPr txBox="1"/>
            <p:nvPr/>
          </p:nvSpPr>
          <p:spPr>
            <a:xfrm>
              <a:off x="8352609" y="2957194"/>
              <a:ext cx="425477" cy="240679"/>
            </a:xfrm>
            <a:prstGeom prst="rect">
              <a:avLst/>
            </a:prstGeom>
          </p:spPr>
          <p:txBody>
            <a:bodyPr wrap="none" lIns="0" tIns="0" rIns="0" bIns="0" rtlCol="0">
              <a:spAutoFit/>
            </a:bodyPr>
            <a:lstStyle/>
            <a:p>
              <a:pPr algn="ctr">
                <a:spcAft>
                  <a:spcPts val="600"/>
                </a:spcAft>
              </a:pPr>
              <a:r>
                <a:rPr lang="en-US" dirty="0">
                  <a:solidFill>
                    <a:schemeClr val="bg1"/>
                  </a:solidFill>
                  <a:latin typeface="Gill Sans MT" panose="020B0502020104020203" pitchFamily="34" charset="77"/>
                </a:rPr>
                <a:t>VM 1</a:t>
              </a:r>
            </a:p>
          </p:txBody>
        </p:sp>
        <p:sp>
          <p:nvSpPr>
            <p:cNvPr id="58" name="TextBox 57">
              <a:extLst>
                <a:ext uri="{FF2B5EF4-FFF2-40B4-BE49-F238E27FC236}">
                  <a16:creationId xmlns:a16="http://schemas.microsoft.com/office/drawing/2014/main" id="{F954034B-5A74-D544-4287-49294ABFF7DD}"/>
                </a:ext>
              </a:extLst>
            </p:cNvPr>
            <p:cNvSpPr txBox="1"/>
            <p:nvPr/>
          </p:nvSpPr>
          <p:spPr>
            <a:xfrm>
              <a:off x="8394617" y="3840566"/>
              <a:ext cx="425477" cy="240679"/>
            </a:xfrm>
            <a:prstGeom prst="rect">
              <a:avLst/>
            </a:prstGeom>
          </p:spPr>
          <p:txBody>
            <a:bodyPr wrap="none" lIns="0" tIns="0" rIns="0" bIns="0" rtlCol="0">
              <a:spAutoFit/>
            </a:bodyPr>
            <a:lstStyle/>
            <a:p>
              <a:pPr algn="ctr">
                <a:spcAft>
                  <a:spcPts val="600"/>
                </a:spcAft>
              </a:pPr>
              <a:r>
                <a:rPr lang="en-US" dirty="0">
                  <a:solidFill>
                    <a:schemeClr val="bg1"/>
                  </a:solidFill>
                  <a:latin typeface="Gill Sans MT" panose="020B0502020104020203" pitchFamily="34" charset="77"/>
                </a:rPr>
                <a:t>VM 2</a:t>
              </a:r>
            </a:p>
          </p:txBody>
        </p:sp>
        <p:sp>
          <p:nvSpPr>
            <p:cNvPr id="59" name="Oval 58">
              <a:extLst>
                <a:ext uri="{FF2B5EF4-FFF2-40B4-BE49-F238E27FC236}">
                  <a16:creationId xmlns:a16="http://schemas.microsoft.com/office/drawing/2014/main" id="{CE48C119-8D77-8813-BD8F-BC5581AB42B4}"/>
                </a:ext>
              </a:extLst>
            </p:cNvPr>
            <p:cNvSpPr>
              <a:spLocks noChangeAspect="1"/>
            </p:cNvSpPr>
            <p:nvPr/>
          </p:nvSpPr>
          <p:spPr>
            <a:xfrm rot="18931841">
              <a:off x="2002929" y="3155250"/>
              <a:ext cx="662878" cy="66757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0" name="Oval 59">
              <a:extLst>
                <a:ext uri="{FF2B5EF4-FFF2-40B4-BE49-F238E27FC236}">
                  <a16:creationId xmlns:a16="http://schemas.microsoft.com/office/drawing/2014/main" id="{FB9A8534-AB8A-8838-A8C1-A337C745616D}"/>
                </a:ext>
              </a:extLst>
            </p:cNvPr>
            <p:cNvSpPr>
              <a:spLocks noChangeAspect="1"/>
            </p:cNvSpPr>
            <p:nvPr/>
          </p:nvSpPr>
          <p:spPr>
            <a:xfrm rot="5880619">
              <a:off x="1968910" y="4226608"/>
              <a:ext cx="667574" cy="662878"/>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1" name="Oval 60">
              <a:extLst>
                <a:ext uri="{FF2B5EF4-FFF2-40B4-BE49-F238E27FC236}">
                  <a16:creationId xmlns:a16="http://schemas.microsoft.com/office/drawing/2014/main" id="{68A09BC3-5955-301A-A68B-69B676B963CD}"/>
                </a:ext>
              </a:extLst>
            </p:cNvPr>
            <p:cNvSpPr>
              <a:spLocks noChangeAspect="1"/>
            </p:cNvSpPr>
            <p:nvPr/>
          </p:nvSpPr>
          <p:spPr>
            <a:xfrm>
              <a:off x="6527554" y="2719342"/>
              <a:ext cx="662878" cy="667574"/>
            </a:xfrm>
            <a:prstGeom prst="ellipse">
              <a:avLst/>
            </a:prstGeom>
            <a:solidFill>
              <a:schemeClr val="bg1"/>
            </a:solidFill>
            <a:ln w="57150">
              <a:solidFill>
                <a:schemeClr val="accent1">
                  <a:lumMod val="75000"/>
                </a:schemeClr>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62" name="Oval 61">
              <a:extLst>
                <a:ext uri="{FF2B5EF4-FFF2-40B4-BE49-F238E27FC236}">
                  <a16:creationId xmlns:a16="http://schemas.microsoft.com/office/drawing/2014/main" id="{5450B766-4A4C-749B-8884-B7605531C78E}"/>
                </a:ext>
              </a:extLst>
            </p:cNvPr>
            <p:cNvSpPr>
              <a:spLocks noChangeAspect="1"/>
            </p:cNvSpPr>
            <p:nvPr/>
          </p:nvSpPr>
          <p:spPr>
            <a:xfrm>
              <a:off x="8963517" y="4252925"/>
              <a:ext cx="662878" cy="667574"/>
            </a:xfrm>
            <a:prstGeom prst="ellipse">
              <a:avLst/>
            </a:prstGeom>
            <a:solidFill>
              <a:schemeClr val="bg1"/>
            </a:solidFill>
            <a:ln w="5715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3" name="Oval 62">
              <a:extLst>
                <a:ext uri="{FF2B5EF4-FFF2-40B4-BE49-F238E27FC236}">
                  <a16:creationId xmlns:a16="http://schemas.microsoft.com/office/drawing/2014/main" id="{DE4577D9-11C5-0AE5-3567-DBE345D81795}"/>
                </a:ext>
              </a:extLst>
            </p:cNvPr>
            <p:cNvSpPr>
              <a:spLocks noChangeAspect="1"/>
            </p:cNvSpPr>
            <p:nvPr/>
          </p:nvSpPr>
          <p:spPr>
            <a:xfrm rot="4002393">
              <a:off x="8956453" y="2089442"/>
              <a:ext cx="667574" cy="662878"/>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4" name="Oval 63">
              <a:extLst>
                <a:ext uri="{FF2B5EF4-FFF2-40B4-BE49-F238E27FC236}">
                  <a16:creationId xmlns:a16="http://schemas.microsoft.com/office/drawing/2014/main" id="{EE3959CD-E421-1C12-472D-953E6176643D}"/>
                </a:ext>
              </a:extLst>
            </p:cNvPr>
            <p:cNvSpPr>
              <a:spLocks noChangeAspect="1"/>
            </p:cNvSpPr>
            <p:nvPr/>
          </p:nvSpPr>
          <p:spPr>
            <a:xfrm rot="4899634">
              <a:off x="4686402" y="4300186"/>
              <a:ext cx="667574" cy="662878"/>
            </a:xfrm>
            <a:prstGeom prst="ellipse">
              <a:avLst/>
            </a:prstGeom>
            <a:solidFill>
              <a:schemeClr val="bg1"/>
            </a:solidFill>
            <a:ln w="57150">
              <a:solidFill>
                <a:schemeClr val="bg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5" name="Oval 64">
              <a:extLst>
                <a:ext uri="{FF2B5EF4-FFF2-40B4-BE49-F238E27FC236}">
                  <a16:creationId xmlns:a16="http://schemas.microsoft.com/office/drawing/2014/main" id="{3C0EE0BB-91DA-C0CC-8A49-B9555B8DA9B1}"/>
                </a:ext>
              </a:extLst>
            </p:cNvPr>
            <p:cNvSpPr>
              <a:spLocks noChangeAspect="1"/>
            </p:cNvSpPr>
            <p:nvPr/>
          </p:nvSpPr>
          <p:spPr>
            <a:xfrm>
              <a:off x="8255925" y="4820538"/>
              <a:ext cx="662878" cy="66757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6" name="Oval 65">
              <a:extLst>
                <a:ext uri="{FF2B5EF4-FFF2-40B4-BE49-F238E27FC236}">
                  <a16:creationId xmlns:a16="http://schemas.microsoft.com/office/drawing/2014/main" id="{6CF6D1C6-5BFB-8AA9-B898-361546D0332F}"/>
                </a:ext>
              </a:extLst>
            </p:cNvPr>
            <p:cNvSpPr>
              <a:spLocks noChangeAspect="1"/>
            </p:cNvSpPr>
            <p:nvPr/>
          </p:nvSpPr>
          <p:spPr>
            <a:xfrm>
              <a:off x="8208901" y="1666209"/>
              <a:ext cx="662878" cy="667574"/>
            </a:xfrm>
            <a:prstGeom prst="ellipse">
              <a:avLst/>
            </a:prstGeom>
            <a:solidFill>
              <a:schemeClr val="bg1"/>
            </a:solidFill>
            <a:ln w="57150">
              <a:solidFill>
                <a:srgbClr val="00383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7" name="TextBox 66">
              <a:extLst>
                <a:ext uri="{FF2B5EF4-FFF2-40B4-BE49-F238E27FC236}">
                  <a16:creationId xmlns:a16="http://schemas.microsoft.com/office/drawing/2014/main" id="{62C9066F-204C-0EF9-1483-5E56FBFBE862}"/>
                </a:ext>
              </a:extLst>
            </p:cNvPr>
            <p:cNvSpPr txBox="1"/>
            <p:nvPr/>
          </p:nvSpPr>
          <p:spPr>
            <a:xfrm>
              <a:off x="2082584" y="4442664"/>
              <a:ext cx="428214" cy="240679"/>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vNIC</a:t>
              </a:r>
            </a:p>
          </p:txBody>
        </p:sp>
        <p:sp>
          <p:nvSpPr>
            <p:cNvPr id="68" name="TextBox 67">
              <a:extLst>
                <a:ext uri="{FF2B5EF4-FFF2-40B4-BE49-F238E27FC236}">
                  <a16:creationId xmlns:a16="http://schemas.microsoft.com/office/drawing/2014/main" id="{71BF9D6D-0BD2-064E-C384-6FB2A0A5CAED}"/>
                </a:ext>
              </a:extLst>
            </p:cNvPr>
            <p:cNvSpPr txBox="1"/>
            <p:nvPr/>
          </p:nvSpPr>
          <p:spPr>
            <a:xfrm>
              <a:off x="4817991" y="4513604"/>
              <a:ext cx="428214" cy="240679"/>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vNIC</a:t>
              </a:r>
            </a:p>
          </p:txBody>
        </p:sp>
        <p:sp>
          <p:nvSpPr>
            <p:cNvPr id="69" name="TextBox 68">
              <a:extLst>
                <a:ext uri="{FF2B5EF4-FFF2-40B4-BE49-F238E27FC236}">
                  <a16:creationId xmlns:a16="http://schemas.microsoft.com/office/drawing/2014/main" id="{AEB99214-2132-0706-7330-BC77581808D0}"/>
                </a:ext>
              </a:extLst>
            </p:cNvPr>
            <p:cNvSpPr txBox="1"/>
            <p:nvPr/>
          </p:nvSpPr>
          <p:spPr>
            <a:xfrm>
              <a:off x="2088932" y="3341321"/>
              <a:ext cx="437790" cy="267421"/>
            </a:xfrm>
            <a:prstGeom prst="rect">
              <a:avLst/>
            </a:prstGeom>
          </p:spPr>
          <p:txBody>
            <a:bodyPr wrap="none" lIns="0" tIns="0" rIns="0" bIns="0" rtlCol="0">
              <a:spAutoFit/>
            </a:bodyPr>
            <a:lstStyle/>
            <a:p>
              <a:pPr algn="l">
                <a:spcAft>
                  <a:spcPts val="600"/>
                </a:spcAft>
              </a:pPr>
              <a:r>
                <a:rPr lang="en-US" sz="2000" dirty="0">
                  <a:solidFill>
                    <a:schemeClr val="bg2">
                      <a:lumMod val="10000"/>
                    </a:schemeClr>
                  </a:solidFill>
                  <a:latin typeface="Gill Sans MT" panose="020B0502020104020203" pitchFamily="34" charset="77"/>
                </a:rPr>
                <a:t>Host</a:t>
              </a:r>
            </a:p>
          </p:txBody>
        </p:sp>
        <p:sp>
          <p:nvSpPr>
            <p:cNvPr id="70" name="TextBox 69">
              <a:extLst>
                <a:ext uri="{FF2B5EF4-FFF2-40B4-BE49-F238E27FC236}">
                  <a16:creationId xmlns:a16="http://schemas.microsoft.com/office/drawing/2014/main" id="{546D616B-0BCE-1514-0054-2EF17AFC09F3}"/>
                </a:ext>
              </a:extLst>
            </p:cNvPr>
            <p:cNvSpPr txBox="1"/>
            <p:nvPr/>
          </p:nvSpPr>
          <p:spPr>
            <a:xfrm>
              <a:off x="6533603" y="1743240"/>
              <a:ext cx="526717" cy="481358"/>
            </a:xfrm>
            <a:prstGeom prst="rect">
              <a:avLst/>
            </a:prstGeom>
          </p:spPr>
          <p:txBody>
            <a:bodyPr wrap="none" lIns="0" tIns="0" rIns="0" bIns="0" rtlCol="0">
              <a:spAutoFit/>
            </a:bodyPr>
            <a:lstStyle/>
            <a:p>
              <a:pPr algn="ctr"/>
              <a:r>
                <a:rPr lang="en-US" dirty="0">
                  <a:solidFill>
                    <a:schemeClr val="bg2">
                      <a:lumMod val="10000"/>
                    </a:schemeClr>
                  </a:solidFill>
                  <a:latin typeface="Gill Sans MT" panose="020B0502020104020203" pitchFamily="34" charset="77"/>
                </a:rPr>
                <a:t>ToR</a:t>
              </a:r>
            </a:p>
            <a:p>
              <a:pPr algn="ctr"/>
              <a:r>
                <a:rPr lang="en-US" dirty="0">
                  <a:solidFill>
                    <a:schemeClr val="bg2">
                      <a:lumMod val="10000"/>
                    </a:schemeClr>
                  </a:solidFill>
                  <a:latin typeface="Gill Sans MT" panose="020B0502020104020203" pitchFamily="34" charset="77"/>
                </a:rPr>
                <a:t>Switch</a:t>
              </a:r>
            </a:p>
          </p:txBody>
        </p:sp>
        <p:sp>
          <p:nvSpPr>
            <p:cNvPr id="71" name="TextBox 70">
              <a:extLst>
                <a:ext uri="{FF2B5EF4-FFF2-40B4-BE49-F238E27FC236}">
                  <a16:creationId xmlns:a16="http://schemas.microsoft.com/office/drawing/2014/main" id="{5070346E-9B2B-28B0-F4DD-76822025C61F}"/>
                </a:ext>
              </a:extLst>
            </p:cNvPr>
            <p:cNvSpPr txBox="1"/>
            <p:nvPr/>
          </p:nvSpPr>
          <p:spPr>
            <a:xfrm>
              <a:off x="9088039" y="2320580"/>
              <a:ext cx="428214" cy="240679"/>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vNIC</a:t>
              </a:r>
            </a:p>
          </p:txBody>
        </p:sp>
        <p:sp>
          <p:nvSpPr>
            <p:cNvPr id="72" name="TextBox 71">
              <a:extLst>
                <a:ext uri="{FF2B5EF4-FFF2-40B4-BE49-F238E27FC236}">
                  <a16:creationId xmlns:a16="http://schemas.microsoft.com/office/drawing/2014/main" id="{95CFBEAE-B558-0FDF-8F45-A1157B71B9EC}"/>
                </a:ext>
              </a:extLst>
            </p:cNvPr>
            <p:cNvSpPr txBox="1"/>
            <p:nvPr/>
          </p:nvSpPr>
          <p:spPr>
            <a:xfrm>
              <a:off x="6660891" y="3859089"/>
              <a:ext cx="538482" cy="240679"/>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Flow 2</a:t>
              </a:r>
            </a:p>
          </p:txBody>
        </p:sp>
        <p:sp>
          <p:nvSpPr>
            <p:cNvPr id="73" name="TextBox 72">
              <a:extLst>
                <a:ext uri="{FF2B5EF4-FFF2-40B4-BE49-F238E27FC236}">
                  <a16:creationId xmlns:a16="http://schemas.microsoft.com/office/drawing/2014/main" id="{54B6EB8B-47EA-4B17-1C07-EFBC767351FE}"/>
                </a:ext>
              </a:extLst>
            </p:cNvPr>
            <p:cNvSpPr txBox="1"/>
            <p:nvPr/>
          </p:nvSpPr>
          <p:spPr>
            <a:xfrm>
              <a:off x="6620163" y="2939822"/>
              <a:ext cx="538482" cy="240679"/>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Flow 3</a:t>
              </a:r>
            </a:p>
          </p:txBody>
        </p:sp>
        <p:sp>
          <p:nvSpPr>
            <p:cNvPr id="74" name="TextBox 73">
              <a:extLst>
                <a:ext uri="{FF2B5EF4-FFF2-40B4-BE49-F238E27FC236}">
                  <a16:creationId xmlns:a16="http://schemas.microsoft.com/office/drawing/2014/main" id="{DAD1F134-13D4-91C8-4883-7C913BD77165}"/>
                </a:ext>
              </a:extLst>
            </p:cNvPr>
            <p:cNvSpPr txBox="1"/>
            <p:nvPr/>
          </p:nvSpPr>
          <p:spPr>
            <a:xfrm>
              <a:off x="8375492" y="5011607"/>
              <a:ext cx="437790" cy="267421"/>
            </a:xfrm>
            <a:prstGeom prst="rect">
              <a:avLst/>
            </a:prstGeom>
          </p:spPr>
          <p:txBody>
            <a:bodyPr wrap="none" lIns="0" tIns="0" rIns="0" bIns="0" rtlCol="0">
              <a:spAutoFit/>
            </a:bodyPr>
            <a:lstStyle/>
            <a:p>
              <a:pPr algn="l">
                <a:spcAft>
                  <a:spcPts val="600"/>
                </a:spcAft>
              </a:pPr>
              <a:r>
                <a:rPr lang="en-US" sz="2000" dirty="0">
                  <a:solidFill>
                    <a:schemeClr val="bg2">
                      <a:lumMod val="10000"/>
                    </a:schemeClr>
                  </a:solidFill>
                  <a:latin typeface="Gill Sans MT" panose="020B0502020104020203" pitchFamily="34" charset="77"/>
                </a:rPr>
                <a:t>Host</a:t>
              </a:r>
            </a:p>
          </p:txBody>
        </p:sp>
        <p:sp>
          <p:nvSpPr>
            <p:cNvPr id="75" name="TextBox 74">
              <a:extLst>
                <a:ext uri="{FF2B5EF4-FFF2-40B4-BE49-F238E27FC236}">
                  <a16:creationId xmlns:a16="http://schemas.microsoft.com/office/drawing/2014/main" id="{0803BA50-56E9-D7C8-1D60-CA359D6EFE94}"/>
                </a:ext>
              </a:extLst>
            </p:cNvPr>
            <p:cNvSpPr txBox="1"/>
            <p:nvPr/>
          </p:nvSpPr>
          <p:spPr>
            <a:xfrm>
              <a:off x="8311236" y="1853710"/>
              <a:ext cx="437790" cy="267421"/>
            </a:xfrm>
            <a:prstGeom prst="rect">
              <a:avLst/>
            </a:prstGeom>
          </p:spPr>
          <p:txBody>
            <a:bodyPr wrap="none" lIns="0" tIns="0" rIns="0" bIns="0" rtlCol="0">
              <a:spAutoFit/>
            </a:bodyPr>
            <a:lstStyle/>
            <a:p>
              <a:pPr algn="l">
                <a:spcAft>
                  <a:spcPts val="600"/>
                </a:spcAft>
              </a:pPr>
              <a:r>
                <a:rPr lang="en-US" sz="2000" dirty="0">
                  <a:solidFill>
                    <a:schemeClr val="bg2">
                      <a:lumMod val="10000"/>
                    </a:schemeClr>
                  </a:solidFill>
                  <a:latin typeface="Gill Sans MT" panose="020B0502020104020203" pitchFamily="34" charset="77"/>
                </a:rPr>
                <a:t>Host</a:t>
              </a:r>
            </a:p>
          </p:txBody>
        </p:sp>
        <p:sp>
          <p:nvSpPr>
            <p:cNvPr id="76" name="TextBox 75">
              <a:extLst>
                <a:ext uri="{FF2B5EF4-FFF2-40B4-BE49-F238E27FC236}">
                  <a16:creationId xmlns:a16="http://schemas.microsoft.com/office/drawing/2014/main" id="{2E388DE5-5F0D-87AD-9357-57EEDCB10150}"/>
                </a:ext>
              </a:extLst>
            </p:cNvPr>
            <p:cNvSpPr txBox="1"/>
            <p:nvPr/>
          </p:nvSpPr>
          <p:spPr>
            <a:xfrm>
              <a:off x="5420568" y="4973060"/>
              <a:ext cx="437790" cy="267421"/>
            </a:xfrm>
            <a:prstGeom prst="rect">
              <a:avLst/>
            </a:prstGeom>
          </p:spPr>
          <p:txBody>
            <a:bodyPr wrap="none" lIns="0" tIns="0" rIns="0" bIns="0" rtlCol="0">
              <a:spAutoFit/>
            </a:bodyPr>
            <a:lstStyle/>
            <a:p>
              <a:pPr algn="l">
                <a:spcAft>
                  <a:spcPts val="600"/>
                </a:spcAft>
              </a:pPr>
              <a:r>
                <a:rPr lang="en-US" sz="2000" dirty="0">
                  <a:solidFill>
                    <a:schemeClr val="bg2">
                      <a:lumMod val="10000"/>
                    </a:schemeClr>
                  </a:solidFill>
                  <a:latin typeface="Gill Sans MT" panose="020B0502020104020203" pitchFamily="34" charset="77"/>
                </a:rPr>
                <a:t>Host</a:t>
              </a:r>
            </a:p>
          </p:txBody>
        </p:sp>
        <p:sp>
          <p:nvSpPr>
            <p:cNvPr id="77" name="TextBox 76">
              <a:extLst>
                <a:ext uri="{FF2B5EF4-FFF2-40B4-BE49-F238E27FC236}">
                  <a16:creationId xmlns:a16="http://schemas.microsoft.com/office/drawing/2014/main" id="{87B33193-46BD-9EE4-7DDE-F37CC7006013}"/>
                </a:ext>
              </a:extLst>
            </p:cNvPr>
            <p:cNvSpPr txBox="1"/>
            <p:nvPr/>
          </p:nvSpPr>
          <p:spPr>
            <a:xfrm>
              <a:off x="2662882" y="3773703"/>
              <a:ext cx="722847" cy="534842"/>
            </a:xfrm>
            <a:prstGeom prst="rect">
              <a:avLst/>
            </a:prstGeom>
          </p:spPr>
          <p:txBody>
            <a:bodyPr wrap="none" lIns="0" tIns="0" rIns="0" bIns="0" rtlCol="0">
              <a:spAutoFit/>
            </a:bodyPr>
            <a:lstStyle/>
            <a:p>
              <a:pPr algn="ctr">
                <a:spcAft>
                  <a:spcPts val="600"/>
                </a:spcAft>
              </a:pPr>
              <a:r>
                <a:rPr lang="en-US" sz="2000" dirty="0">
                  <a:solidFill>
                    <a:schemeClr val="bg2">
                      <a:lumMod val="10000"/>
                    </a:schemeClr>
                  </a:solidFill>
                  <a:latin typeface="Gill Sans MT" panose="020B0502020104020203" pitchFamily="34" charset="77"/>
                </a:rPr>
                <a:t>Crawler</a:t>
              </a:r>
              <a:br>
                <a:rPr lang="en-US" sz="2000" dirty="0">
                  <a:solidFill>
                    <a:schemeClr val="bg2">
                      <a:lumMod val="10000"/>
                    </a:schemeClr>
                  </a:solidFill>
                  <a:latin typeface="Gill Sans MT" panose="020B0502020104020203" pitchFamily="34" charset="77"/>
                </a:rPr>
              </a:br>
              <a:r>
                <a:rPr lang="en-US" sz="2000" dirty="0">
                  <a:solidFill>
                    <a:schemeClr val="bg2">
                      <a:lumMod val="10000"/>
                    </a:schemeClr>
                  </a:solidFill>
                  <a:latin typeface="Gill Sans MT" panose="020B0502020104020203" pitchFamily="34" charset="77"/>
                </a:rPr>
                <a:t>VM</a:t>
              </a:r>
            </a:p>
          </p:txBody>
        </p:sp>
        <p:sp>
          <p:nvSpPr>
            <p:cNvPr id="78" name="TextBox 77">
              <a:extLst>
                <a:ext uri="{FF2B5EF4-FFF2-40B4-BE49-F238E27FC236}">
                  <a16:creationId xmlns:a16="http://schemas.microsoft.com/office/drawing/2014/main" id="{B958A433-AB9C-516C-D4B7-5DF8238C934B}"/>
                </a:ext>
              </a:extLst>
            </p:cNvPr>
            <p:cNvSpPr txBox="1"/>
            <p:nvPr/>
          </p:nvSpPr>
          <p:spPr>
            <a:xfrm>
              <a:off x="5348128" y="3786494"/>
              <a:ext cx="569401" cy="374389"/>
            </a:xfrm>
            <a:prstGeom prst="rect">
              <a:avLst/>
            </a:prstGeom>
          </p:spPr>
          <p:txBody>
            <a:bodyPr wrap="none" lIns="0" tIns="0" rIns="0" bIns="0" rtlCol="0">
              <a:spAutoFit/>
            </a:bodyPr>
            <a:lstStyle/>
            <a:p>
              <a:pPr algn="ctr">
                <a:spcAft>
                  <a:spcPts val="600"/>
                </a:spcAft>
              </a:pPr>
              <a:r>
                <a:rPr lang="en-US" sz="1400" dirty="0">
                  <a:solidFill>
                    <a:schemeClr val="bg2">
                      <a:lumMod val="10000"/>
                    </a:schemeClr>
                  </a:solidFill>
                  <a:latin typeface="Gill Sans MT" panose="020B0502020104020203" pitchFamily="34" charset="77"/>
                </a:rPr>
                <a:t>Frontend</a:t>
              </a:r>
              <a:br>
                <a:rPr lang="en-US" sz="1400" dirty="0">
                  <a:solidFill>
                    <a:schemeClr val="bg2">
                      <a:lumMod val="10000"/>
                    </a:schemeClr>
                  </a:solidFill>
                  <a:latin typeface="Gill Sans MT" panose="020B0502020104020203" pitchFamily="34" charset="77"/>
                </a:rPr>
              </a:br>
              <a:r>
                <a:rPr lang="en-US" sz="1400" dirty="0">
                  <a:solidFill>
                    <a:schemeClr val="bg2">
                      <a:lumMod val="10000"/>
                    </a:schemeClr>
                  </a:solidFill>
                  <a:latin typeface="Gill Sans MT" panose="020B0502020104020203" pitchFamily="34" charset="77"/>
                </a:rPr>
                <a:t>VM</a:t>
              </a:r>
            </a:p>
          </p:txBody>
        </p:sp>
        <p:sp>
          <p:nvSpPr>
            <p:cNvPr id="79" name="TextBox 78">
              <a:extLst>
                <a:ext uri="{FF2B5EF4-FFF2-40B4-BE49-F238E27FC236}">
                  <a16:creationId xmlns:a16="http://schemas.microsoft.com/office/drawing/2014/main" id="{A3E09E2B-DDB2-C751-E78A-0A45C0E755E3}"/>
                </a:ext>
              </a:extLst>
            </p:cNvPr>
            <p:cNvSpPr txBox="1"/>
            <p:nvPr/>
          </p:nvSpPr>
          <p:spPr>
            <a:xfrm>
              <a:off x="4141863" y="3848777"/>
              <a:ext cx="538482" cy="240679"/>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Flow 1</a:t>
              </a:r>
            </a:p>
          </p:txBody>
        </p:sp>
        <p:sp>
          <p:nvSpPr>
            <p:cNvPr id="80" name="TextBox 79">
              <a:extLst>
                <a:ext uri="{FF2B5EF4-FFF2-40B4-BE49-F238E27FC236}">
                  <a16:creationId xmlns:a16="http://schemas.microsoft.com/office/drawing/2014/main" id="{6A9F1442-456D-F1CC-1C28-B5DAA2EBA5F3}"/>
                </a:ext>
              </a:extLst>
            </p:cNvPr>
            <p:cNvSpPr txBox="1"/>
            <p:nvPr/>
          </p:nvSpPr>
          <p:spPr>
            <a:xfrm>
              <a:off x="6479107" y="5079634"/>
              <a:ext cx="272251" cy="240679"/>
            </a:xfrm>
            <a:prstGeom prst="rect">
              <a:avLst/>
            </a:prstGeom>
          </p:spPr>
          <p:txBody>
            <a:bodyPr wrap="none" lIns="0" tIns="0" rIns="0" bIns="0" rtlCol="0">
              <a:spAutoFit/>
            </a:bodyPr>
            <a:lstStyle/>
            <a:p>
              <a:pPr algn="ctr">
                <a:spcAft>
                  <a:spcPts val="600"/>
                </a:spcAft>
              </a:pPr>
              <a:r>
                <a:rPr lang="en-US" dirty="0">
                  <a:solidFill>
                    <a:schemeClr val="bg2">
                      <a:lumMod val="10000"/>
                    </a:schemeClr>
                  </a:solidFill>
                  <a:latin typeface="Gill Sans MT" panose="020B0502020104020203" pitchFamily="34" charset="77"/>
                </a:rPr>
                <a:t>VM</a:t>
              </a:r>
            </a:p>
          </p:txBody>
        </p:sp>
        <p:sp>
          <p:nvSpPr>
            <p:cNvPr id="81" name="TextBox 80">
              <a:extLst>
                <a:ext uri="{FF2B5EF4-FFF2-40B4-BE49-F238E27FC236}">
                  <a16:creationId xmlns:a16="http://schemas.microsoft.com/office/drawing/2014/main" id="{A7D49E79-B699-438E-90C1-14373A26F89F}"/>
                </a:ext>
              </a:extLst>
            </p:cNvPr>
            <p:cNvSpPr txBox="1"/>
            <p:nvPr/>
          </p:nvSpPr>
          <p:spPr>
            <a:xfrm>
              <a:off x="9086463" y="4444293"/>
              <a:ext cx="428214" cy="240679"/>
            </a:xfrm>
            <a:prstGeom prst="rect">
              <a:avLst/>
            </a:prstGeom>
          </p:spPr>
          <p:txBody>
            <a:bodyPr wrap="none" lIns="0" tIns="0" rIns="0" bIns="0" rtlCol="0">
              <a:spAutoFit/>
            </a:bodyPr>
            <a:lstStyle/>
            <a:p>
              <a:pPr algn="l">
                <a:spcAft>
                  <a:spcPts val="600"/>
                </a:spcAft>
              </a:pPr>
              <a:r>
                <a:rPr lang="en-US" dirty="0">
                  <a:solidFill>
                    <a:schemeClr val="bg2">
                      <a:lumMod val="10000"/>
                    </a:schemeClr>
                  </a:solidFill>
                  <a:latin typeface="Gill Sans MT" panose="020B0502020104020203" pitchFamily="34" charset="77"/>
                </a:rPr>
                <a:t>vNIC</a:t>
              </a:r>
            </a:p>
          </p:txBody>
        </p:sp>
        <p:sp>
          <p:nvSpPr>
            <p:cNvPr id="2" name="Content Placeholder 1">
              <a:extLst>
                <a:ext uri="{FF2B5EF4-FFF2-40B4-BE49-F238E27FC236}">
                  <a16:creationId xmlns:a16="http://schemas.microsoft.com/office/drawing/2014/main" id="{E47D68FF-AAEE-23D0-2B06-F1B73B8062D1}"/>
                </a:ext>
              </a:extLst>
            </p:cNvPr>
            <p:cNvSpPr txBox="1">
              <a:spLocks/>
            </p:cNvSpPr>
            <p:nvPr/>
          </p:nvSpPr>
          <p:spPr>
            <a:xfrm>
              <a:off x="3619256" y="2721863"/>
              <a:ext cx="1786046" cy="473392"/>
            </a:xfrm>
            <a:prstGeom prst="roundRect">
              <a:avLst/>
            </a:prstGeom>
            <a:noFill/>
            <a:ln w="38100">
              <a:noFill/>
            </a:ln>
          </p:spPr>
          <p:txBody>
            <a:bodyPr wrap="square" lIns="0" tIns="0" rIns="0" bIns="0" rtlCol="0">
              <a:spAutoFit/>
            </a:bodyPr>
            <a:lstStyle>
              <a:defPPr>
                <a:defRPr lang="en-US"/>
              </a:defPPr>
              <a:lvl1pPr algn="ctr">
                <a:defRPr sz="2400">
                  <a:solidFill>
                    <a:schemeClr val="bg2">
                      <a:lumMod val="10000"/>
                    </a:schemeClr>
                  </a:solidFill>
                  <a:latin typeface="Gill Sans MT" panose="020B0502020104020203" pitchFamily="34" charset="77"/>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r>
                <a:rPr lang="en-US" sz="3200" dirty="0"/>
                <a:t>Root cause</a:t>
              </a:r>
            </a:p>
          </p:txBody>
        </p:sp>
        <p:cxnSp>
          <p:nvCxnSpPr>
            <p:cNvPr id="83" name="Straight Arrow Connector 82">
              <a:extLst>
                <a:ext uri="{FF2B5EF4-FFF2-40B4-BE49-F238E27FC236}">
                  <a16:creationId xmlns:a16="http://schemas.microsoft.com/office/drawing/2014/main" id="{B086030F-DC1D-0F2F-0C28-2922FE632F54}"/>
                </a:ext>
              </a:extLst>
            </p:cNvPr>
            <p:cNvCxnSpPr>
              <a:cxnSpLocks/>
              <a:endCxn id="50" idx="0"/>
            </p:cNvCxnSpPr>
            <p:nvPr/>
          </p:nvCxnSpPr>
          <p:spPr>
            <a:xfrm>
              <a:off x="4362053" y="3155265"/>
              <a:ext cx="0" cy="4730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6" name="Curved Connector 85">
            <a:extLst>
              <a:ext uri="{FF2B5EF4-FFF2-40B4-BE49-F238E27FC236}">
                <a16:creationId xmlns:a16="http://schemas.microsoft.com/office/drawing/2014/main" id="{4F6D627C-6D13-C803-BE98-A96C26BC5F94}"/>
              </a:ext>
            </a:extLst>
          </p:cNvPr>
          <p:cNvCxnSpPr>
            <a:cxnSpLocks/>
          </p:cNvCxnSpPr>
          <p:nvPr/>
        </p:nvCxnSpPr>
        <p:spPr bwMode="gray">
          <a:xfrm rot="10800000" flipV="1">
            <a:off x="4302612" y="2734371"/>
            <a:ext cx="4122463" cy="942282"/>
          </a:xfrm>
          <a:prstGeom prst="curvedConnector3">
            <a:avLst>
              <a:gd name="adj1" fmla="val 50000"/>
            </a:avLst>
          </a:prstGeom>
          <a:ln w="98425">
            <a:solidFill>
              <a:schemeClr val="tx1">
                <a:alpha val="89000"/>
              </a:schemeClr>
            </a:solidFill>
            <a:prstDash val="sysDash"/>
            <a:miter lim="8000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urved Connector 88">
            <a:extLst>
              <a:ext uri="{FF2B5EF4-FFF2-40B4-BE49-F238E27FC236}">
                <a16:creationId xmlns:a16="http://schemas.microsoft.com/office/drawing/2014/main" id="{7E342E9E-45BC-DFB0-D806-BCCFFB3F679A}"/>
              </a:ext>
            </a:extLst>
          </p:cNvPr>
          <p:cNvCxnSpPr>
            <a:cxnSpLocks/>
          </p:cNvCxnSpPr>
          <p:nvPr/>
        </p:nvCxnSpPr>
        <p:spPr bwMode="gray">
          <a:xfrm rot="5400000" flipH="1">
            <a:off x="6361641" y="1854939"/>
            <a:ext cx="84217" cy="4270190"/>
          </a:xfrm>
          <a:prstGeom prst="curvedConnector4">
            <a:avLst>
              <a:gd name="adj1" fmla="val -271442"/>
              <a:gd name="adj2" fmla="val 51465"/>
            </a:avLst>
          </a:prstGeom>
          <a:ln w="98425">
            <a:solidFill>
              <a:schemeClr val="tx1">
                <a:alpha val="89000"/>
              </a:schemeClr>
            </a:solidFill>
            <a:prstDash val="sysDash"/>
            <a:miter lim="800000"/>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F8196E5-9742-B9FB-F8AE-3BC7D9B77833}"/>
              </a:ext>
            </a:extLst>
          </p:cNvPr>
          <p:cNvSpPr txBox="1"/>
          <p:nvPr/>
        </p:nvSpPr>
        <p:spPr>
          <a:xfrm>
            <a:off x="9309227" y="2508991"/>
            <a:ext cx="2653638" cy="707886"/>
          </a:xfrm>
          <a:prstGeom prst="rect">
            <a:avLst/>
          </a:prstGeom>
          <a:solidFill>
            <a:srgbClr val="A10907"/>
          </a:solidFill>
          <a:effectLst>
            <a:outerShdw blurRad="121923" dist="38100" dir="2700000" sx="101000" sy="101000" algn="tl" rotWithShape="0">
              <a:prstClr val="black">
                <a:alpha val="40000"/>
              </a:prstClr>
            </a:outerShdw>
          </a:effectLst>
        </p:spPr>
        <p:txBody>
          <a:bodyPr wrap="square" rtlCol="0">
            <a:spAutoFit/>
          </a:bodyPr>
          <a:lstStyle/>
          <a:p>
            <a:pPr algn="ctr"/>
            <a:r>
              <a:rPr lang="en-US" sz="2000" dirty="0">
                <a:solidFill>
                  <a:schemeClr val="bg1"/>
                </a:solidFill>
              </a:rPr>
              <a:t>Problematic symptom:</a:t>
            </a:r>
          </a:p>
          <a:p>
            <a:pPr algn="ctr"/>
            <a:r>
              <a:rPr lang="en-US" sz="2000" dirty="0">
                <a:solidFill>
                  <a:schemeClr val="bg1"/>
                </a:solidFill>
              </a:rPr>
              <a:t>(VM 1, high CPU)</a:t>
            </a:r>
          </a:p>
        </p:txBody>
      </p:sp>
      <p:sp>
        <p:nvSpPr>
          <p:cNvPr id="95" name="Content Placeholder 1">
            <a:extLst>
              <a:ext uri="{FF2B5EF4-FFF2-40B4-BE49-F238E27FC236}">
                <a16:creationId xmlns:a16="http://schemas.microsoft.com/office/drawing/2014/main" id="{5E841C4F-CC26-556E-72EA-70357C0381FE}"/>
              </a:ext>
            </a:extLst>
          </p:cNvPr>
          <p:cNvSpPr txBox="1">
            <a:spLocks/>
          </p:cNvSpPr>
          <p:nvPr/>
        </p:nvSpPr>
        <p:spPr>
          <a:xfrm>
            <a:off x="1435737" y="5730786"/>
            <a:ext cx="9785714" cy="1089660"/>
          </a:xfrm>
          <a:prstGeom prst="roundRect">
            <a:avLst/>
          </a:prstGeom>
          <a:noFill/>
          <a:ln w="38100">
            <a:noFill/>
          </a:ln>
        </p:spPr>
        <p:txBody>
          <a:bodyPr wrap="square" lIns="0" tIns="0" rIns="0" bIns="0" rtlCol="0">
            <a:spAutoFit/>
          </a:bodyPr>
          <a:lstStyle>
            <a:defPPr>
              <a:defRPr lang="en-US"/>
            </a:defPPr>
            <a:lvl1pPr algn="ctr">
              <a:defRPr sz="2400">
                <a:solidFill>
                  <a:schemeClr val="bg2">
                    <a:lumMod val="10000"/>
                  </a:schemeClr>
                </a:solidFill>
                <a:latin typeface="Gill Sans MT" panose="020B0502020104020203" pitchFamily="34" charset="77"/>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r>
              <a:rPr lang="en-US" sz="3200" dirty="0"/>
              <a:t>No significant chain of influence between correlated entities VM1 and VM2 </a:t>
            </a:r>
          </a:p>
        </p:txBody>
      </p:sp>
    </p:spTree>
    <p:extLst>
      <p:ext uri="{BB962C8B-B14F-4D97-AF65-F5344CB8AC3E}">
        <p14:creationId xmlns:p14="http://schemas.microsoft.com/office/powerpoint/2010/main" val="212775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16B907EA-2405-9F09-E520-4BD9EBB4B8B6}"/>
              </a:ext>
            </a:extLst>
          </p:cNvPr>
          <p:cNvCxnSpPr>
            <a:cxnSpLocks/>
            <a:stCxn id="5" idx="3"/>
          </p:cNvCxnSpPr>
          <p:nvPr/>
        </p:nvCxnSpPr>
        <p:spPr bwMode="gray">
          <a:xfrm flipV="1">
            <a:off x="3490568" y="3273275"/>
            <a:ext cx="2601887" cy="165438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3E49532-F1A4-657E-9B4D-9CEE55869391}"/>
              </a:ext>
            </a:extLst>
          </p:cNvPr>
          <p:cNvCxnSpPr>
            <a:cxnSpLocks/>
            <a:stCxn id="54" idx="3"/>
          </p:cNvCxnSpPr>
          <p:nvPr/>
        </p:nvCxnSpPr>
        <p:spPr bwMode="gray">
          <a:xfrm flipV="1">
            <a:off x="5309358" y="3405382"/>
            <a:ext cx="788186" cy="152227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15912F5-50AD-7F2E-A112-00027B6C7720}"/>
              </a:ext>
            </a:extLst>
          </p:cNvPr>
          <p:cNvCxnSpPr>
            <a:cxnSpLocks/>
            <a:stCxn id="70" idx="1"/>
          </p:cNvCxnSpPr>
          <p:nvPr/>
        </p:nvCxnSpPr>
        <p:spPr bwMode="gray">
          <a:xfrm flipH="1" flipV="1">
            <a:off x="6511598" y="3389345"/>
            <a:ext cx="678300" cy="1538315"/>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CE7497B-7E47-8A7F-D756-0A9751BA26DB}"/>
              </a:ext>
            </a:extLst>
          </p:cNvPr>
          <p:cNvCxnSpPr>
            <a:cxnSpLocks/>
            <a:stCxn id="87" idx="1"/>
            <a:endCxn id="17" idx="3"/>
          </p:cNvCxnSpPr>
          <p:nvPr/>
        </p:nvCxnSpPr>
        <p:spPr bwMode="gray">
          <a:xfrm flipH="1" flipV="1">
            <a:off x="6531868" y="3253304"/>
            <a:ext cx="2044520" cy="167435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685076A6-3174-C9E6-2F6C-B13C1774B33C}"/>
              </a:ext>
            </a:extLst>
          </p:cNvPr>
          <p:cNvSpPr/>
          <p:nvPr/>
        </p:nvSpPr>
        <p:spPr>
          <a:xfrm>
            <a:off x="8576387" y="3990322"/>
            <a:ext cx="1171891" cy="1874675"/>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0" name="Rectangle 69">
            <a:extLst>
              <a:ext uri="{FF2B5EF4-FFF2-40B4-BE49-F238E27FC236}">
                <a16:creationId xmlns:a16="http://schemas.microsoft.com/office/drawing/2014/main" id="{3A6D1425-5D1F-8317-4DAE-39A3153D2ABC}"/>
              </a:ext>
            </a:extLst>
          </p:cNvPr>
          <p:cNvSpPr/>
          <p:nvPr/>
        </p:nvSpPr>
        <p:spPr>
          <a:xfrm>
            <a:off x="7189898" y="3990322"/>
            <a:ext cx="1171891" cy="1874675"/>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 name="Rectangle 4">
            <a:extLst>
              <a:ext uri="{FF2B5EF4-FFF2-40B4-BE49-F238E27FC236}">
                <a16:creationId xmlns:a16="http://schemas.microsoft.com/office/drawing/2014/main" id="{03D7DBA4-DA81-60EA-CB9B-2B7A95518194}"/>
              </a:ext>
            </a:extLst>
          </p:cNvPr>
          <p:cNvSpPr/>
          <p:nvPr/>
        </p:nvSpPr>
        <p:spPr>
          <a:xfrm>
            <a:off x="2318677" y="3990324"/>
            <a:ext cx="1171891" cy="187467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4" name="Rectangle 53">
            <a:extLst>
              <a:ext uri="{FF2B5EF4-FFF2-40B4-BE49-F238E27FC236}">
                <a16:creationId xmlns:a16="http://schemas.microsoft.com/office/drawing/2014/main" id="{53EF4A48-CABC-2F39-53ED-7D70CA78E4A9}"/>
              </a:ext>
            </a:extLst>
          </p:cNvPr>
          <p:cNvSpPr/>
          <p:nvPr/>
        </p:nvSpPr>
        <p:spPr>
          <a:xfrm>
            <a:off x="4137467" y="3990321"/>
            <a:ext cx="1171891" cy="187467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86" name="TextBox 185">
            <a:extLst>
              <a:ext uri="{FF2B5EF4-FFF2-40B4-BE49-F238E27FC236}">
                <a16:creationId xmlns:a16="http://schemas.microsoft.com/office/drawing/2014/main" id="{0C7ED76B-C108-6587-0302-6CDFA2E221B3}"/>
              </a:ext>
            </a:extLst>
          </p:cNvPr>
          <p:cNvSpPr txBox="1"/>
          <p:nvPr/>
        </p:nvSpPr>
        <p:spPr>
          <a:xfrm>
            <a:off x="3975516" y="2606205"/>
            <a:ext cx="1081714" cy="544830"/>
          </a:xfrm>
          <a:prstGeom prst="roundRect">
            <a:avLst/>
          </a:prstGeom>
          <a:solidFill>
            <a:schemeClr val="bg1"/>
          </a:solidFill>
          <a:ln w="38100">
            <a:solidFill>
              <a:schemeClr val="bg2">
                <a:lumMod val="50000"/>
              </a:schemeClr>
            </a:solidFill>
          </a:ln>
        </p:spPr>
        <p:txBody>
          <a:bodyPr wrap="square" lIns="0" tIns="0" rIns="0" bIns="0" rtlCol="0">
            <a:spAutoFit/>
          </a:bodyPr>
          <a:lstStyle/>
          <a:p>
            <a:pPr algn="ctr"/>
            <a:r>
              <a:rPr lang="en-US" sz="1600" dirty="0">
                <a:solidFill>
                  <a:schemeClr val="bg2">
                    <a:lumMod val="10000"/>
                  </a:schemeClr>
                </a:solidFill>
                <a:latin typeface="Gill Sans MT" panose="020B0502020104020203" pitchFamily="34" charset="77"/>
              </a:rPr>
              <a:t>Frontend</a:t>
            </a:r>
          </a:p>
          <a:p>
            <a:pPr algn="ctr"/>
            <a:r>
              <a:rPr lang="en-US" sz="1600" dirty="0">
                <a:solidFill>
                  <a:schemeClr val="bg2">
                    <a:lumMod val="10000"/>
                  </a:schemeClr>
                </a:solidFill>
                <a:latin typeface="Gill Sans MT" panose="020B0502020104020203" pitchFamily="34" charset="77"/>
              </a:rPr>
              <a:t>Server</a:t>
            </a:r>
          </a:p>
        </p:txBody>
      </p:sp>
      <p:cxnSp>
        <p:nvCxnSpPr>
          <p:cNvPr id="187" name="Straight Arrow Connector 186">
            <a:extLst>
              <a:ext uri="{FF2B5EF4-FFF2-40B4-BE49-F238E27FC236}">
                <a16:creationId xmlns:a16="http://schemas.microsoft.com/office/drawing/2014/main" id="{D1CFAAA6-AF24-586E-85C1-2B3D9444AF48}"/>
              </a:ext>
            </a:extLst>
          </p:cNvPr>
          <p:cNvCxnSpPr>
            <a:cxnSpLocks/>
            <a:stCxn id="186" idx="2"/>
            <a:endCxn id="49" idx="1"/>
          </p:cNvCxnSpPr>
          <p:nvPr/>
        </p:nvCxnSpPr>
        <p:spPr bwMode="gray">
          <a:xfrm>
            <a:off x="4516373" y="3151035"/>
            <a:ext cx="195560" cy="1161955"/>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57C22EF1-CEA7-4206-1A76-71081CA2235F}"/>
              </a:ext>
            </a:extLst>
          </p:cNvPr>
          <p:cNvSpPr txBox="1"/>
          <p:nvPr/>
        </p:nvSpPr>
        <p:spPr>
          <a:xfrm>
            <a:off x="8025669" y="2484504"/>
            <a:ext cx="1215101" cy="817245"/>
          </a:xfrm>
          <a:prstGeom prst="roundRect">
            <a:avLst/>
          </a:prstGeom>
          <a:solidFill>
            <a:srgbClr val="FFC000"/>
          </a:solidFill>
          <a:ln w="38100">
            <a:noFill/>
          </a:ln>
        </p:spPr>
        <p:txBody>
          <a:bodyPr wrap="square" lIns="0" tIns="0" rIns="0" bIns="0" rtlCol="0">
            <a:spAutoFit/>
          </a:bodyPr>
          <a:lstStyle/>
          <a:p>
            <a:pPr algn="ctr">
              <a:spcAft>
                <a:spcPts val="600"/>
              </a:spcAft>
            </a:pPr>
            <a:r>
              <a:rPr lang="en-US" sz="1600" dirty="0">
                <a:latin typeface="Gill Sans MT" panose="020B0502020104020203" pitchFamily="34" charset="77"/>
              </a:rPr>
              <a:t>Backend Servers (high cpu)</a:t>
            </a:r>
          </a:p>
        </p:txBody>
      </p:sp>
      <p:cxnSp>
        <p:nvCxnSpPr>
          <p:cNvPr id="194" name="Straight Arrow Connector 193">
            <a:extLst>
              <a:ext uri="{FF2B5EF4-FFF2-40B4-BE49-F238E27FC236}">
                <a16:creationId xmlns:a16="http://schemas.microsoft.com/office/drawing/2014/main" id="{CD306CE5-1658-BBA9-560B-37879D6C6FBF}"/>
              </a:ext>
            </a:extLst>
          </p:cNvPr>
          <p:cNvCxnSpPr>
            <a:cxnSpLocks/>
            <a:stCxn id="193" idx="2"/>
            <a:endCxn id="65" idx="0"/>
          </p:cNvCxnSpPr>
          <p:nvPr/>
        </p:nvCxnSpPr>
        <p:spPr bwMode="gray">
          <a:xfrm flipH="1">
            <a:off x="7823346" y="3301749"/>
            <a:ext cx="809874" cy="952261"/>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8A6B9409-FAF5-E7E0-7FED-96D08454E14D}"/>
              </a:ext>
            </a:extLst>
          </p:cNvPr>
          <p:cNvCxnSpPr>
            <a:cxnSpLocks/>
            <a:stCxn id="193" idx="2"/>
            <a:endCxn id="82" idx="0"/>
          </p:cNvCxnSpPr>
          <p:nvPr/>
        </p:nvCxnSpPr>
        <p:spPr bwMode="gray">
          <a:xfrm>
            <a:off x="8633220" y="3301749"/>
            <a:ext cx="576614" cy="952261"/>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3" name="Freeform 202">
            <a:extLst>
              <a:ext uri="{FF2B5EF4-FFF2-40B4-BE49-F238E27FC236}">
                <a16:creationId xmlns:a16="http://schemas.microsoft.com/office/drawing/2014/main" id="{E663529A-7A26-2EE8-4233-EE730F61BA1F}"/>
              </a:ext>
            </a:extLst>
          </p:cNvPr>
          <p:cNvSpPr/>
          <p:nvPr/>
        </p:nvSpPr>
        <p:spPr>
          <a:xfrm>
            <a:off x="2836844" y="3381097"/>
            <a:ext cx="2732667" cy="2263515"/>
          </a:xfrm>
          <a:custGeom>
            <a:avLst/>
            <a:gdLst>
              <a:gd name="connsiteX0" fmla="*/ 122698 w 4103683"/>
              <a:gd name="connsiteY0" fmla="*/ 1449659 h 3100039"/>
              <a:gd name="connsiteX1" fmla="*/ 122698 w 4103683"/>
              <a:gd name="connsiteY1" fmla="*/ 1449659 h 3100039"/>
              <a:gd name="connsiteX2" fmla="*/ 89244 w 4103683"/>
              <a:gd name="connsiteY2" fmla="*/ 1572322 h 3100039"/>
              <a:gd name="connsiteX3" fmla="*/ 66942 w 4103683"/>
              <a:gd name="connsiteY3" fmla="*/ 1639230 h 3100039"/>
              <a:gd name="connsiteX4" fmla="*/ 55791 w 4103683"/>
              <a:gd name="connsiteY4" fmla="*/ 1672683 h 3100039"/>
              <a:gd name="connsiteX5" fmla="*/ 44639 w 4103683"/>
              <a:gd name="connsiteY5" fmla="*/ 1761893 h 3100039"/>
              <a:gd name="connsiteX6" fmla="*/ 22337 w 4103683"/>
              <a:gd name="connsiteY6" fmla="*/ 1862254 h 3100039"/>
              <a:gd name="connsiteX7" fmla="*/ 11186 w 4103683"/>
              <a:gd name="connsiteY7" fmla="*/ 1929161 h 3100039"/>
              <a:gd name="connsiteX8" fmla="*/ 35 w 4103683"/>
              <a:gd name="connsiteY8" fmla="*/ 2062976 h 3100039"/>
              <a:gd name="connsiteX9" fmla="*/ 22337 w 4103683"/>
              <a:gd name="connsiteY9" fmla="*/ 2709747 h 3100039"/>
              <a:gd name="connsiteX10" fmla="*/ 66942 w 4103683"/>
              <a:gd name="connsiteY10" fmla="*/ 2854713 h 3100039"/>
              <a:gd name="connsiteX11" fmla="*/ 78093 w 4103683"/>
              <a:gd name="connsiteY11" fmla="*/ 2888166 h 3100039"/>
              <a:gd name="connsiteX12" fmla="*/ 122698 w 4103683"/>
              <a:gd name="connsiteY12" fmla="*/ 2955074 h 3100039"/>
              <a:gd name="connsiteX13" fmla="*/ 256513 w 4103683"/>
              <a:gd name="connsiteY13" fmla="*/ 2988527 h 3100039"/>
              <a:gd name="connsiteX14" fmla="*/ 468386 w 4103683"/>
              <a:gd name="connsiteY14" fmla="*/ 2966225 h 3100039"/>
              <a:gd name="connsiteX15" fmla="*/ 591049 w 4103683"/>
              <a:gd name="connsiteY15" fmla="*/ 2865864 h 3100039"/>
              <a:gd name="connsiteX16" fmla="*/ 613352 w 4103683"/>
              <a:gd name="connsiteY16" fmla="*/ 2843561 h 3100039"/>
              <a:gd name="connsiteX17" fmla="*/ 669108 w 4103683"/>
              <a:gd name="connsiteY17" fmla="*/ 2776654 h 3100039"/>
              <a:gd name="connsiteX18" fmla="*/ 702561 w 4103683"/>
              <a:gd name="connsiteY18" fmla="*/ 2709747 h 3100039"/>
              <a:gd name="connsiteX19" fmla="*/ 713713 w 4103683"/>
              <a:gd name="connsiteY19" fmla="*/ 2676293 h 3100039"/>
              <a:gd name="connsiteX20" fmla="*/ 791771 w 4103683"/>
              <a:gd name="connsiteY20" fmla="*/ 2531327 h 3100039"/>
              <a:gd name="connsiteX21" fmla="*/ 825225 w 4103683"/>
              <a:gd name="connsiteY21" fmla="*/ 2453269 h 3100039"/>
              <a:gd name="connsiteX22" fmla="*/ 858678 w 4103683"/>
              <a:gd name="connsiteY22" fmla="*/ 2397513 h 3100039"/>
              <a:gd name="connsiteX23" fmla="*/ 869830 w 4103683"/>
              <a:gd name="connsiteY23" fmla="*/ 2364059 h 3100039"/>
              <a:gd name="connsiteX24" fmla="*/ 914435 w 4103683"/>
              <a:gd name="connsiteY24" fmla="*/ 2286000 h 3100039"/>
              <a:gd name="connsiteX25" fmla="*/ 925586 w 4103683"/>
              <a:gd name="connsiteY25" fmla="*/ 2252547 h 3100039"/>
              <a:gd name="connsiteX26" fmla="*/ 959039 w 4103683"/>
              <a:gd name="connsiteY26" fmla="*/ 2207942 h 3100039"/>
              <a:gd name="connsiteX27" fmla="*/ 1025947 w 4103683"/>
              <a:gd name="connsiteY27" fmla="*/ 2062976 h 3100039"/>
              <a:gd name="connsiteX28" fmla="*/ 1059400 w 4103683"/>
              <a:gd name="connsiteY28" fmla="*/ 2007220 h 3100039"/>
              <a:gd name="connsiteX29" fmla="*/ 1115156 w 4103683"/>
              <a:gd name="connsiteY29" fmla="*/ 1884556 h 3100039"/>
              <a:gd name="connsiteX30" fmla="*/ 1148610 w 4103683"/>
              <a:gd name="connsiteY30" fmla="*/ 1828800 h 3100039"/>
              <a:gd name="connsiteX31" fmla="*/ 1215517 w 4103683"/>
              <a:gd name="connsiteY31" fmla="*/ 1672683 h 3100039"/>
              <a:gd name="connsiteX32" fmla="*/ 1382786 w 4103683"/>
              <a:gd name="connsiteY32" fmla="*/ 1371600 h 3100039"/>
              <a:gd name="connsiteX33" fmla="*/ 1616961 w 4103683"/>
              <a:gd name="connsiteY33" fmla="*/ 981308 h 3100039"/>
              <a:gd name="connsiteX34" fmla="*/ 2029556 w 4103683"/>
              <a:gd name="connsiteY34" fmla="*/ 546410 h 3100039"/>
              <a:gd name="connsiteX35" fmla="*/ 2129917 w 4103683"/>
              <a:gd name="connsiteY35" fmla="*/ 457200 h 3100039"/>
              <a:gd name="connsiteX36" fmla="*/ 2364093 w 4103683"/>
              <a:gd name="connsiteY36" fmla="*/ 278781 h 3100039"/>
              <a:gd name="connsiteX37" fmla="*/ 2542513 w 4103683"/>
              <a:gd name="connsiteY37" fmla="*/ 200722 h 3100039"/>
              <a:gd name="connsiteX38" fmla="*/ 2609420 w 4103683"/>
              <a:gd name="connsiteY38" fmla="*/ 189571 h 3100039"/>
              <a:gd name="connsiteX39" fmla="*/ 2676327 w 4103683"/>
              <a:gd name="connsiteY39" fmla="*/ 167269 h 3100039"/>
              <a:gd name="connsiteX40" fmla="*/ 2743235 w 4103683"/>
              <a:gd name="connsiteY40" fmla="*/ 156117 h 3100039"/>
              <a:gd name="connsiteX41" fmla="*/ 2798991 w 4103683"/>
              <a:gd name="connsiteY41" fmla="*/ 144966 h 3100039"/>
              <a:gd name="connsiteX42" fmla="*/ 3055469 w 4103683"/>
              <a:gd name="connsiteY42" fmla="*/ 122664 h 3100039"/>
              <a:gd name="connsiteX43" fmla="*/ 3144678 w 4103683"/>
              <a:gd name="connsiteY43" fmla="*/ 100361 h 3100039"/>
              <a:gd name="connsiteX44" fmla="*/ 3233888 w 4103683"/>
              <a:gd name="connsiteY44" fmla="*/ 78059 h 3100039"/>
              <a:gd name="connsiteX45" fmla="*/ 3289644 w 4103683"/>
              <a:gd name="connsiteY45" fmla="*/ 66908 h 3100039"/>
              <a:gd name="connsiteX46" fmla="*/ 3356552 w 4103683"/>
              <a:gd name="connsiteY46" fmla="*/ 44605 h 3100039"/>
              <a:gd name="connsiteX47" fmla="*/ 3423459 w 4103683"/>
              <a:gd name="connsiteY47" fmla="*/ 33454 h 3100039"/>
              <a:gd name="connsiteX48" fmla="*/ 3479215 w 4103683"/>
              <a:gd name="connsiteY48" fmla="*/ 22303 h 3100039"/>
              <a:gd name="connsiteX49" fmla="*/ 3523820 w 4103683"/>
              <a:gd name="connsiteY49" fmla="*/ 11152 h 3100039"/>
              <a:gd name="connsiteX50" fmla="*/ 3624181 w 4103683"/>
              <a:gd name="connsiteY50" fmla="*/ 0 h 3100039"/>
              <a:gd name="connsiteX51" fmla="*/ 3914113 w 4103683"/>
              <a:gd name="connsiteY51" fmla="*/ 11152 h 3100039"/>
              <a:gd name="connsiteX52" fmla="*/ 3981020 w 4103683"/>
              <a:gd name="connsiteY52" fmla="*/ 33454 h 3100039"/>
              <a:gd name="connsiteX53" fmla="*/ 4047927 w 4103683"/>
              <a:gd name="connsiteY53" fmla="*/ 78059 h 3100039"/>
              <a:gd name="connsiteX54" fmla="*/ 4070230 w 4103683"/>
              <a:gd name="connsiteY54" fmla="*/ 100361 h 3100039"/>
              <a:gd name="connsiteX55" fmla="*/ 4103683 w 4103683"/>
              <a:gd name="connsiteY55" fmla="*/ 167269 h 3100039"/>
              <a:gd name="connsiteX56" fmla="*/ 4092532 w 4103683"/>
              <a:gd name="connsiteY56" fmla="*/ 223025 h 3100039"/>
              <a:gd name="connsiteX57" fmla="*/ 4003322 w 4103683"/>
              <a:gd name="connsiteY57" fmla="*/ 278781 h 3100039"/>
              <a:gd name="connsiteX58" fmla="*/ 3958717 w 4103683"/>
              <a:gd name="connsiteY58" fmla="*/ 312234 h 3100039"/>
              <a:gd name="connsiteX59" fmla="*/ 3891810 w 4103683"/>
              <a:gd name="connsiteY59" fmla="*/ 334537 h 3100039"/>
              <a:gd name="connsiteX60" fmla="*/ 3769147 w 4103683"/>
              <a:gd name="connsiteY60" fmla="*/ 401444 h 3100039"/>
              <a:gd name="connsiteX61" fmla="*/ 3713391 w 4103683"/>
              <a:gd name="connsiteY61" fmla="*/ 434898 h 3100039"/>
              <a:gd name="connsiteX62" fmla="*/ 3635332 w 4103683"/>
              <a:gd name="connsiteY62" fmla="*/ 524108 h 3100039"/>
              <a:gd name="connsiteX63" fmla="*/ 3568425 w 4103683"/>
              <a:gd name="connsiteY63" fmla="*/ 613317 h 3100039"/>
              <a:gd name="connsiteX64" fmla="*/ 3557274 w 4103683"/>
              <a:gd name="connsiteY64" fmla="*/ 646771 h 3100039"/>
              <a:gd name="connsiteX65" fmla="*/ 3512669 w 4103683"/>
              <a:gd name="connsiteY65" fmla="*/ 735981 h 3100039"/>
              <a:gd name="connsiteX66" fmla="*/ 3490366 w 4103683"/>
              <a:gd name="connsiteY66" fmla="*/ 825191 h 3100039"/>
              <a:gd name="connsiteX67" fmla="*/ 3479215 w 4103683"/>
              <a:gd name="connsiteY67" fmla="*/ 936703 h 3100039"/>
              <a:gd name="connsiteX68" fmla="*/ 3468064 w 4103683"/>
              <a:gd name="connsiteY68" fmla="*/ 992459 h 3100039"/>
              <a:gd name="connsiteX69" fmla="*/ 3456913 w 4103683"/>
              <a:gd name="connsiteY69" fmla="*/ 1126274 h 3100039"/>
              <a:gd name="connsiteX70" fmla="*/ 3434610 w 4103683"/>
              <a:gd name="connsiteY70" fmla="*/ 1405054 h 3100039"/>
              <a:gd name="connsiteX71" fmla="*/ 3401156 w 4103683"/>
              <a:gd name="connsiteY71" fmla="*/ 2129883 h 3100039"/>
              <a:gd name="connsiteX72" fmla="*/ 3390005 w 4103683"/>
              <a:gd name="connsiteY72" fmla="*/ 2219093 h 3100039"/>
              <a:gd name="connsiteX73" fmla="*/ 3378854 w 4103683"/>
              <a:gd name="connsiteY73" fmla="*/ 2375210 h 3100039"/>
              <a:gd name="connsiteX74" fmla="*/ 3278493 w 4103683"/>
              <a:gd name="connsiteY74" fmla="*/ 2709747 h 3100039"/>
              <a:gd name="connsiteX75" fmla="*/ 3245039 w 4103683"/>
              <a:gd name="connsiteY75" fmla="*/ 2821259 h 3100039"/>
              <a:gd name="connsiteX76" fmla="*/ 3211586 w 4103683"/>
              <a:gd name="connsiteY76" fmla="*/ 2910469 h 3100039"/>
              <a:gd name="connsiteX77" fmla="*/ 3189283 w 4103683"/>
              <a:gd name="connsiteY77" fmla="*/ 2988527 h 3100039"/>
              <a:gd name="connsiteX78" fmla="*/ 3155830 w 4103683"/>
              <a:gd name="connsiteY78" fmla="*/ 3033132 h 3100039"/>
              <a:gd name="connsiteX79" fmla="*/ 3088922 w 4103683"/>
              <a:gd name="connsiteY79" fmla="*/ 3088888 h 3100039"/>
              <a:gd name="connsiteX80" fmla="*/ 3055469 w 4103683"/>
              <a:gd name="connsiteY80" fmla="*/ 3100039 h 3100039"/>
              <a:gd name="connsiteX81" fmla="*/ 2832444 w 4103683"/>
              <a:gd name="connsiteY81" fmla="*/ 3088888 h 3100039"/>
              <a:gd name="connsiteX82" fmla="*/ 2765537 w 4103683"/>
              <a:gd name="connsiteY82" fmla="*/ 3066586 h 3100039"/>
              <a:gd name="connsiteX83" fmla="*/ 2720932 w 4103683"/>
              <a:gd name="connsiteY83" fmla="*/ 3021981 h 3100039"/>
              <a:gd name="connsiteX84" fmla="*/ 2654025 w 4103683"/>
              <a:gd name="connsiteY84" fmla="*/ 2932771 h 3100039"/>
              <a:gd name="connsiteX85" fmla="*/ 2642874 w 4103683"/>
              <a:gd name="connsiteY85" fmla="*/ 2899317 h 3100039"/>
              <a:gd name="connsiteX86" fmla="*/ 2620571 w 4103683"/>
              <a:gd name="connsiteY86" fmla="*/ 2776654 h 3100039"/>
              <a:gd name="connsiteX87" fmla="*/ 2620571 w 4103683"/>
              <a:gd name="connsiteY87" fmla="*/ 2252547 h 3100039"/>
              <a:gd name="connsiteX88" fmla="*/ 2631722 w 4103683"/>
              <a:gd name="connsiteY88" fmla="*/ 2219093 h 3100039"/>
              <a:gd name="connsiteX89" fmla="*/ 2654025 w 4103683"/>
              <a:gd name="connsiteY89" fmla="*/ 2107581 h 3100039"/>
              <a:gd name="connsiteX90" fmla="*/ 2676327 w 4103683"/>
              <a:gd name="connsiteY90" fmla="*/ 2040674 h 3100039"/>
              <a:gd name="connsiteX91" fmla="*/ 2687478 w 4103683"/>
              <a:gd name="connsiteY91" fmla="*/ 1996069 h 3100039"/>
              <a:gd name="connsiteX92" fmla="*/ 2698630 w 4103683"/>
              <a:gd name="connsiteY92" fmla="*/ 1940313 h 3100039"/>
              <a:gd name="connsiteX93" fmla="*/ 2720932 w 4103683"/>
              <a:gd name="connsiteY93" fmla="*/ 1884556 h 3100039"/>
              <a:gd name="connsiteX94" fmla="*/ 2732083 w 4103683"/>
              <a:gd name="connsiteY94" fmla="*/ 1828800 h 3100039"/>
              <a:gd name="connsiteX95" fmla="*/ 2776688 w 4103683"/>
              <a:gd name="connsiteY95" fmla="*/ 1728439 h 3100039"/>
              <a:gd name="connsiteX96" fmla="*/ 2798991 w 4103683"/>
              <a:gd name="connsiteY96" fmla="*/ 1661532 h 3100039"/>
              <a:gd name="connsiteX97" fmla="*/ 2821293 w 4103683"/>
              <a:gd name="connsiteY97" fmla="*/ 1628078 h 3100039"/>
              <a:gd name="connsiteX98" fmla="*/ 2832444 w 4103683"/>
              <a:gd name="connsiteY98" fmla="*/ 1594625 h 3100039"/>
              <a:gd name="connsiteX99" fmla="*/ 2854747 w 4103683"/>
              <a:gd name="connsiteY99" fmla="*/ 1505415 h 3100039"/>
              <a:gd name="connsiteX100" fmla="*/ 2877049 w 4103683"/>
              <a:gd name="connsiteY100" fmla="*/ 1438508 h 3100039"/>
              <a:gd name="connsiteX101" fmla="*/ 2888200 w 4103683"/>
              <a:gd name="connsiteY101" fmla="*/ 1405054 h 3100039"/>
              <a:gd name="connsiteX102" fmla="*/ 2899352 w 4103683"/>
              <a:gd name="connsiteY102" fmla="*/ 1382752 h 3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103683" h="3100039">
                <a:moveTo>
                  <a:pt x="122698" y="1449659"/>
                </a:moveTo>
                <a:lnTo>
                  <a:pt x="122698" y="1449659"/>
                </a:lnTo>
                <a:cubicBezTo>
                  <a:pt x="111547" y="1490547"/>
                  <a:pt x="101202" y="1531663"/>
                  <a:pt x="89244" y="1572322"/>
                </a:cubicBezTo>
                <a:cubicBezTo>
                  <a:pt x="82611" y="1594876"/>
                  <a:pt x="74376" y="1616927"/>
                  <a:pt x="66942" y="1639230"/>
                </a:cubicBezTo>
                <a:lnTo>
                  <a:pt x="55791" y="1672683"/>
                </a:lnTo>
                <a:cubicBezTo>
                  <a:pt x="52074" y="1702420"/>
                  <a:pt x="49196" y="1732273"/>
                  <a:pt x="44639" y="1761893"/>
                </a:cubicBezTo>
                <a:cubicBezTo>
                  <a:pt x="31653" y="1846297"/>
                  <a:pt x="37138" y="1788249"/>
                  <a:pt x="22337" y="1862254"/>
                </a:cubicBezTo>
                <a:cubicBezTo>
                  <a:pt x="17903" y="1884425"/>
                  <a:pt x="14903" y="1906859"/>
                  <a:pt x="11186" y="1929161"/>
                </a:cubicBezTo>
                <a:cubicBezTo>
                  <a:pt x="7469" y="1973766"/>
                  <a:pt x="-604" y="2018221"/>
                  <a:pt x="35" y="2062976"/>
                </a:cubicBezTo>
                <a:cubicBezTo>
                  <a:pt x="3116" y="2278672"/>
                  <a:pt x="9287" y="2494424"/>
                  <a:pt x="22337" y="2709747"/>
                </a:cubicBezTo>
                <a:cubicBezTo>
                  <a:pt x="25576" y="2763193"/>
                  <a:pt x="48875" y="2806535"/>
                  <a:pt x="66942" y="2854713"/>
                </a:cubicBezTo>
                <a:cubicBezTo>
                  <a:pt x="71069" y="2865719"/>
                  <a:pt x="73463" y="2877362"/>
                  <a:pt x="78093" y="2888166"/>
                </a:cubicBezTo>
                <a:cubicBezTo>
                  <a:pt x="88927" y="2913445"/>
                  <a:pt x="98868" y="2939187"/>
                  <a:pt x="122698" y="2955074"/>
                </a:cubicBezTo>
                <a:cubicBezTo>
                  <a:pt x="172134" y="2988031"/>
                  <a:pt x="190421" y="2980266"/>
                  <a:pt x="256513" y="2988527"/>
                </a:cubicBezTo>
                <a:cubicBezTo>
                  <a:pt x="293000" y="2986095"/>
                  <a:pt x="409632" y="2988258"/>
                  <a:pt x="468386" y="2966225"/>
                </a:cubicBezTo>
                <a:cubicBezTo>
                  <a:pt x="530398" y="2942970"/>
                  <a:pt x="535557" y="2921356"/>
                  <a:pt x="591049" y="2865864"/>
                </a:cubicBezTo>
                <a:cubicBezTo>
                  <a:pt x="598483" y="2858430"/>
                  <a:pt x="607044" y="2851972"/>
                  <a:pt x="613352" y="2843561"/>
                </a:cubicBezTo>
                <a:cubicBezTo>
                  <a:pt x="653113" y="2790545"/>
                  <a:pt x="633663" y="2812097"/>
                  <a:pt x="669108" y="2776654"/>
                </a:cubicBezTo>
                <a:cubicBezTo>
                  <a:pt x="697134" y="2692572"/>
                  <a:pt x="659330" y="2796207"/>
                  <a:pt x="702561" y="2709747"/>
                </a:cubicBezTo>
                <a:cubicBezTo>
                  <a:pt x="707818" y="2699233"/>
                  <a:pt x="708456" y="2686807"/>
                  <a:pt x="713713" y="2676293"/>
                </a:cubicBezTo>
                <a:cubicBezTo>
                  <a:pt x="745725" y="2612270"/>
                  <a:pt x="765922" y="2608873"/>
                  <a:pt x="791771" y="2531327"/>
                </a:cubicBezTo>
                <a:cubicBezTo>
                  <a:pt x="804932" y="2491845"/>
                  <a:pt x="802257" y="2494611"/>
                  <a:pt x="825225" y="2453269"/>
                </a:cubicBezTo>
                <a:cubicBezTo>
                  <a:pt x="835751" y="2434323"/>
                  <a:pt x="848985" y="2416899"/>
                  <a:pt x="858678" y="2397513"/>
                </a:cubicBezTo>
                <a:cubicBezTo>
                  <a:pt x="863935" y="2386999"/>
                  <a:pt x="864573" y="2374573"/>
                  <a:pt x="869830" y="2364059"/>
                </a:cubicBezTo>
                <a:cubicBezTo>
                  <a:pt x="925822" y="2252075"/>
                  <a:pt x="855788" y="2422841"/>
                  <a:pt x="914435" y="2286000"/>
                </a:cubicBezTo>
                <a:cubicBezTo>
                  <a:pt x="919065" y="2275196"/>
                  <a:pt x="919754" y="2262753"/>
                  <a:pt x="925586" y="2252547"/>
                </a:cubicBezTo>
                <a:cubicBezTo>
                  <a:pt x="934807" y="2236410"/>
                  <a:pt x="949674" y="2223996"/>
                  <a:pt x="959039" y="2207942"/>
                </a:cubicBezTo>
                <a:cubicBezTo>
                  <a:pt x="1059747" y="2035298"/>
                  <a:pt x="962908" y="2189055"/>
                  <a:pt x="1025947" y="2062976"/>
                </a:cubicBezTo>
                <a:cubicBezTo>
                  <a:pt x="1035640" y="2043590"/>
                  <a:pt x="1049707" y="2026606"/>
                  <a:pt x="1059400" y="2007220"/>
                </a:cubicBezTo>
                <a:cubicBezTo>
                  <a:pt x="1151599" y="1822822"/>
                  <a:pt x="997219" y="2100776"/>
                  <a:pt x="1115156" y="1884556"/>
                </a:cubicBezTo>
                <a:cubicBezTo>
                  <a:pt x="1125535" y="1865528"/>
                  <a:pt x="1139332" y="1848388"/>
                  <a:pt x="1148610" y="1828800"/>
                </a:cubicBezTo>
                <a:cubicBezTo>
                  <a:pt x="1172847" y="1777633"/>
                  <a:pt x="1187760" y="1722029"/>
                  <a:pt x="1215517" y="1672683"/>
                </a:cubicBezTo>
                <a:cubicBezTo>
                  <a:pt x="1311332" y="1502346"/>
                  <a:pt x="1301891" y="1520944"/>
                  <a:pt x="1382786" y="1371600"/>
                </a:cubicBezTo>
                <a:cubicBezTo>
                  <a:pt x="1451212" y="1245275"/>
                  <a:pt x="1529552" y="1089284"/>
                  <a:pt x="1616961" y="981308"/>
                </a:cubicBezTo>
                <a:cubicBezTo>
                  <a:pt x="1866419" y="673154"/>
                  <a:pt x="1734913" y="810573"/>
                  <a:pt x="2029556" y="546410"/>
                </a:cubicBezTo>
                <a:lnTo>
                  <a:pt x="2129917" y="457200"/>
                </a:lnTo>
                <a:cubicBezTo>
                  <a:pt x="2200786" y="394669"/>
                  <a:pt x="2279710" y="320973"/>
                  <a:pt x="2364093" y="278781"/>
                </a:cubicBezTo>
                <a:cubicBezTo>
                  <a:pt x="2408098" y="256778"/>
                  <a:pt x="2502111" y="207456"/>
                  <a:pt x="2542513" y="200722"/>
                </a:cubicBezTo>
                <a:cubicBezTo>
                  <a:pt x="2564815" y="197005"/>
                  <a:pt x="2587485" y="195055"/>
                  <a:pt x="2609420" y="189571"/>
                </a:cubicBezTo>
                <a:cubicBezTo>
                  <a:pt x="2632227" y="183869"/>
                  <a:pt x="2653520" y="172971"/>
                  <a:pt x="2676327" y="167269"/>
                </a:cubicBezTo>
                <a:cubicBezTo>
                  <a:pt x="2698262" y="161785"/>
                  <a:pt x="2720989" y="160162"/>
                  <a:pt x="2743235" y="156117"/>
                </a:cubicBezTo>
                <a:cubicBezTo>
                  <a:pt x="2761883" y="152726"/>
                  <a:pt x="2780132" y="146852"/>
                  <a:pt x="2798991" y="144966"/>
                </a:cubicBezTo>
                <a:cubicBezTo>
                  <a:pt x="2973716" y="127494"/>
                  <a:pt x="2922848" y="143067"/>
                  <a:pt x="3055469" y="122664"/>
                </a:cubicBezTo>
                <a:cubicBezTo>
                  <a:pt x="3138928" y="109824"/>
                  <a:pt x="3083212" y="117125"/>
                  <a:pt x="3144678" y="100361"/>
                </a:cubicBezTo>
                <a:cubicBezTo>
                  <a:pt x="3174250" y="92296"/>
                  <a:pt x="3203831" y="84070"/>
                  <a:pt x="3233888" y="78059"/>
                </a:cubicBezTo>
                <a:cubicBezTo>
                  <a:pt x="3252473" y="74342"/>
                  <a:pt x="3271358" y="71895"/>
                  <a:pt x="3289644" y="66908"/>
                </a:cubicBezTo>
                <a:cubicBezTo>
                  <a:pt x="3312325" y="60722"/>
                  <a:pt x="3333745" y="50307"/>
                  <a:pt x="3356552" y="44605"/>
                </a:cubicBezTo>
                <a:cubicBezTo>
                  <a:pt x="3378487" y="39121"/>
                  <a:pt x="3401214" y="37499"/>
                  <a:pt x="3423459" y="33454"/>
                </a:cubicBezTo>
                <a:cubicBezTo>
                  <a:pt x="3442107" y="30064"/>
                  <a:pt x="3460713" y="26414"/>
                  <a:pt x="3479215" y="22303"/>
                </a:cubicBezTo>
                <a:cubicBezTo>
                  <a:pt x="3494176" y="18978"/>
                  <a:pt x="3508672" y="13482"/>
                  <a:pt x="3523820" y="11152"/>
                </a:cubicBezTo>
                <a:cubicBezTo>
                  <a:pt x="3557088" y="6034"/>
                  <a:pt x="3590727" y="3717"/>
                  <a:pt x="3624181" y="0"/>
                </a:cubicBezTo>
                <a:cubicBezTo>
                  <a:pt x="3720825" y="3717"/>
                  <a:pt x="3817820" y="2124"/>
                  <a:pt x="3914113" y="11152"/>
                </a:cubicBezTo>
                <a:cubicBezTo>
                  <a:pt x="3937519" y="13346"/>
                  <a:pt x="3961460" y="20414"/>
                  <a:pt x="3981020" y="33454"/>
                </a:cubicBezTo>
                <a:cubicBezTo>
                  <a:pt x="4003322" y="48322"/>
                  <a:pt x="4028973" y="59106"/>
                  <a:pt x="4047927" y="78059"/>
                </a:cubicBezTo>
                <a:cubicBezTo>
                  <a:pt x="4055361" y="85493"/>
                  <a:pt x="4063662" y="92151"/>
                  <a:pt x="4070230" y="100361"/>
                </a:cubicBezTo>
                <a:cubicBezTo>
                  <a:pt x="4094934" y="131241"/>
                  <a:pt x="4091906" y="131936"/>
                  <a:pt x="4103683" y="167269"/>
                </a:cubicBezTo>
                <a:cubicBezTo>
                  <a:pt x="4099966" y="185854"/>
                  <a:pt x="4102577" y="206953"/>
                  <a:pt x="4092532" y="223025"/>
                </a:cubicBezTo>
                <a:cubicBezTo>
                  <a:pt x="4076334" y="248942"/>
                  <a:pt x="4027247" y="263828"/>
                  <a:pt x="4003322" y="278781"/>
                </a:cubicBezTo>
                <a:cubicBezTo>
                  <a:pt x="3987562" y="288631"/>
                  <a:pt x="3975340" y="303922"/>
                  <a:pt x="3958717" y="312234"/>
                </a:cubicBezTo>
                <a:cubicBezTo>
                  <a:pt x="3937690" y="322747"/>
                  <a:pt x="3911370" y="321497"/>
                  <a:pt x="3891810" y="334537"/>
                </a:cubicBezTo>
                <a:cubicBezTo>
                  <a:pt x="3808248" y="390245"/>
                  <a:pt x="3849790" y="369187"/>
                  <a:pt x="3769147" y="401444"/>
                </a:cubicBezTo>
                <a:cubicBezTo>
                  <a:pt x="3673791" y="496800"/>
                  <a:pt x="3829198" y="348042"/>
                  <a:pt x="3713391" y="434898"/>
                </a:cubicBezTo>
                <a:cubicBezTo>
                  <a:pt x="3655450" y="478354"/>
                  <a:pt x="3668496" y="479889"/>
                  <a:pt x="3635332" y="524108"/>
                </a:cubicBezTo>
                <a:cubicBezTo>
                  <a:pt x="3555869" y="630057"/>
                  <a:pt x="3618843" y="537690"/>
                  <a:pt x="3568425" y="613317"/>
                </a:cubicBezTo>
                <a:cubicBezTo>
                  <a:pt x="3564708" y="624468"/>
                  <a:pt x="3562531" y="636257"/>
                  <a:pt x="3557274" y="646771"/>
                </a:cubicBezTo>
                <a:cubicBezTo>
                  <a:pt x="3521462" y="718394"/>
                  <a:pt x="3543540" y="635649"/>
                  <a:pt x="3512669" y="735981"/>
                </a:cubicBezTo>
                <a:cubicBezTo>
                  <a:pt x="3503655" y="765277"/>
                  <a:pt x="3490366" y="825191"/>
                  <a:pt x="3490366" y="825191"/>
                </a:cubicBezTo>
                <a:cubicBezTo>
                  <a:pt x="3486649" y="862362"/>
                  <a:pt x="3484152" y="899675"/>
                  <a:pt x="3479215" y="936703"/>
                </a:cubicBezTo>
                <a:cubicBezTo>
                  <a:pt x="3476710" y="955490"/>
                  <a:pt x="3470278" y="973635"/>
                  <a:pt x="3468064" y="992459"/>
                </a:cubicBezTo>
                <a:cubicBezTo>
                  <a:pt x="3462834" y="1036912"/>
                  <a:pt x="3460346" y="1081646"/>
                  <a:pt x="3456913" y="1126274"/>
                </a:cubicBezTo>
                <a:cubicBezTo>
                  <a:pt x="3435800" y="1400737"/>
                  <a:pt x="3456021" y="1169529"/>
                  <a:pt x="3434610" y="1405054"/>
                </a:cubicBezTo>
                <a:cubicBezTo>
                  <a:pt x="3429291" y="1532705"/>
                  <a:pt x="3406988" y="2083226"/>
                  <a:pt x="3401156" y="2129883"/>
                </a:cubicBezTo>
                <a:cubicBezTo>
                  <a:pt x="3397439" y="2159620"/>
                  <a:pt x="3392718" y="2189248"/>
                  <a:pt x="3390005" y="2219093"/>
                </a:cubicBezTo>
                <a:cubicBezTo>
                  <a:pt x="3385282" y="2271050"/>
                  <a:pt x="3388187" y="2323880"/>
                  <a:pt x="3378854" y="2375210"/>
                </a:cubicBezTo>
                <a:cubicBezTo>
                  <a:pt x="3345794" y="2557043"/>
                  <a:pt x="3327938" y="2561414"/>
                  <a:pt x="3278493" y="2709747"/>
                </a:cubicBezTo>
                <a:cubicBezTo>
                  <a:pt x="3266221" y="2746563"/>
                  <a:pt x="3257311" y="2784443"/>
                  <a:pt x="3245039" y="2821259"/>
                </a:cubicBezTo>
                <a:cubicBezTo>
                  <a:pt x="3234996" y="2851388"/>
                  <a:pt x="3221629" y="2880340"/>
                  <a:pt x="3211586" y="2910469"/>
                </a:cubicBezTo>
                <a:cubicBezTo>
                  <a:pt x="3203029" y="2936141"/>
                  <a:pt x="3200481" y="2963892"/>
                  <a:pt x="3189283" y="2988527"/>
                </a:cubicBezTo>
                <a:cubicBezTo>
                  <a:pt x="3181592" y="3005446"/>
                  <a:pt x="3167925" y="3019021"/>
                  <a:pt x="3155830" y="3033132"/>
                </a:cubicBezTo>
                <a:cubicBezTo>
                  <a:pt x="3137333" y="3054713"/>
                  <a:pt x="3114734" y="3075982"/>
                  <a:pt x="3088922" y="3088888"/>
                </a:cubicBezTo>
                <a:cubicBezTo>
                  <a:pt x="3078409" y="3094145"/>
                  <a:pt x="3066620" y="3096322"/>
                  <a:pt x="3055469" y="3100039"/>
                </a:cubicBezTo>
                <a:cubicBezTo>
                  <a:pt x="2981127" y="3096322"/>
                  <a:pt x="2906388" y="3097420"/>
                  <a:pt x="2832444" y="3088888"/>
                </a:cubicBezTo>
                <a:cubicBezTo>
                  <a:pt x="2809090" y="3086193"/>
                  <a:pt x="2765537" y="3066586"/>
                  <a:pt x="2765537" y="3066586"/>
                </a:cubicBezTo>
                <a:lnTo>
                  <a:pt x="2720932" y="3021981"/>
                </a:lnTo>
                <a:cubicBezTo>
                  <a:pt x="2694515" y="2995564"/>
                  <a:pt x="2666632" y="2970592"/>
                  <a:pt x="2654025" y="2932771"/>
                </a:cubicBezTo>
                <a:cubicBezTo>
                  <a:pt x="2650308" y="2921620"/>
                  <a:pt x="2645725" y="2910721"/>
                  <a:pt x="2642874" y="2899317"/>
                </a:cubicBezTo>
                <a:cubicBezTo>
                  <a:pt x="2635078" y="2868134"/>
                  <a:pt x="2625544" y="2806495"/>
                  <a:pt x="2620571" y="2776654"/>
                </a:cubicBezTo>
                <a:cubicBezTo>
                  <a:pt x="2602095" y="2536462"/>
                  <a:pt x="2601807" y="2599685"/>
                  <a:pt x="2620571" y="2252547"/>
                </a:cubicBezTo>
                <a:cubicBezTo>
                  <a:pt x="2621205" y="2240810"/>
                  <a:pt x="2629079" y="2230546"/>
                  <a:pt x="2631722" y="2219093"/>
                </a:cubicBezTo>
                <a:cubicBezTo>
                  <a:pt x="2640246" y="2182157"/>
                  <a:pt x="2642038" y="2143543"/>
                  <a:pt x="2654025" y="2107581"/>
                </a:cubicBezTo>
                <a:cubicBezTo>
                  <a:pt x="2661459" y="2085279"/>
                  <a:pt x="2670625" y="2063481"/>
                  <a:pt x="2676327" y="2040674"/>
                </a:cubicBezTo>
                <a:cubicBezTo>
                  <a:pt x="2680044" y="2025806"/>
                  <a:pt x="2684153" y="2011030"/>
                  <a:pt x="2687478" y="1996069"/>
                </a:cubicBezTo>
                <a:cubicBezTo>
                  <a:pt x="2691590" y="1977567"/>
                  <a:pt x="2693184" y="1958467"/>
                  <a:pt x="2698630" y="1940313"/>
                </a:cubicBezTo>
                <a:cubicBezTo>
                  <a:pt x="2704382" y="1921140"/>
                  <a:pt x="2715180" y="1903729"/>
                  <a:pt x="2720932" y="1884556"/>
                </a:cubicBezTo>
                <a:cubicBezTo>
                  <a:pt x="2726378" y="1866402"/>
                  <a:pt x="2726637" y="1846954"/>
                  <a:pt x="2732083" y="1828800"/>
                </a:cubicBezTo>
                <a:cubicBezTo>
                  <a:pt x="2754660" y="1753544"/>
                  <a:pt x="2750334" y="1794324"/>
                  <a:pt x="2776688" y="1728439"/>
                </a:cubicBezTo>
                <a:cubicBezTo>
                  <a:pt x="2785419" y="1706612"/>
                  <a:pt x="2785951" y="1681093"/>
                  <a:pt x="2798991" y="1661532"/>
                </a:cubicBezTo>
                <a:cubicBezTo>
                  <a:pt x="2806425" y="1650381"/>
                  <a:pt x="2815299" y="1640065"/>
                  <a:pt x="2821293" y="1628078"/>
                </a:cubicBezTo>
                <a:cubicBezTo>
                  <a:pt x="2826550" y="1617565"/>
                  <a:pt x="2829351" y="1605965"/>
                  <a:pt x="2832444" y="1594625"/>
                </a:cubicBezTo>
                <a:cubicBezTo>
                  <a:pt x="2840509" y="1565053"/>
                  <a:pt x="2845054" y="1534494"/>
                  <a:pt x="2854747" y="1505415"/>
                </a:cubicBezTo>
                <a:lnTo>
                  <a:pt x="2877049" y="1438508"/>
                </a:lnTo>
                <a:cubicBezTo>
                  <a:pt x="2880766" y="1427357"/>
                  <a:pt x="2882943" y="1415567"/>
                  <a:pt x="2888200" y="1405054"/>
                </a:cubicBezTo>
                <a:lnTo>
                  <a:pt x="2899352" y="1382752"/>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nvGrpSpPr>
          <p:cNvPr id="205" name="Group 204">
            <a:extLst>
              <a:ext uri="{FF2B5EF4-FFF2-40B4-BE49-F238E27FC236}">
                <a16:creationId xmlns:a16="http://schemas.microsoft.com/office/drawing/2014/main" id="{027CCBDB-49E1-D2A6-5F14-3DE256337722}"/>
              </a:ext>
            </a:extLst>
          </p:cNvPr>
          <p:cNvGrpSpPr/>
          <p:nvPr/>
        </p:nvGrpSpPr>
        <p:grpSpPr>
          <a:xfrm>
            <a:off x="5354413" y="2779917"/>
            <a:ext cx="1594066" cy="799855"/>
            <a:chOff x="4873451" y="1886389"/>
            <a:chExt cx="2393830" cy="1095457"/>
          </a:xfrm>
        </p:grpSpPr>
        <p:grpSp>
          <p:nvGrpSpPr>
            <p:cNvPr id="19" name="Group 18">
              <a:extLst>
                <a:ext uri="{FF2B5EF4-FFF2-40B4-BE49-F238E27FC236}">
                  <a16:creationId xmlns:a16="http://schemas.microsoft.com/office/drawing/2014/main" id="{3C9C46F5-B355-0B2B-F990-8F263579AB00}"/>
                </a:ext>
              </a:extLst>
            </p:cNvPr>
            <p:cNvGrpSpPr/>
            <p:nvPr/>
          </p:nvGrpSpPr>
          <p:grpSpPr>
            <a:xfrm>
              <a:off x="4873451" y="1886389"/>
              <a:ext cx="2393830" cy="1095457"/>
              <a:chOff x="4215161" y="3070603"/>
              <a:chExt cx="2460772" cy="1030442"/>
            </a:xfrm>
            <a:solidFill>
              <a:srgbClr val="000000"/>
            </a:solidFill>
          </p:grpSpPr>
          <p:sp>
            <p:nvSpPr>
              <p:cNvPr id="13" name="Cube 12">
                <a:extLst>
                  <a:ext uri="{FF2B5EF4-FFF2-40B4-BE49-F238E27FC236}">
                    <a16:creationId xmlns:a16="http://schemas.microsoft.com/office/drawing/2014/main" id="{0C662B1D-7C75-EF57-59B8-2642F8A0CFCD}"/>
                  </a:ext>
                </a:extLst>
              </p:cNvPr>
              <p:cNvSpPr/>
              <p:nvPr/>
            </p:nvSpPr>
            <p:spPr>
              <a:xfrm>
                <a:off x="4215161" y="3070603"/>
                <a:ext cx="2460772" cy="1030442"/>
              </a:xfrm>
              <a:prstGeom prst="cube">
                <a:avLst>
                  <a:gd name="adj" fmla="val 48438"/>
                </a:avLst>
              </a:prstGeom>
              <a:grpFill/>
              <a:ln w="25400">
                <a:noFill/>
                <a:miter lim="800000"/>
              </a:ln>
              <a:effectLst/>
              <a:scene3d>
                <a:camera prst="perspectiveRelaxed" fov="3300000">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4" name="Rectangle 13">
                <a:extLst>
                  <a:ext uri="{FF2B5EF4-FFF2-40B4-BE49-F238E27FC236}">
                    <a16:creationId xmlns:a16="http://schemas.microsoft.com/office/drawing/2014/main" id="{D1B692C5-3EEB-1918-2E6A-121FFAFFDC50}"/>
                  </a:ext>
                </a:extLst>
              </p:cNvPr>
              <p:cNvSpPr/>
              <p:nvPr/>
            </p:nvSpPr>
            <p:spPr>
              <a:xfrm>
                <a:off x="4523749" y="3681016"/>
                <a:ext cx="471998" cy="15239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7" name="Rectangle 16">
                <a:extLst>
                  <a:ext uri="{FF2B5EF4-FFF2-40B4-BE49-F238E27FC236}">
                    <a16:creationId xmlns:a16="http://schemas.microsoft.com/office/drawing/2014/main" id="{7ACDFB9F-A581-61FC-A067-54F4078AD1C4}"/>
                  </a:ext>
                </a:extLst>
              </p:cNvPr>
              <p:cNvSpPr/>
              <p:nvPr/>
            </p:nvSpPr>
            <p:spPr>
              <a:xfrm>
                <a:off x="5367520" y="36575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8" name="Rectangle 17">
                <a:extLst>
                  <a:ext uri="{FF2B5EF4-FFF2-40B4-BE49-F238E27FC236}">
                    <a16:creationId xmlns:a16="http://schemas.microsoft.com/office/drawing/2014/main" id="{3B5B3C2D-5494-8058-C36A-207D32FDDF93}"/>
                  </a:ext>
                </a:extLst>
              </p:cNvPr>
              <p:cNvSpPr/>
              <p:nvPr/>
            </p:nvSpPr>
            <p:spPr>
              <a:xfrm>
                <a:off x="5363805" y="38099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204" name="TextBox 203">
              <a:extLst>
                <a:ext uri="{FF2B5EF4-FFF2-40B4-BE49-F238E27FC236}">
                  <a16:creationId xmlns:a16="http://schemas.microsoft.com/office/drawing/2014/main" id="{F265EF1D-12E7-7501-3B55-25400BA9572A}"/>
                </a:ext>
              </a:extLst>
            </p:cNvPr>
            <p:cNvSpPr txBox="1"/>
            <p:nvPr/>
          </p:nvSpPr>
          <p:spPr>
            <a:xfrm>
              <a:off x="5486871" y="2103855"/>
              <a:ext cx="1405354" cy="337217"/>
            </a:xfrm>
            <a:prstGeom prst="rect">
              <a:avLst/>
            </a:prstGeom>
          </p:spPr>
          <p:txBody>
            <a:bodyPr wrap="none" lIns="0" tIns="0" rIns="0" bIns="0" rtlCol="0">
              <a:spAutoFit/>
            </a:bodyPr>
            <a:lstStyle/>
            <a:p>
              <a:pPr>
                <a:spcAft>
                  <a:spcPts val="600"/>
                </a:spcAft>
              </a:pPr>
              <a:r>
                <a:rPr lang="en-US" sz="1600" dirty="0">
                  <a:solidFill>
                    <a:schemeClr val="bg1"/>
                  </a:solidFill>
                  <a:latin typeface="Gill Sans MT" panose="020B0502020104020203" pitchFamily="34" charset="77"/>
                </a:rPr>
                <a:t>ToR Switch</a:t>
              </a:r>
            </a:p>
          </p:txBody>
        </p:sp>
      </p:grpSp>
      <p:grpSp>
        <p:nvGrpSpPr>
          <p:cNvPr id="45" name="Group 44">
            <a:extLst>
              <a:ext uri="{FF2B5EF4-FFF2-40B4-BE49-F238E27FC236}">
                <a16:creationId xmlns:a16="http://schemas.microsoft.com/office/drawing/2014/main" id="{9FC1CE4D-7F0C-F2B7-5070-8CC9A33DC23E}"/>
              </a:ext>
            </a:extLst>
          </p:cNvPr>
          <p:cNvGrpSpPr/>
          <p:nvPr/>
        </p:nvGrpSpPr>
        <p:grpSpPr>
          <a:xfrm>
            <a:off x="2536686" y="4519827"/>
            <a:ext cx="757004" cy="1265926"/>
            <a:chOff x="4865614" y="3066585"/>
            <a:chExt cx="1546337" cy="2453269"/>
          </a:xfrm>
          <a:solidFill>
            <a:schemeClr val="tx1">
              <a:lumMod val="75000"/>
              <a:lumOff val="25000"/>
            </a:schemeClr>
          </a:solidFill>
        </p:grpSpPr>
        <p:sp>
          <p:nvSpPr>
            <p:cNvPr id="23" name="Cube 22">
              <a:extLst>
                <a:ext uri="{FF2B5EF4-FFF2-40B4-BE49-F238E27FC236}">
                  <a16:creationId xmlns:a16="http://schemas.microsoft.com/office/drawing/2014/main" id="{135A2D10-EF97-D927-3BC4-238696969B5E}"/>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27" name="Rectangle 26">
              <a:extLst>
                <a:ext uri="{FF2B5EF4-FFF2-40B4-BE49-F238E27FC236}">
                  <a16:creationId xmlns:a16="http://schemas.microsoft.com/office/drawing/2014/main" id="{881A2347-B8A2-B30A-0AEC-BB992A0FD04A}"/>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8" name="Rectangle 27">
              <a:extLst>
                <a:ext uri="{FF2B5EF4-FFF2-40B4-BE49-F238E27FC236}">
                  <a16:creationId xmlns:a16="http://schemas.microsoft.com/office/drawing/2014/main" id="{D5465E88-BDA0-77AE-D650-32B9DC58FF81}"/>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5" name="Rectangle 34">
              <a:extLst>
                <a:ext uri="{FF2B5EF4-FFF2-40B4-BE49-F238E27FC236}">
                  <a16:creationId xmlns:a16="http://schemas.microsoft.com/office/drawing/2014/main" id="{33782A87-6A78-F6E4-BEC0-29ABBEDA9561}"/>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7" name="Rectangle 36">
              <a:extLst>
                <a:ext uri="{FF2B5EF4-FFF2-40B4-BE49-F238E27FC236}">
                  <a16:creationId xmlns:a16="http://schemas.microsoft.com/office/drawing/2014/main" id="{5F316B31-092B-E9E0-B4A5-0F4705902A25}"/>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8" name="Rectangle 37">
              <a:extLst>
                <a:ext uri="{FF2B5EF4-FFF2-40B4-BE49-F238E27FC236}">
                  <a16:creationId xmlns:a16="http://schemas.microsoft.com/office/drawing/2014/main" id="{E32B7986-CED5-2A1C-AD67-CC8EB91DDA39}"/>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42" name="Rectangle 41">
              <a:extLst>
                <a:ext uri="{FF2B5EF4-FFF2-40B4-BE49-F238E27FC236}">
                  <a16:creationId xmlns:a16="http://schemas.microsoft.com/office/drawing/2014/main" id="{D263FBEF-A84A-B23A-A095-E61607884C13}"/>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6" name="Cube 5">
            <a:extLst>
              <a:ext uri="{FF2B5EF4-FFF2-40B4-BE49-F238E27FC236}">
                <a16:creationId xmlns:a16="http://schemas.microsoft.com/office/drawing/2014/main" id="{BE4E96A7-AAEF-14F6-C082-431ED1759F40}"/>
              </a:ext>
            </a:extLst>
          </p:cNvPr>
          <p:cNvSpPr/>
          <p:nvPr/>
        </p:nvSpPr>
        <p:spPr>
          <a:xfrm>
            <a:off x="2432342" y="4250555"/>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7" name="Cube 6">
            <a:extLst>
              <a:ext uri="{FF2B5EF4-FFF2-40B4-BE49-F238E27FC236}">
                <a16:creationId xmlns:a16="http://schemas.microsoft.com/office/drawing/2014/main" id="{8C4BE366-3465-1215-242D-29172213FF50}"/>
              </a:ext>
            </a:extLst>
          </p:cNvPr>
          <p:cNvSpPr/>
          <p:nvPr/>
        </p:nvSpPr>
        <p:spPr>
          <a:xfrm>
            <a:off x="2765959" y="4254011"/>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 name="Cube 7">
            <a:extLst>
              <a:ext uri="{FF2B5EF4-FFF2-40B4-BE49-F238E27FC236}">
                <a16:creationId xmlns:a16="http://schemas.microsoft.com/office/drawing/2014/main" id="{479737FB-3EF5-ECF5-6BF3-38044C8E6D3C}"/>
              </a:ext>
            </a:extLst>
          </p:cNvPr>
          <p:cNvSpPr/>
          <p:nvPr/>
        </p:nvSpPr>
        <p:spPr>
          <a:xfrm>
            <a:off x="3111902" y="4250555"/>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9" name="Cube 8">
            <a:extLst>
              <a:ext uri="{FF2B5EF4-FFF2-40B4-BE49-F238E27FC236}">
                <a16:creationId xmlns:a16="http://schemas.microsoft.com/office/drawing/2014/main" id="{2CD0665F-CB6C-351D-2F0D-562938A54A6A}"/>
              </a:ext>
            </a:extLst>
          </p:cNvPr>
          <p:cNvSpPr/>
          <p:nvPr/>
        </p:nvSpPr>
        <p:spPr>
          <a:xfrm>
            <a:off x="2385483" y="4519828"/>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10" name="Cube 9">
            <a:extLst>
              <a:ext uri="{FF2B5EF4-FFF2-40B4-BE49-F238E27FC236}">
                <a16:creationId xmlns:a16="http://schemas.microsoft.com/office/drawing/2014/main" id="{84848B99-DD88-7A40-6B1A-AB02A62B03A6}"/>
              </a:ext>
            </a:extLst>
          </p:cNvPr>
          <p:cNvSpPr/>
          <p:nvPr/>
        </p:nvSpPr>
        <p:spPr>
          <a:xfrm>
            <a:off x="2740249"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11" name="Cube 10">
            <a:extLst>
              <a:ext uri="{FF2B5EF4-FFF2-40B4-BE49-F238E27FC236}">
                <a16:creationId xmlns:a16="http://schemas.microsoft.com/office/drawing/2014/main" id="{CD1CB3D9-CCA1-F02E-E768-DC1F597DF2AE}"/>
              </a:ext>
            </a:extLst>
          </p:cNvPr>
          <p:cNvSpPr/>
          <p:nvPr/>
        </p:nvSpPr>
        <p:spPr>
          <a:xfrm>
            <a:off x="3095656" y="45223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47" name="Group 46">
            <a:extLst>
              <a:ext uri="{FF2B5EF4-FFF2-40B4-BE49-F238E27FC236}">
                <a16:creationId xmlns:a16="http://schemas.microsoft.com/office/drawing/2014/main" id="{3EA5DC4C-3D3B-E045-A535-71658DA5EEF9}"/>
              </a:ext>
            </a:extLst>
          </p:cNvPr>
          <p:cNvGrpSpPr/>
          <p:nvPr/>
        </p:nvGrpSpPr>
        <p:grpSpPr>
          <a:xfrm>
            <a:off x="4355476" y="4519826"/>
            <a:ext cx="757004" cy="1265926"/>
            <a:chOff x="4865614" y="3066585"/>
            <a:chExt cx="1546337" cy="2453269"/>
          </a:xfrm>
          <a:solidFill>
            <a:schemeClr val="tx1">
              <a:lumMod val="75000"/>
              <a:lumOff val="25000"/>
            </a:schemeClr>
          </a:solidFill>
        </p:grpSpPr>
        <p:sp>
          <p:nvSpPr>
            <p:cNvPr id="55" name="Cube 54">
              <a:extLst>
                <a:ext uri="{FF2B5EF4-FFF2-40B4-BE49-F238E27FC236}">
                  <a16:creationId xmlns:a16="http://schemas.microsoft.com/office/drawing/2014/main" id="{BFFA5245-1A5E-12EA-A94F-B1D8E3F8EF97}"/>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56" name="Rectangle 55">
              <a:extLst>
                <a:ext uri="{FF2B5EF4-FFF2-40B4-BE49-F238E27FC236}">
                  <a16:creationId xmlns:a16="http://schemas.microsoft.com/office/drawing/2014/main" id="{2EF050D4-4499-60EA-903F-1FC55E6C1249}"/>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7" name="Rectangle 56">
              <a:extLst>
                <a:ext uri="{FF2B5EF4-FFF2-40B4-BE49-F238E27FC236}">
                  <a16:creationId xmlns:a16="http://schemas.microsoft.com/office/drawing/2014/main" id="{E13BB4AA-D39F-4188-3396-FAA554CA305D}"/>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8" name="Rectangle 57">
              <a:extLst>
                <a:ext uri="{FF2B5EF4-FFF2-40B4-BE49-F238E27FC236}">
                  <a16:creationId xmlns:a16="http://schemas.microsoft.com/office/drawing/2014/main" id="{112CF6C7-E028-31A9-BD1E-61158140ADBE}"/>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9" name="Rectangle 58">
              <a:extLst>
                <a:ext uri="{FF2B5EF4-FFF2-40B4-BE49-F238E27FC236}">
                  <a16:creationId xmlns:a16="http://schemas.microsoft.com/office/drawing/2014/main" id="{D825BF96-4400-2620-8B4C-B6DE630ACA24}"/>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0" name="Rectangle 59">
              <a:extLst>
                <a:ext uri="{FF2B5EF4-FFF2-40B4-BE49-F238E27FC236}">
                  <a16:creationId xmlns:a16="http://schemas.microsoft.com/office/drawing/2014/main" id="{35DB361F-201E-A1C8-9349-81B2DAFA3D2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1" name="Rectangle 60">
              <a:extLst>
                <a:ext uri="{FF2B5EF4-FFF2-40B4-BE49-F238E27FC236}">
                  <a16:creationId xmlns:a16="http://schemas.microsoft.com/office/drawing/2014/main" id="{3B8D82D6-B370-B25C-6D53-471B2265579B}"/>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48" name="Cube 47">
            <a:extLst>
              <a:ext uri="{FF2B5EF4-FFF2-40B4-BE49-F238E27FC236}">
                <a16:creationId xmlns:a16="http://schemas.microsoft.com/office/drawing/2014/main" id="{DD0EA295-DCC2-E0A2-2B18-D6D38896A1F8}"/>
              </a:ext>
            </a:extLst>
          </p:cNvPr>
          <p:cNvSpPr/>
          <p:nvPr/>
        </p:nvSpPr>
        <p:spPr>
          <a:xfrm>
            <a:off x="4251131" y="4250553"/>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49" name="Cube 48">
            <a:extLst>
              <a:ext uri="{FF2B5EF4-FFF2-40B4-BE49-F238E27FC236}">
                <a16:creationId xmlns:a16="http://schemas.microsoft.com/office/drawing/2014/main" id="{C524889E-E45A-0F23-7FE3-8D97E549D10E}"/>
              </a:ext>
            </a:extLst>
          </p:cNvPr>
          <p:cNvSpPr/>
          <p:nvPr/>
        </p:nvSpPr>
        <p:spPr>
          <a:xfrm>
            <a:off x="4584749" y="4254009"/>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50" name="Cube 49">
            <a:extLst>
              <a:ext uri="{FF2B5EF4-FFF2-40B4-BE49-F238E27FC236}">
                <a16:creationId xmlns:a16="http://schemas.microsoft.com/office/drawing/2014/main" id="{52B130BE-1578-3A10-BF59-43BB5BFA30DA}"/>
              </a:ext>
            </a:extLst>
          </p:cNvPr>
          <p:cNvSpPr/>
          <p:nvPr/>
        </p:nvSpPr>
        <p:spPr>
          <a:xfrm>
            <a:off x="4930691" y="4250553"/>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51" name="Cube 50">
            <a:extLst>
              <a:ext uri="{FF2B5EF4-FFF2-40B4-BE49-F238E27FC236}">
                <a16:creationId xmlns:a16="http://schemas.microsoft.com/office/drawing/2014/main" id="{6E9C891D-5381-89F4-2AB3-AA8247711FD9}"/>
              </a:ext>
            </a:extLst>
          </p:cNvPr>
          <p:cNvSpPr/>
          <p:nvPr/>
        </p:nvSpPr>
        <p:spPr>
          <a:xfrm>
            <a:off x="4204272"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52" name="Cube 51">
            <a:extLst>
              <a:ext uri="{FF2B5EF4-FFF2-40B4-BE49-F238E27FC236}">
                <a16:creationId xmlns:a16="http://schemas.microsoft.com/office/drawing/2014/main" id="{987EFC41-12B9-2B75-60F2-FCAD33411E02}"/>
              </a:ext>
            </a:extLst>
          </p:cNvPr>
          <p:cNvSpPr/>
          <p:nvPr/>
        </p:nvSpPr>
        <p:spPr>
          <a:xfrm>
            <a:off x="4559038" y="45198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53" name="Cube 52">
            <a:extLst>
              <a:ext uri="{FF2B5EF4-FFF2-40B4-BE49-F238E27FC236}">
                <a16:creationId xmlns:a16="http://schemas.microsoft.com/office/drawing/2014/main" id="{08E4EB41-A4F5-F9B9-7386-777A9A7D7E47}"/>
              </a:ext>
            </a:extLst>
          </p:cNvPr>
          <p:cNvSpPr/>
          <p:nvPr/>
        </p:nvSpPr>
        <p:spPr>
          <a:xfrm>
            <a:off x="4914446" y="4522325"/>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63" name="Group 62">
            <a:extLst>
              <a:ext uri="{FF2B5EF4-FFF2-40B4-BE49-F238E27FC236}">
                <a16:creationId xmlns:a16="http://schemas.microsoft.com/office/drawing/2014/main" id="{F71FAA9D-96F6-B3B7-C15F-1BDE53D427AE}"/>
              </a:ext>
            </a:extLst>
          </p:cNvPr>
          <p:cNvGrpSpPr/>
          <p:nvPr/>
        </p:nvGrpSpPr>
        <p:grpSpPr>
          <a:xfrm>
            <a:off x="7407907" y="4519827"/>
            <a:ext cx="757004" cy="1265926"/>
            <a:chOff x="4865614" y="3066585"/>
            <a:chExt cx="1546337" cy="2453269"/>
          </a:xfrm>
          <a:solidFill>
            <a:schemeClr val="tx1">
              <a:lumMod val="75000"/>
              <a:lumOff val="25000"/>
            </a:schemeClr>
          </a:solidFill>
        </p:grpSpPr>
        <p:sp>
          <p:nvSpPr>
            <p:cNvPr id="71" name="Cube 70">
              <a:extLst>
                <a:ext uri="{FF2B5EF4-FFF2-40B4-BE49-F238E27FC236}">
                  <a16:creationId xmlns:a16="http://schemas.microsoft.com/office/drawing/2014/main" id="{76BBA1F8-7802-7E29-3B80-54877BDD2C48}"/>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72" name="Rectangle 71">
              <a:extLst>
                <a:ext uri="{FF2B5EF4-FFF2-40B4-BE49-F238E27FC236}">
                  <a16:creationId xmlns:a16="http://schemas.microsoft.com/office/drawing/2014/main" id="{ADBA2857-431A-7A1B-8E6D-8B697EE2755D}"/>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3" name="Rectangle 72">
              <a:extLst>
                <a:ext uri="{FF2B5EF4-FFF2-40B4-BE49-F238E27FC236}">
                  <a16:creationId xmlns:a16="http://schemas.microsoft.com/office/drawing/2014/main" id="{433F7B4C-3B32-C214-7A05-BA4E1920340F}"/>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4" name="Rectangle 73">
              <a:extLst>
                <a:ext uri="{FF2B5EF4-FFF2-40B4-BE49-F238E27FC236}">
                  <a16:creationId xmlns:a16="http://schemas.microsoft.com/office/drawing/2014/main" id="{3FA216A8-68B6-ED49-FED6-1C0AE60EC267}"/>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5" name="Rectangle 74">
              <a:extLst>
                <a:ext uri="{FF2B5EF4-FFF2-40B4-BE49-F238E27FC236}">
                  <a16:creationId xmlns:a16="http://schemas.microsoft.com/office/drawing/2014/main" id="{4B34F514-1020-30A8-1259-B97498E4E279}"/>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6" name="Rectangle 75">
              <a:extLst>
                <a:ext uri="{FF2B5EF4-FFF2-40B4-BE49-F238E27FC236}">
                  <a16:creationId xmlns:a16="http://schemas.microsoft.com/office/drawing/2014/main" id="{7078EF03-93ED-C838-D67D-91928C8A2C2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7" name="Rectangle 76">
              <a:extLst>
                <a:ext uri="{FF2B5EF4-FFF2-40B4-BE49-F238E27FC236}">
                  <a16:creationId xmlns:a16="http://schemas.microsoft.com/office/drawing/2014/main" id="{7FB4A25D-1BDD-6A0E-E6BF-96C3F137378B}"/>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64" name="Cube 63">
            <a:extLst>
              <a:ext uri="{FF2B5EF4-FFF2-40B4-BE49-F238E27FC236}">
                <a16:creationId xmlns:a16="http://schemas.microsoft.com/office/drawing/2014/main" id="{881F5D7C-D365-C55E-B75A-65F7CBDE9099}"/>
              </a:ext>
            </a:extLst>
          </p:cNvPr>
          <p:cNvSpPr/>
          <p:nvPr/>
        </p:nvSpPr>
        <p:spPr>
          <a:xfrm>
            <a:off x="730356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65" name="Cube 64">
            <a:extLst>
              <a:ext uri="{FF2B5EF4-FFF2-40B4-BE49-F238E27FC236}">
                <a16:creationId xmlns:a16="http://schemas.microsoft.com/office/drawing/2014/main" id="{66182CD1-5F65-CAFA-48F0-3438EDCE615C}"/>
              </a:ext>
            </a:extLst>
          </p:cNvPr>
          <p:cNvSpPr/>
          <p:nvPr/>
        </p:nvSpPr>
        <p:spPr>
          <a:xfrm>
            <a:off x="7637181" y="4254010"/>
            <a:ext cx="313349" cy="235922"/>
          </a:xfrm>
          <a:prstGeom prst="cube">
            <a:avLst/>
          </a:prstGeom>
          <a:solidFill>
            <a:srgbClr val="FFC000"/>
          </a:solidFill>
          <a:ln w="25400">
            <a:noFill/>
            <a:miter lim="800000"/>
          </a:ln>
          <a:effectLst>
            <a:glow rad="101600">
              <a:srgbClr val="FFC000">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tx1"/>
                </a:solidFill>
                <a:latin typeface="Gill Sans MT" panose="020B0502020104020203" pitchFamily="34" charset="77"/>
              </a:rPr>
              <a:t>VM</a:t>
            </a:r>
          </a:p>
        </p:txBody>
      </p:sp>
      <p:sp>
        <p:nvSpPr>
          <p:cNvPr id="66" name="Cube 65">
            <a:extLst>
              <a:ext uri="{FF2B5EF4-FFF2-40B4-BE49-F238E27FC236}">
                <a16:creationId xmlns:a16="http://schemas.microsoft.com/office/drawing/2014/main" id="{64E058FA-4D96-4D58-0E9A-517A270B750E}"/>
              </a:ext>
            </a:extLst>
          </p:cNvPr>
          <p:cNvSpPr/>
          <p:nvPr/>
        </p:nvSpPr>
        <p:spPr>
          <a:xfrm>
            <a:off x="7983123"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67" name="Cube 66">
            <a:extLst>
              <a:ext uri="{FF2B5EF4-FFF2-40B4-BE49-F238E27FC236}">
                <a16:creationId xmlns:a16="http://schemas.microsoft.com/office/drawing/2014/main" id="{32F56996-DD7A-11EC-C5AF-3ED0CFACF4F9}"/>
              </a:ext>
            </a:extLst>
          </p:cNvPr>
          <p:cNvSpPr/>
          <p:nvPr/>
        </p:nvSpPr>
        <p:spPr>
          <a:xfrm>
            <a:off x="7256704"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68" name="Cube 67">
            <a:extLst>
              <a:ext uri="{FF2B5EF4-FFF2-40B4-BE49-F238E27FC236}">
                <a16:creationId xmlns:a16="http://schemas.microsoft.com/office/drawing/2014/main" id="{0942CC89-47AA-3D80-7498-82A8A97F76D1}"/>
              </a:ext>
            </a:extLst>
          </p:cNvPr>
          <p:cNvSpPr/>
          <p:nvPr/>
        </p:nvSpPr>
        <p:spPr>
          <a:xfrm>
            <a:off x="7611470"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69" name="Cube 68">
            <a:extLst>
              <a:ext uri="{FF2B5EF4-FFF2-40B4-BE49-F238E27FC236}">
                <a16:creationId xmlns:a16="http://schemas.microsoft.com/office/drawing/2014/main" id="{940F7544-84CD-C827-B235-A59B3C195227}"/>
              </a:ext>
            </a:extLst>
          </p:cNvPr>
          <p:cNvSpPr/>
          <p:nvPr/>
        </p:nvSpPr>
        <p:spPr>
          <a:xfrm>
            <a:off x="7966877" y="45223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80" name="Group 79">
            <a:extLst>
              <a:ext uri="{FF2B5EF4-FFF2-40B4-BE49-F238E27FC236}">
                <a16:creationId xmlns:a16="http://schemas.microsoft.com/office/drawing/2014/main" id="{99F4401B-CCA8-F599-14E7-F13C63843666}"/>
              </a:ext>
            </a:extLst>
          </p:cNvPr>
          <p:cNvGrpSpPr/>
          <p:nvPr/>
        </p:nvGrpSpPr>
        <p:grpSpPr>
          <a:xfrm>
            <a:off x="8794396" y="4519827"/>
            <a:ext cx="757004" cy="1265926"/>
            <a:chOff x="4865614" y="3066585"/>
            <a:chExt cx="1546337" cy="2453269"/>
          </a:xfrm>
          <a:solidFill>
            <a:schemeClr val="tx1">
              <a:lumMod val="75000"/>
              <a:lumOff val="25000"/>
            </a:schemeClr>
          </a:solidFill>
        </p:grpSpPr>
        <p:sp>
          <p:nvSpPr>
            <p:cNvPr id="88" name="Cube 87">
              <a:extLst>
                <a:ext uri="{FF2B5EF4-FFF2-40B4-BE49-F238E27FC236}">
                  <a16:creationId xmlns:a16="http://schemas.microsoft.com/office/drawing/2014/main" id="{D5150156-6579-1FEF-6B9A-6964219C11F5}"/>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89" name="Rectangle 88">
              <a:extLst>
                <a:ext uri="{FF2B5EF4-FFF2-40B4-BE49-F238E27FC236}">
                  <a16:creationId xmlns:a16="http://schemas.microsoft.com/office/drawing/2014/main" id="{D6DEB94F-F22F-FC7D-4CB0-B84522519BCA}"/>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0" name="Rectangle 89">
              <a:extLst>
                <a:ext uri="{FF2B5EF4-FFF2-40B4-BE49-F238E27FC236}">
                  <a16:creationId xmlns:a16="http://schemas.microsoft.com/office/drawing/2014/main" id="{A7D555BC-F453-E690-0E88-5D389CE50CB5}"/>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1" name="Rectangle 90">
              <a:extLst>
                <a:ext uri="{FF2B5EF4-FFF2-40B4-BE49-F238E27FC236}">
                  <a16:creationId xmlns:a16="http://schemas.microsoft.com/office/drawing/2014/main" id="{08172245-C5C1-400B-2E16-C986D34D555F}"/>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2" name="Rectangle 91">
              <a:extLst>
                <a:ext uri="{FF2B5EF4-FFF2-40B4-BE49-F238E27FC236}">
                  <a16:creationId xmlns:a16="http://schemas.microsoft.com/office/drawing/2014/main" id="{B0D6B537-337C-EECE-3418-0D426FD5847D}"/>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3" name="Rectangle 92">
              <a:extLst>
                <a:ext uri="{FF2B5EF4-FFF2-40B4-BE49-F238E27FC236}">
                  <a16:creationId xmlns:a16="http://schemas.microsoft.com/office/drawing/2014/main" id="{F703245B-1087-26D6-4B71-3C2E4B6EF61A}"/>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4" name="Rectangle 93">
              <a:extLst>
                <a:ext uri="{FF2B5EF4-FFF2-40B4-BE49-F238E27FC236}">
                  <a16:creationId xmlns:a16="http://schemas.microsoft.com/office/drawing/2014/main" id="{098DEB0C-A61B-E781-A768-42A98F4D589C}"/>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81" name="Cube 80">
            <a:extLst>
              <a:ext uri="{FF2B5EF4-FFF2-40B4-BE49-F238E27FC236}">
                <a16:creationId xmlns:a16="http://schemas.microsoft.com/office/drawing/2014/main" id="{2A014E12-80DB-4995-6D5C-C4152BCB6A3C}"/>
              </a:ext>
            </a:extLst>
          </p:cNvPr>
          <p:cNvSpPr/>
          <p:nvPr/>
        </p:nvSpPr>
        <p:spPr>
          <a:xfrm>
            <a:off x="869005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2" name="Cube 81">
            <a:extLst>
              <a:ext uri="{FF2B5EF4-FFF2-40B4-BE49-F238E27FC236}">
                <a16:creationId xmlns:a16="http://schemas.microsoft.com/office/drawing/2014/main" id="{BA899F96-7800-B78E-18C8-2332DBE88DF5}"/>
              </a:ext>
            </a:extLst>
          </p:cNvPr>
          <p:cNvSpPr/>
          <p:nvPr/>
        </p:nvSpPr>
        <p:spPr>
          <a:xfrm>
            <a:off x="9023669" y="4254010"/>
            <a:ext cx="313349" cy="235922"/>
          </a:xfrm>
          <a:prstGeom prst="cube">
            <a:avLst/>
          </a:prstGeom>
          <a:solidFill>
            <a:srgbClr val="FFC000"/>
          </a:solidFill>
          <a:ln w="25400">
            <a:noFill/>
            <a:miter lim="800000"/>
          </a:ln>
          <a:effectLst>
            <a:glow rad="101600">
              <a:srgbClr val="FFC000">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tx1"/>
                </a:solidFill>
                <a:latin typeface="Gill Sans MT" panose="020B0502020104020203" pitchFamily="34" charset="77"/>
              </a:rPr>
              <a:t>VM</a:t>
            </a:r>
          </a:p>
        </p:txBody>
      </p:sp>
      <p:sp>
        <p:nvSpPr>
          <p:cNvPr id="83" name="Cube 82">
            <a:extLst>
              <a:ext uri="{FF2B5EF4-FFF2-40B4-BE49-F238E27FC236}">
                <a16:creationId xmlns:a16="http://schemas.microsoft.com/office/drawing/2014/main" id="{4A7CEE1F-F0A5-2D37-B313-6D737A68838C}"/>
              </a:ext>
            </a:extLst>
          </p:cNvPr>
          <p:cNvSpPr/>
          <p:nvPr/>
        </p:nvSpPr>
        <p:spPr>
          <a:xfrm>
            <a:off x="936961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4" name="Cube 83">
            <a:extLst>
              <a:ext uri="{FF2B5EF4-FFF2-40B4-BE49-F238E27FC236}">
                <a16:creationId xmlns:a16="http://schemas.microsoft.com/office/drawing/2014/main" id="{EA3D1C70-C66C-5D6D-A6A7-B689C78B472A}"/>
              </a:ext>
            </a:extLst>
          </p:cNvPr>
          <p:cNvSpPr/>
          <p:nvPr/>
        </p:nvSpPr>
        <p:spPr>
          <a:xfrm>
            <a:off x="8643193"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5" name="Cube 84">
            <a:extLst>
              <a:ext uri="{FF2B5EF4-FFF2-40B4-BE49-F238E27FC236}">
                <a16:creationId xmlns:a16="http://schemas.microsoft.com/office/drawing/2014/main" id="{22C0ECD6-C1F6-89C0-CAE4-E0CC84FE444F}"/>
              </a:ext>
            </a:extLst>
          </p:cNvPr>
          <p:cNvSpPr/>
          <p:nvPr/>
        </p:nvSpPr>
        <p:spPr>
          <a:xfrm>
            <a:off x="8997959"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6" name="Cube 85">
            <a:extLst>
              <a:ext uri="{FF2B5EF4-FFF2-40B4-BE49-F238E27FC236}">
                <a16:creationId xmlns:a16="http://schemas.microsoft.com/office/drawing/2014/main" id="{001EBDB6-A695-C904-7042-1D6777E2E16E}"/>
              </a:ext>
            </a:extLst>
          </p:cNvPr>
          <p:cNvSpPr/>
          <p:nvPr/>
        </p:nvSpPr>
        <p:spPr>
          <a:xfrm>
            <a:off x="9353366" y="45223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312" name="Freeform 311">
            <a:extLst>
              <a:ext uri="{FF2B5EF4-FFF2-40B4-BE49-F238E27FC236}">
                <a16:creationId xmlns:a16="http://schemas.microsoft.com/office/drawing/2014/main" id="{B000D86C-8635-D8B1-0852-C285137579A4}"/>
              </a:ext>
            </a:extLst>
          </p:cNvPr>
          <p:cNvSpPr/>
          <p:nvPr/>
        </p:nvSpPr>
        <p:spPr>
          <a:xfrm>
            <a:off x="2602728" y="3303950"/>
            <a:ext cx="2750652" cy="971004"/>
          </a:xfrm>
          <a:custGeom>
            <a:avLst/>
            <a:gdLst>
              <a:gd name="connsiteX0" fmla="*/ 0 w 5242207"/>
              <a:gd name="connsiteY0" fmla="*/ 1318925 h 1376075"/>
              <a:gd name="connsiteX1" fmla="*/ 1985962 w 5242207"/>
              <a:gd name="connsiteY1" fmla="*/ 633125 h 1376075"/>
              <a:gd name="connsiteX2" fmla="*/ 5229225 w 5242207"/>
              <a:gd name="connsiteY2" fmla="*/ 18762 h 1376075"/>
              <a:gd name="connsiteX3" fmla="*/ 3200400 w 5242207"/>
              <a:gd name="connsiteY3" fmla="*/ 1376075 h 1376075"/>
              <a:gd name="connsiteX0" fmla="*/ 0 w 5250265"/>
              <a:gd name="connsiteY0" fmla="*/ 1318925 h 1399749"/>
              <a:gd name="connsiteX1" fmla="*/ 1985962 w 5250265"/>
              <a:gd name="connsiteY1" fmla="*/ 633125 h 1399749"/>
              <a:gd name="connsiteX2" fmla="*/ 5229225 w 5250265"/>
              <a:gd name="connsiteY2" fmla="*/ 18762 h 1399749"/>
              <a:gd name="connsiteX3" fmla="*/ 4107077 w 5250265"/>
              <a:gd name="connsiteY3" fmla="*/ 1399749 h 1399749"/>
              <a:gd name="connsiteX0" fmla="*/ 0 w 5247750"/>
              <a:gd name="connsiteY0" fmla="*/ 1318925 h 1411585"/>
              <a:gd name="connsiteX1" fmla="*/ 1985962 w 5247750"/>
              <a:gd name="connsiteY1" fmla="*/ 633125 h 1411585"/>
              <a:gd name="connsiteX2" fmla="*/ 5229225 w 5247750"/>
              <a:gd name="connsiteY2" fmla="*/ 18762 h 1411585"/>
              <a:gd name="connsiteX3" fmla="*/ 3908741 w 5247750"/>
              <a:gd name="connsiteY3" fmla="*/ 1411585 h 1411585"/>
            </a:gdLst>
            <a:ahLst/>
            <a:cxnLst>
              <a:cxn ang="0">
                <a:pos x="connsiteX0" y="connsiteY0"/>
              </a:cxn>
              <a:cxn ang="0">
                <a:pos x="connsiteX1" y="connsiteY1"/>
              </a:cxn>
              <a:cxn ang="0">
                <a:pos x="connsiteX2" y="connsiteY2"/>
              </a:cxn>
              <a:cxn ang="0">
                <a:pos x="connsiteX3" y="connsiteY3"/>
              </a:cxn>
            </a:cxnLst>
            <a:rect l="l" t="t" r="r" b="b"/>
            <a:pathLst>
              <a:path w="5247750" h="1411585">
                <a:moveTo>
                  <a:pt x="0" y="1318925"/>
                </a:moveTo>
                <a:cubicBezTo>
                  <a:pt x="557212" y="1084372"/>
                  <a:pt x="1114425" y="849819"/>
                  <a:pt x="1985962" y="633125"/>
                </a:cubicBezTo>
                <a:cubicBezTo>
                  <a:pt x="2857500" y="416431"/>
                  <a:pt x="5026819" y="-105063"/>
                  <a:pt x="5229225" y="18762"/>
                </a:cubicBezTo>
                <a:cubicBezTo>
                  <a:pt x="5431631" y="142587"/>
                  <a:pt x="3908741" y="1411585"/>
                  <a:pt x="3908741" y="1411585"/>
                </a:cubicBezTo>
              </a:path>
            </a:pathLst>
          </a:custGeom>
          <a:noFill/>
          <a:ln w="127000">
            <a:solidFill>
              <a:schemeClr val="tx1">
                <a:lumMod val="50000"/>
                <a:lumOff val="50000"/>
                <a:alpha val="41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14" name="Freeform 313">
            <a:extLst>
              <a:ext uri="{FF2B5EF4-FFF2-40B4-BE49-F238E27FC236}">
                <a16:creationId xmlns:a16="http://schemas.microsoft.com/office/drawing/2014/main" id="{9157C51D-1EEE-21A3-9E16-8F63021521A5}"/>
              </a:ext>
            </a:extLst>
          </p:cNvPr>
          <p:cNvSpPr/>
          <p:nvPr/>
        </p:nvSpPr>
        <p:spPr>
          <a:xfrm>
            <a:off x="4826945" y="3386968"/>
            <a:ext cx="2947989" cy="881623"/>
          </a:xfrm>
          <a:custGeom>
            <a:avLst/>
            <a:gdLst>
              <a:gd name="connsiteX0" fmla="*/ 0 w 4427034"/>
              <a:gd name="connsiteY0" fmla="*/ 1204333 h 1204333"/>
              <a:gd name="connsiteX1" fmla="*/ 1873405 w 4427034"/>
              <a:gd name="connsiteY1" fmla="*/ 2 h 1204333"/>
              <a:gd name="connsiteX2" fmla="*/ 4427034 w 4427034"/>
              <a:gd name="connsiteY2" fmla="*/ 1193182 h 1204333"/>
              <a:gd name="connsiteX0" fmla="*/ 0 w 4427034"/>
              <a:gd name="connsiteY0" fmla="*/ 1287572 h 1287572"/>
              <a:gd name="connsiteX1" fmla="*/ 2330605 w 4427034"/>
              <a:gd name="connsiteY1" fmla="*/ 2 h 1287572"/>
              <a:gd name="connsiteX2" fmla="*/ 4427034 w 4427034"/>
              <a:gd name="connsiteY2" fmla="*/ 1276421 h 1287572"/>
            </a:gdLst>
            <a:ahLst/>
            <a:cxnLst>
              <a:cxn ang="0">
                <a:pos x="connsiteX0" y="connsiteY0"/>
              </a:cxn>
              <a:cxn ang="0">
                <a:pos x="connsiteX1" y="connsiteY1"/>
              </a:cxn>
              <a:cxn ang="0">
                <a:pos x="connsiteX2" y="connsiteY2"/>
              </a:cxn>
            </a:cxnLst>
            <a:rect l="l" t="t" r="r" b="b"/>
            <a:pathLst>
              <a:path w="4427034" h="1287572">
                <a:moveTo>
                  <a:pt x="0" y="1287572"/>
                </a:moveTo>
                <a:cubicBezTo>
                  <a:pt x="567783" y="686335"/>
                  <a:pt x="1592766" y="1860"/>
                  <a:pt x="2330605" y="2"/>
                </a:cubicBezTo>
                <a:cubicBezTo>
                  <a:pt x="3068444" y="-1857"/>
                  <a:pt x="4427034" y="1276421"/>
                  <a:pt x="4427034" y="1276421"/>
                </a:cubicBezTo>
              </a:path>
            </a:pathLst>
          </a:custGeom>
          <a:noFill/>
          <a:ln w="127000">
            <a:solidFill>
              <a:schemeClr val="tx1">
                <a:lumMod val="50000"/>
                <a:lumOff val="50000"/>
                <a:alpha val="59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15" name="Freeform 314">
            <a:extLst>
              <a:ext uri="{FF2B5EF4-FFF2-40B4-BE49-F238E27FC236}">
                <a16:creationId xmlns:a16="http://schemas.microsoft.com/office/drawing/2014/main" id="{2C340061-811C-6F71-5564-DB048E8E4AFE}"/>
              </a:ext>
            </a:extLst>
          </p:cNvPr>
          <p:cNvSpPr/>
          <p:nvPr/>
        </p:nvSpPr>
        <p:spPr>
          <a:xfrm>
            <a:off x="4826945" y="3239957"/>
            <a:ext cx="4366291" cy="1077813"/>
          </a:xfrm>
          <a:custGeom>
            <a:avLst/>
            <a:gdLst>
              <a:gd name="connsiteX0" fmla="*/ 0 w 6478858"/>
              <a:gd name="connsiteY0" fmla="*/ 1170947 h 1215552"/>
              <a:gd name="connsiteX1" fmla="*/ 2375210 w 6478858"/>
              <a:gd name="connsiteY1" fmla="*/ 69 h 1215552"/>
              <a:gd name="connsiteX2" fmla="*/ 6478858 w 6478858"/>
              <a:gd name="connsiteY2" fmla="*/ 1215552 h 1215552"/>
            </a:gdLst>
            <a:ahLst/>
            <a:cxnLst>
              <a:cxn ang="0">
                <a:pos x="connsiteX0" y="connsiteY0"/>
              </a:cxn>
              <a:cxn ang="0">
                <a:pos x="connsiteX1" y="connsiteY1"/>
              </a:cxn>
              <a:cxn ang="0">
                <a:pos x="connsiteX2" y="connsiteY2"/>
              </a:cxn>
            </a:cxnLst>
            <a:rect l="l" t="t" r="r" b="b"/>
            <a:pathLst>
              <a:path w="6478858" h="1215552">
                <a:moveTo>
                  <a:pt x="0" y="1170947"/>
                </a:moveTo>
                <a:cubicBezTo>
                  <a:pt x="647700" y="581791"/>
                  <a:pt x="1295400" y="-7365"/>
                  <a:pt x="2375210" y="69"/>
                </a:cubicBezTo>
                <a:cubicBezTo>
                  <a:pt x="3455020" y="7503"/>
                  <a:pt x="5794917" y="1011113"/>
                  <a:pt x="6478858" y="1215552"/>
                </a:cubicBezTo>
              </a:path>
            </a:pathLst>
          </a:custGeom>
          <a:noFill/>
          <a:ln w="127000">
            <a:solidFill>
              <a:schemeClr val="tx1">
                <a:lumMod val="50000"/>
                <a:lumOff val="50000"/>
                <a:alpha val="41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3" name="TextBox 322">
            <a:extLst>
              <a:ext uri="{FF2B5EF4-FFF2-40B4-BE49-F238E27FC236}">
                <a16:creationId xmlns:a16="http://schemas.microsoft.com/office/drawing/2014/main" id="{7BA9E48C-B891-EADD-7E90-0093CCC6C613}"/>
              </a:ext>
            </a:extLst>
          </p:cNvPr>
          <p:cNvSpPr txBox="1"/>
          <p:nvPr/>
        </p:nvSpPr>
        <p:spPr>
          <a:xfrm rot="20689034">
            <a:off x="3180801" y="3497035"/>
            <a:ext cx="560666" cy="246221"/>
          </a:xfrm>
          <a:prstGeom prst="rect">
            <a:avLst/>
          </a:prstGeom>
        </p:spPr>
        <p:txBody>
          <a:bodyPr wrap="none" lIns="0" tIns="0" rIns="0" bIns="0" rtlCol="0">
            <a:spAutoFit/>
          </a:bodyPr>
          <a:lstStyle/>
          <a:p>
            <a:pPr algn="l">
              <a:spcAft>
                <a:spcPts val="600"/>
              </a:spcAft>
            </a:pPr>
            <a:r>
              <a:rPr lang="en-US" sz="1600" dirty="0">
                <a:solidFill>
                  <a:schemeClr val="tx1">
                    <a:lumMod val="50000"/>
                    <a:lumOff val="50000"/>
                  </a:schemeClr>
                </a:solidFill>
                <a:latin typeface="Gill Sans MT" panose="020B0502020104020203" pitchFamily="34" charset="77"/>
              </a:rPr>
              <a:t>Flow 1</a:t>
            </a:r>
          </a:p>
        </p:txBody>
      </p:sp>
      <p:sp>
        <p:nvSpPr>
          <p:cNvPr id="324" name="TextBox 323">
            <a:extLst>
              <a:ext uri="{FF2B5EF4-FFF2-40B4-BE49-F238E27FC236}">
                <a16:creationId xmlns:a16="http://schemas.microsoft.com/office/drawing/2014/main" id="{C090E625-5723-1DC3-DF1E-FC4D99F448F8}"/>
              </a:ext>
            </a:extLst>
          </p:cNvPr>
          <p:cNvSpPr txBox="1"/>
          <p:nvPr/>
        </p:nvSpPr>
        <p:spPr>
          <a:xfrm rot="1960697">
            <a:off x="6815824" y="3786197"/>
            <a:ext cx="560666" cy="246221"/>
          </a:xfrm>
          <a:prstGeom prst="rect">
            <a:avLst/>
          </a:prstGeom>
        </p:spPr>
        <p:txBody>
          <a:bodyPr wrap="none" lIns="0" tIns="0" rIns="0" bIns="0" rtlCol="0">
            <a:spAutoFit/>
          </a:bodyPr>
          <a:lstStyle/>
          <a:p>
            <a:pPr algn="l">
              <a:spcAft>
                <a:spcPts val="600"/>
              </a:spcAft>
            </a:pPr>
            <a:r>
              <a:rPr lang="en-US" sz="1600" dirty="0">
                <a:solidFill>
                  <a:schemeClr val="tx1">
                    <a:lumMod val="50000"/>
                    <a:lumOff val="50000"/>
                  </a:schemeClr>
                </a:solidFill>
                <a:latin typeface="Gill Sans MT" panose="020B0502020104020203" pitchFamily="34" charset="77"/>
              </a:rPr>
              <a:t>Flow 2</a:t>
            </a:r>
          </a:p>
        </p:txBody>
      </p:sp>
      <p:sp>
        <p:nvSpPr>
          <p:cNvPr id="325" name="TextBox 324">
            <a:extLst>
              <a:ext uri="{FF2B5EF4-FFF2-40B4-BE49-F238E27FC236}">
                <a16:creationId xmlns:a16="http://schemas.microsoft.com/office/drawing/2014/main" id="{31235F72-04B0-0387-6143-938048903917}"/>
              </a:ext>
            </a:extLst>
          </p:cNvPr>
          <p:cNvSpPr txBox="1"/>
          <p:nvPr/>
        </p:nvSpPr>
        <p:spPr>
          <a:xfrm rot="1309174">
            <a:off x="7363371" y="3621350"/>
            <a:ext cx="560666" cy="246221"/>
          </a:xfrm>
          <a:prstGeom prst="rect">
            <a:avLst/>
          </a:prstGeom>
        </p:spPr>
        <p:txBody>
          <a:bodyPr wrap="none" lIns="0" tIns="0" rIns="0" bIns="0" rtlCol="0">
            <a:spAutoFit/>
          </a:bodyPr>
          <a:lstStyle/>
          <a:p>
            <a:pPr algn="l">
              <a:spcAft>
                <a:spcPts val="600"/>
              </a:spcAft>
            </a:pPr>
            <a:r>
              <a:rPr lang="en-US" sz="1600" dirty="0">
                <a:solidFill>
                  <a:schemeClr val="tx1">
                    <a:lumMod val="50000"/>
                    <a:lumOff val="50000"/>
                  </a:schemeClr>
                </a:solidFill>
                <a:latin typeface="Gill Sans MT" panose="020B0502020104020203" pitchFamily="34" charset="77"/>
              </a:rPr>
              <a:t>Flow 3</a:t>
            </a:r>
          </a:p>
        </p:txBody>
      </p:sp>
      <p:cxnSp>
        <p:nvCxnSpPr>
          <p:cNvPr id="339" name="Straight Connector 338">
            <a:extLst>
              <a:ext uri="{FF2B5EF4-FFF2-40B4-BE49-F238E27FC236}">
                <a16:creationId xmlns:a16="http://schemas.microsoft.com/office/drawing/2014/main" id="{29D1D9A1-CBC8-FDE2-1C95-90A87A10ECF7}"/>
              </a:ext>
            </a:extLst>
          </p:cNvPr>
          <p:cNvCxnSpPr>
            <a:cxnSpLocks/>
          </p:cNvCxnSpPr>
          <p:nvPr/>
        </p:nvCxnSpPr>
        <p:spPr bwMode="gray">
          <a:xfrm>
            <a:off x="5300384" y="2773014"/>
            <a:ext cx="311077" cy="223071"/>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B78D1837-AB62-CE1D-29E7-60B5DDC4F9E9}"/>
              </a:ext>
            </a:extLst>
          </p:cNvPr>
          <p:cNvCxnSpPr>
            <a:cxnSpLocks/>
          </p:cNvCxnSpPr>
          <p:nvPr/>
        </p:nvCxnSpPr>
        <p:spPr bwMode="gray">
          <a:xfrm>
            <a:off x="5703450" y="2508620"/>
            <a:ext cx="185804" cy="439854"/>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564E59EE-B4FE-8539-D050-15FDF16E396C}"/>
              </a:ext>
            </a:extLst>
          </p:cNvPr>
          <p:cNvCxnSpPr>
            <a:cxnSpLocks/>
          </p:cNvCxnSpPr>
          <p:nvPr/>
        </p:nvCxnSpPr>
        <p:spPr bwMode="gray">
          <a:xfrm>
            <a:off x="6264944" y="2361404"/>
            <a:ext cx="0" cy="582119"/>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9247F4A8-C864-3A22-12A9-CAD5163B0D96}"/>
              </a:ext>
            </a:extLst>
          </p:cNvPr>
          <p:cNvCxnSpPr>
            <a:cxnSpLocks/>
          </p:cNvCxnSpPr>
          <p:nvPr/>
        </p:nvCxnSpPr>
        <p:spPr bwMode="gray">
          <a:xfrm flipH="1">
            <a:off x="6673426" y="2570073"/>
            <a:ext cx="251156" cy="361076"/>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4A633D9D-7B93-A101-3E0F-16CBA532AFED}"/>
              </a:ext>
            </a:extLst>
          </p:cNvPr>
          <p:cNvCxnSpPr>
            <a:cxnSpLocks/>
          </p:cNvCxnSpPr>
          <p:nvPr/>
        </p:nvCxnSpPr>
        <p:spPr bwMode="gray">
          <a:xfrm flipH="1">
            <a:off x="6948478" y="2819782"/>
            <a:ext cx="369670" cy="265612"/>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974CC49D-B594-5F82-E348-F8466E5C6A7F}"/>
              </a:ext>
            </a:extLst>
          </p:cNvPr>
          <p:cNvSpPr txBox="1">
            <a:spLocks/>
          </p:cNvSpPr>
          <p:nvPr/>
        </p:nvSpPr>
        <p:spPr>
          <a:xfrm>
            <a:off x="976740" y="76128"/>
            <a:ext cx="10238519" cy="652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Gill Sans" panose="020B0502020104020203" pitchFamily="34" charset="-79"/>
                <a:cs typeface="Gill Sans" panose="020B0502020104020203" pitchFamily="34" charset="-79"/>
              </a:rPr>
              <a:t>Goal: Performance Diagnosis</a:t>
            </a:r>
            <a:endParaRPr lang="en-US" sz="4800" dirty="0">
              <a:solidFill>
                <a:schemeClr val="accent2">
                  <a:lumMod val="50000"/>
                </a:schemeClr>
              </a:solidFill>
              <a:latin typeface="Gill Sans" panose="020B0502020104020203" pitchFamily="34" charset="-79"/>
              <a:cs typeface="Gill Sans" panose="020B0502020104020203" pitchFamily="34" charset="-79"/>
            </a:endParaRPr>
          </a:p>
        </p:txBody>
      </p:sp>
      <p:sp>
        <p:nvSpPr>
          <p:cNvPr id="12" name="TextBox 11">
            <a:extLst>
              <a:ext uri="{FF2B5EF4-FFF2-40B4-BE49-F238E27FC236}">
                <a16:creationId xmlns:a16="http://schemas.microsoft.com/office/drawing/2014/main" id="{B94C1D65-EB71-3235-21ED-FD30A1BA9284}"/>
              </a:ext>
            </a:extLst>
          </p:cNvPr>
          <p:cNvSpPr txBox="1"/>
          <p:nvPr/>
        </p:nvSpPr>
        <p:spPr>
          <a:xfrm>
            <a:off x="7070650" y="5925206"/>
            <a:ext cx="34565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ea typeface="+mn-lt"/>
                <a:cs typeface="+mn-lt"/>
              </a:rPr>
              <a:t>App stopped responding due to high CPU of backend VMs</a:t>
            </a:r>
            <a:endParaRPr lang="en-US" sz="2000" i="1"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F0FB224-D261-30C4-CF01-82DF58B59E25}"/>
                  </a:ext>
                </a:extLst>
              </p:cNvPr>
              <p:cNvSpPr txBox="1"/>
              <p:nvPr/>
            </p:nvSpPr>
            <p:spPr>
              <a:xfrm>
                <a:off x="7431756" y="1539304"/>
                <a:ext cx="406956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chemeClr val="accent4">
                        <a:lumMod val="75000"/>
                      </a:schemeClr>
                    </a:solidFill>
                  </a:rPr>
                  <a:t>problematic symptom </a:t>
                </a:r>
              </a:p>
              <a:p>
                <a:pPr algn="ctr"/>
                <a14:m>
                  <m:oMath xmlns:m="http://schemas.openxmlformats.org/officeDocument/2006/math">
                    <m:r>
                      <a:rPr lang="en-US" sz="2200" i="1" smtClean="0">
                        <a:solidFill>
                          <a:schemeClr val="accent4">
                            <a:lumMod val="75000"/>
                          </a:schemeClr>
                        </a:solidFill>
                        <a:latin typeface="Cambria Math" panose="02040503050406030204" pitchFamily="18" charset="0"/>
                        <a:ea typeface="Cambria Math" panose="02040503050406030204" pitchFamily="18" charset="0"/>
                      </a:rPr>
                      <m:t>≅</m:t>
                    </m:r>
                  </m:oMath>
                </a14:m>
                <a:r>
                  <a:rPr lang="en-US" sz="2200" dirty="0">
                    <a:solidFill>
                      <a:schemeClr val="accent4">
                        <a:lumMod val="75000"/>
                      </a:schemeClr>
                    </a:solidFill>
                  </a:rPr>
                  <a:t> (entity, metric) </a:t>
                </a:r>
              </a:p>
            </p:txBody>
          </p:sp>
        </mc:Choice>
        <mc:Fallback xmlns="">
          <p:sp>
            <p:nvSpPr>
              <p:cNvPr id="15" name="TextBox 14">
                <a:extLst>
                  <a:ext uri="{FF2B5EF4-FFF2-40B4-BE49-F238E27FC236}">
                    <a16:creationId xmlns:a16="http://schemas.microsoft.com/office/drawing/2014/main" id="{2F0FB224-D261-30C4-CF01-82DF58B59E25}"/>
                  </a:ext>
                </a:extLst>
              </p:cNvPr>
              <p:cNvSpPr txBox="1">
                <a:spLocks noRot="1" noChangeAspect="1" noMove="1" noResize="1" noEditPoints="1" noAdjustHandles="1" noChangeArrowheads="1" noChangeShapeType="1" noTextEdit="1"/>
              </p:cNvSpPr>
              <p:nvPr/>
            </p:nvSpPr>
            <p:spPr>
              <a:xfrm>
                <a:off x="7431756" y="1539304"/>
                <a:ext cx="4069566" cy="769441"/>
              </a:xfrm>
              <a:prstGeom prst="rect">
                <a:avLst/>
              </a:prstGeom>
              <a:blipFill>
                <a:blip r:embed="rId3"/>
                <a:stretch>
                  <a:fillRect t="-4918" b="-16393"/>
                </a:stretch>
              </a:blipFill>
            </p:spPr>
            <p:txBody>
              <a:bodyPr/>
              <a:lstStyle/>
              <a:p>
                <a:r>
                  <a:rPr lang="en-US">
                    <a:noFill/>
                  </a:rPr>
                  <a:t> </a:t>
                </a:r>
              </a:p>
            </p:txBody>
          </p:sp>
        </mc:Fallback>
      </mc:AlternateContent>
      <p:sp>
        <p:nvSpPr>
          <p:cNvPr id="16" name="Slide Number Placeholder 15">
            <a:extLst>
              <a:ext uri="{FF2B5EF4-FFF2-40B4-BE49-F238E27FC236}">
                <a16:creationId xmlns:a16="http://schemas.microsoft.com/office/drawing/2014/main" id="{B20BD36F-4521-3BDB-9D8C-051DC4B80BA5}"/>
              </a:ext>
            </a:extLst>
          </p:cNvPr>
          <p:cNvSpPr>
            <a:spLocks noGrp="1"/>
          </p:cNvSpPr>
          <p:nvPr>
            <p:ph type="sldNum" sz="quarter" idx="12"/>
          </p:nvPr>
        </p:nvSpPr>
        <p:spPr/>
        <p:txBody>
          <a:bodyPr/>
          <a:lstStyle/>
          <a:p>
            <a:fld id="{078ED684-E1A4-0343-8670-8594C227EEC7}" type="slidenum">
              <a:rPr lang="en-US" smtClean="0"/>
              <a:t>4</a:t>
            </a:fld>
            <a:endParaRPr lang="en-US"/>
          </a:p>
        </p:txBody>
      </p:sp>
      <p:sp>
        <p:nvSpPr>
          <p:cNvPr id="2" name="Right Arrow 1">
            <a:extLst>
              <a:ext uri="{FF2B5EF4-FFF2-40B4-BE49-F238E27FC236}">
                <a16:creationId xmlns:a16="http://schemas.microsoft.com/office/drawing/2014/main" id="{E8584DB4-F5EE-40A1-3211-AAD69BF8A646}"/>
              </a:ext>
            </a:extLst>
          </p:cNvPr>
          <p:cNvSpPr/>
          <p:nvPr/>
        </p:nvSpPr>
        <p:spPr>
          <a:xfrm>
            <a:off x="5091737" y="2197991"/>
            <a:ext cx="2008526" cy="326827"/>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973F584-6683-AF9D-DAEA-9802B617FFDD}"/>
              </a:ext>
            </a:extLst>
          </p:cNvPr>
          <p:cNvSpPr txBox="1"/>
          <p:nvPr/>
        </p:nvSpPr>
        <p:spPr>
          <a:xfrm>
            <a:off x="4473346" y="1290730"/>
            <a:ext cx="30807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Infer root cause entity</a:t>
            </a:r>
            <a:endParaRPr lang="en-US" sz="2200" dirty="0"/>
          </a:p>
        </p:txBody>
      </p:sp>
    </p:spTree>
    <p:extLst>
      <p:ext uri="{BB962C8B-B14F-4D97-AF65-F5344CB8AC3E}">
        <p14:creationId xmlns:p14="http://schemas.microsoft.com/office/powerpoint/2010/main" val="29602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76390D-F39B-1B38-A98A-0503FD848F25}"/>
              </a:ext>
            </a:extLst>
          </p:cNvPr>
          <p:cNvSpPr>
            <a:spLocks noGrp="1"/>
          </p:cNvSpPr>
          <p:nvPr>
            <p:ph type="title"/>
          </p:nvPr>
        </p:nvSpPr>
        <p:spPr>
          <a:xfrm>
            <a:off x="482217" y="-85765"/>
            <a:ext cx="11277600" cy="997375"/>
          </a:xfrm>
        </p:spPr>
        <p:txBody>
          <a:bodyPr/>
          <a:lstStyle/>
          <a:p>
            <a:pPr algn="ctr"/>
            <a:r>
              <a:rPr lang="en-GB" dirty="0">
                <a:cs typeface="Calibri Light"/>
              </a:rPr>
              <a:t>Using Online learning</a:t>
            </a:r>
          </a:p>
        </p:txBody>
      </p:sp>
      <p:sp>
        <p:nvSpPr>
          <p:cNvPr id="12" name="Slide Number Placeholder 11">
            <a:extLst>
              <a:ext uri="{FF2B5EF4-FFF2-40B4-BE49-F238E27FC236}">
                <a16:creationId xmlns:a16="http://schemas.microsoft.com/office/drawing/2014/main" id="{C66310DF-4318-048B-AB09-91F97A7752EE}"/>
              </a:ext>
            </a:extLst>
          </p:cNvPr>
          <p:cNvSpPr>
            <a:spLocks noGrp="1"/>
          </p:cNvSpPr>
          <p:nvPr>
            <p:ph type="sldNum" sz="quarter" idx="12"/>
          </p:nvPr>
        </p:nvSpPr>
        <p:spPr/>
        <p:txBody>
          <a:bodyPr/>
          <a:lstStyle/>
          <a:p>
            <a:fld id="{078ED684-E1A4-0343-8670-8594C227EEC7}" type="slidenum">
              <a:rPr lang="en-US" smtClean="0"/>
              <a:t>40</a:t>
            </a:fld>
            <a:endParaRPr lang="en-US"/>
          </a:p>
        </p:txBody>
      </p:sp>
      <p:pic>
        <p:nvPicPr>
          <p:cNvPr id="4" name="Picture 3">
            <a:extLst>
              <a:ext uri="{FF2B5EF4-FFF2-40B4-BE49-F238E27FC236}">
                <a16:creationId xmlns:a16="http://schemas.microsoft.com/office/drawing/2014/main" id="{A9027F29-A05F-A88E-D171-334A3889C531}"/>
              </a:ext>
            </a:extLst>
          </p:cNvPr>
          <p:cNvPicPr>
            <a:picLocks noChangeAspect="1"/>
          </p:cNvPicPr>
          <p:nvPr/>
        </p:nvPicPr>
        <p:blipFill>
          <a:blip r:embed="rId3"/>
          <a:srcRect/>
          <a:stretch/>
        </p:blipFill>
        <p:spPr>
          <a:xfrm>
            <a:off x="2440851" y="911610"/>
            <a:ext cx="6737873" cy="5057058"/>
          </a:xfrm>
          <a:prstGeom prst="rect">
            <a:avLst/>
          </a:prstGeom>
        </p:spPr>
      </p:pic>
      <p:cxnSp>
        <p:nvCxnSpPr>
          <p:cNvPr id="6" name="Straight Arrow Connector 5">
            <a:extLst>
              <a:ext uri="{FF2B5EF4-FFF2-40B4-BE49-F238E27FC236}">
                <a16:creationId xmlns:a16="http://schemas.microsoft.com/office/drawing/2014/main" id="{F4C8DA2F-0498-AA83-0698-00D563A46CA9}"/>
              </a:ext>
            </a:extLst>
          </p:cNvPr>
          <p:cNvCxnSpPr>
            <a:cxnSpLocks/>
          </p:cNvCxnSpPr>
          <p:nvPr/>
        </p:nvCxnSpPr>
        <p:spPr>
          <a:xfrm flipH="1" flipV="1">
            <a:off x="5935821" y="3440139"/>
            <a:ext cx="499702" cy="5097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Content Placeholder 1">
            <a:extLst>
              <a:ext uri="{FF2B5EF4-FFF2-40B4-BE49-F238E27FC236}">
                <a16:creationId xmlns:a16="http://schemas.microsoft.com/office/drawing/2014/main" id="{A559A5C4-9164-610B-2BAA-4B9459289894}"/>
              </a:ext>
            </a:extLst>
          </p:cNvPr>
          <p:cNvSpPr txBox="1">
            <a:spLocks/>
          </p:cNvSpPr>
          <p:nvPr/>
        </p:nvSpPr>
        <p:spPr>
          <a:xfrm>
            <a:off x="5935821" y="3949897"/>
            <a:ext cx="2092719" cy="817245"/>
          </a:xfrm>
          <a:prstGeom prst="roundRect">
            <a:avLst/>
          </a:prstGeom>
          <a:noFill/>
          <a:ln w="38100">
            <a:noFill/>
          </a:ln>
        </p:spPr>
        <p:txBody>
          <a:bodyPr wrap="square" lIns="0" tIns="0" rIns="0" bIns="0" rtlCol="0">
            <a:spAutoFit/>
          </a:bodyPr>
          <a:lstStyle>
            <a:defPPr>
              <a:defRPr lang="en-US"/>
            </a:defPPr>
            <a:lvl1pPr algn="ctr">
              <a:defRPr sz="2400">
                <a:solidFill>
                  <a:schemeClr val="bg2">
                    <a:lumMod val="10000"/>
                  </a:schemeClr>
                </a:solidFill>
                <a:latin typeface="Gill Sans MT" panose="020B0502020104020203" pitchFamily="34" charset="77"/>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r>
              <a:rPr lang="en-US" dirty="0"/>
              <a:t>Onset of incident</a:t>
            </a:r>
          </a:p>
        </p:txBody>
      </p:sp>
      <p:cxnSp>
        <p:nvCxnSpPr>
          <p:cNvPr id="88" name="Straight Arrow Connector 87">
            <a:extLst>
              <a:ext uri="{FF2B5EF4-FFF2-40B4-BE49-F238E27FC236}">
                <a16:creationId xmlns:a16="http://schemas.microsoft.com/office/drawing/2014/main" id="{16585CA7-D8BC-14C3-55CB-CD2022A816C3}"/>
              </a:ext>
            </a:extLst>
          </p:cNvPr>
          <p:cNvCxnSpPr>
            <a:cxnSpLocks/>
          </p:cNvCxnSpPr>
          <p:nvPr/>
        </p:nvCxnSpPr>
        <p:spPr>
          <a:xfrm flipH="1" flipV="1">
            <a:off x="7852366" y="1967296"/>
            <a:ext cx="499702" cy="5097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Content Placeholder 1">
            <a:extLst>
              <a:ext uri="{FF2B5EF4-FFF2-40B4-BE49-F238E27FC236}">
                <a16:creationId xmlns:a16="http://schemas.microsoft.com/office/drawing/2014/main" id="{24C43FE3-B826-C51A-760E-06A0543BFFDA}"/>
              </a:ext>
            </a:extLst>
          </p:cNvPr>
          <p:cNvSpPr txBox="1">
            <a:spLocks/>
          </p:cNvSpPr>
          <p:nvPr/>
        </p:nvSpPr>
        <p:spPr>
          <a:xfrm>
            <a:off x="7889481" y="2362533"/>
            <a:ext cx="2092719" cy="817245"/>
          </a:xfrm>
          <a:prstGeom prst="roundRect">
            <a:avLst/>
          </a:prstGeom>
          <a:noFill/>
          <a:ln w="38100">
            <a:noFill/>
          </a:ln>
        </p:spPr>
        <p:txBody>
          <a:bodyPr wrap="square" lIns="0" tIns="0" rIns="0" bIns="0" rtlCol="0">
            <a:spAutoFit/>
          </a:bodyPr>
          <a:lstStyle>
            <a:defPPr>
              <a:defRPr lang="en-US"/>
            </a:defPPr>
            <a:lvl1pPr algn="ctr">
              <a:defRPr sz="2400">
                <a:solidFill>
                  <a:schemeClr val="bg2">
                    <a:lumMod val="10000"/>
                  </a:schemeClr>
                </a:solidFill>
                <a:latin typeface="Gill Sans MT" panose="020B0502020104020203" pitchFamily="34" charset="77"/>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r>
              <a:rPr lang="en-US" dirty="0"/>
              <a:t>Operator invokes Murphy</a:t>
            </a:r>
          </a:p>
        </p:txBody>
      </p:sp>
      <p:sp>
        <p:nvSpPr>
          <p:cNvPr id="91" name="Content Placeholder 1">
            <a:extLst>
              <a:ext uri="{FF2B5EF4-FFF2-40B4-BE49-F238E27FC236}">
                <a16:creationId xmlns:a16="http://schemas.microsoft.com/office/drawing/2014/main" id="{53BEE32E-0E68-3E3E-2C79-F127B027A41A}"/>
              </a:ext>
            </a:extLst>
          </p:cNvPr>
          <p:cNvSpPr txBox="1">
            <a:spLocks/>
          </p:cNvSpPr>
          <p:nvPr/>
        </p:nvSpPr>
        <p:spPr>
          <a:xfrm>
            <a:off x="1226574" y="5832461"/>
            <a:ext cx="10127226" cy="544830"/>
          </a:xfrm>
          <a:prstGeom prst="roundRect">
            <a:avLst/>
          </a:prstGeom>
          <a:noFill/>
          <a:ln w="38100">
            <a:noFill/>
          </a:ln>
        </p:spPr>
        <p:txBody>
          <a:bodyPr wrap="square" lIns="0" tIns="0" rIns="0" bIns="0" rtlCol="0">
            <a:spAutoFit/>
          </a:bodyPr>
          <a:lstStyle>
            <a:defPPr>
              <a:defRPr lang="en-US"/>
            </a:defPPr>
            <a:lvl1pPr algn="ctr">
              <a:defRPr sz="2400">
                <a:solidFill>
                  <a:schemeClr val="bg2">
                    <a:lumMod val="10000"/>
                  </a:schemeClr>
                </a:solidFill>
                <a:latin typeface="Gill Sans MT" panose="020B0502020104020203" pitchFamily="34" charset="77"/>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r>
              <a:rPr lang="en-US" sz="3200" dirty="0"/>
              <a:t>With online learning, some incident data is in the training set</a:t>
            </a:r>
          </a:p>
        </p:txBody>
      </p:sp>
      <p:sp>
        <p:nvSpPr>
          <p:cNvPr id="97" name="Rectangle 96">
            <a:extLst>
              <a:ext uri="{FF2B5EF4-FFF2-40B4-BE49-F238E27FC236}">
                <a16:creationId xmlns:a16="http://schemas.microsoft.com/office/drawing/2014/main" id="{75381788-DC6E-0689-3BCC-41148654790F}"/>
              </a:ext>
            </a:extLst>
          </p:cNvPr>
          <p:cNvSpPr/>
          <p:nvPr/>
        </p:nvSpPr>
        <p:spPr>
          <a:xfrm>
            <a:off x="3426106" y="1183547"/>
            <a:ext cx="4426260" cy="3958541"/>
          </a:xfrm>
          <a:prstGeom prst="rect">
            <a:avLst/>
          </a:prstGeom>
          <a:solidFill>
            <a:schemeClr val="accent1">
              <a:alpha val="18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Content Placeholder 1">
            <a:extLst>
              <a:ext uri="{FF2B5EF4-FFF2-40B4-BE49-F238E27FC236}">
                <a16:creationId xmlns:a16="http://schemas.microsoft.com/office/drawing/2014/main" id="{D5DEC19B-0DFE-2035-6CF3-A6367A7ECFBD}"/>
              </a:ext>
            </a:extLst>
          </p:cNvPr>
          <p:cNvSpPr txBox="1">
            <a:spLocks/>
          </p:cNvSpPr>
          <p:nvPr/>
        </p:nvSpPr>
        <p:spPr>
          <a:xfrm>
            <a:off x="4278493" y="1444030"/>
            <a:ext cx="2092719" cy="408623"/>
          </a:xfrm>
          <a:prstGeom prst="roundRect">
            <a:avLst/>
          </a:prstGeom>
          <a:noFill/>
          <a:ln w="38100">
            <a:noFill/>
          </a:ln>
        </p:spPr>
        <p:txBody>
          <a:bodyPr wrap="square" lIns="0" tIns="0" rIns="0" bIns="0" rtlCol="0">
            <a:spAutoFit/>
          </a:bodyPr>
          <a:lstStyle>
            <a:defPPr>
              <a:defRPr lang="en-US"/>
            </a:defPPr>
            <a:lvl1pPr algn="ctr">
              <a:defRPr sz="2400">
                <a:solidFill>
                  <a:schemeClr val="bg2">
                    <a:lumMod val="10000"/>
                  </a:schemeClr>
                </a:solidFill>
                <a:latin typeface="Gill Sans MT" panose="020B0502020104020203" pitchFamily="34" charset="77"/>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r>
              <a:rPr lang="en-US" dirty="0">
                <a:solidFill>
                  <a:schemeClr val="accent1"/>
                </a:solidFill>
              </a:rPr>
              <a:t>Training period</a:t>
            </a:r>
          </a:p>
        </p:txBody>
      </p:sp>
      <p:cxnSp>
        <p:nvCxnSpPr>
          <p:cNvPr id="87" name="Straight Connector 86">
            <a:extLst>
              <a:ext uri="{FF2B5EF4-FFF2-40B4-BE49-F238E27FC236}">
                <a16:creationId xmlns:a16="http://schemas.microsoft.com/office/drawing/2014/main" id="{380CE9DF-F815-9DB3-80BA-2248F93F801F}"/>
              </a:ext>
            </a:extLst>
          </p:cNvPr>
          <p:cNvCxnSpPr/>
          <p:nvPr/>
        </p:nvCxnSpPr>
        <p:spPr>
          <a:xfrm>
            <a:off x="7835999" y="1171972"/>
            <a:ext cx="0" cy="3958541"/>
          </a:xfrm>
          <a:prstGeom prst="line">
            <a:avLst/>
          </a:prstGeom>
          <a:ln w="28575">
            <a:solidFill>
              <a:schemeClr val="tx1">
                <a:alpha val="51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8CB6CD-32B2-BFAE-3F8E-0EA0A640C981}"/>
              </a:ext>
            </a:extLst>
          </p:cNvPr>
          <p:cNvCxnSpPr/>
          <p:nvPr/>
        </p:nvCxnSpPr>
        <p:spPr>
          <a:xfrm>
            <a:off x="5924246" y="1171973"/>
            <a:ext cx="0" cy="3958541"/>
          </a:xfrm>
          <a:prstGeom prst="line">
            <a:avLst/>
          </a:prstGeom>
          <a:ln w="28575">
            <a:solidFill>
              <a:schemeClr val="tx1">
                <a:alpha val="51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70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16B907EA-2405-9F09-E520-4BD9EBB4B8B6}"/>
              </a:ext>
            </a:extLst>
          </p:cNvPr>
          <p:cNvCxnSpPr>
            <a:cxnSpLocks/>
            <a:stCxn id="5" idx="3"/>
          </p:cNvCxnSpPr>
          <p:nvPr/>
        </p:nvCxnSpPr>
        <p:spPr bwMode="gray">
          <a:xfrm flipV="1">
            <a:off x="3490568" y="3273275"/>
            <a:ext cx="2601887" cy="165438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3E49532-F1A4-657E-9B4D-9CEE55869391}"/>
              </a:ext>
            </a:extLst>
          </p:cNvPr>
          <p:cNvCxnSpPr>
            <a:cxnSpLocks/>
            <a:stCxn id="54" idx="3"/>
          </p:cNvCxnSpPr>
          <p:nvPr/>
        </p:nvCxnSpPr>
        <p:spPr bwMode="gray">
          <a:xfrm flipV="1">
            <a:off x="5309358" y="3405382"/>
            <a:ext cx="788186" cy="152227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15912F5-50AD-7F2E-A112-00027B6C7720}"/>
              </a:ext>
            </a:extLst>
          </p:cNvPr>
          <p:cNvCxnSpPr>
            <a:cxnSpLocks/>
            <a:stCxn id="70" idx="1"/>
          </p:cNvCxnSpPr>
          <p:nvPr/>
        </p:nvCxnSpPr>
        <p:spPr bwMode="gray">
          <a:xfrm flipH="1" flipV="1">
            <a:off x="6511598" y="3389345"/>
            <a:ext cx="678300" cy="1538315"/>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CE7497B-7E47-8A7F-D756-0A9751BA26DB}"/>
              </a:ext>
            </a:extLst>
          </p:cNvPr>
          <p:cNvCxnSpPr>
            <a:cxnSpLocks/>
            <a:stCxn id="87" idx="1"/>
            <a:endCxn id="17" idx="3"/>
          </p:cNvCxnSpPr>
          <p:nvPr/>
        </p:nvCxnSpPr>
        <p:spPr bwMode="gray">
          <a:xfrm flipH="1" flipV="1">
            <a:off x="6531868" y="3253304"/>
            <a:ext cx="2044520" cy="1674357"/>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685076A6-3174-C9E6-2F6C-B13C1774B33C}"/>
              </a:ext>
            </a:extLst>
          </p:cNvPr>
          <p:cNvSpPr/>
          <p:nvPr/>
        </p:nvSpPr>
        <p:spPr>
          <a:xfrm>
            <a:off x="8576387" y="3990322"/>
            <a:ext cx="1171891" cy="1874675"/>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0" name="Rectangle 69">
            <a:extLst>
              <a:ext uri="{FF2B5EF4-FFF2-40B4-BE49-F238E27FC236}">
                <a16:creationId xmlns:a16="http://schemas.microsoft.com/office/drawing/2014/main" id="{3A6D1425-5D1F-8317-4DAE-39A3153D2ABC}"/>
              </a:ext>
            </a:extLst>
          </p:cNvPr>
          <p:cNvSpPr/>
          <p:nvPr/>
        </p:nvSpPr>
        <p:spPr>
          <a:xfrm>
            <a:off x="7189898" y="3990322"/>
            <a:ext cx="1171891" cy="1874675"/>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 name="Rectangle 4">
            <a:extLst>
              <a:ext uri="{FF2B5EF4-FFF2-40B4-BE49-F238E27FC236}">
                <a16:creationId xmlns:a16="http://schemas.microsoft.com/office/drawing/2014/main" id="{03D7DBA4-DA81-60EA-CB9B-2B7A95518194}"/>
              </a:ext>
            </a:extLst>
          </p:cNvPr>
          <p:cNvSpPr/>
          <p:nvPr/>
        </p:nvSpPr>
        <p:spPr>
          <a:xfrm>
            <a:off x="2318677" y="3990324"/>
            <a:ext cx="1171891" cy="187467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4" name="Rectangle 53">
            <a:extLst>
              <a:ext uri="{FF2B5EF4-FFF2-40B4-BE49-F238E27FC236}">
                <a16:creationId xmlns:a16="http://schemas.microsoft.com/office/drawing/2014/main" id="{53EF4A48-CABC-2F39-53ED-7D70CA78E4A9}"/>
              </a:ext>
            </a:extLst>
          </p:cNvPr>
          <p:cNvSpPr/>
          <p:nvPr/>
        </p:nvSpPr>
        <p:spPr>
          <a:xfrm>
            <a:off x="4137467" y="3990321"/>
            <a:ext cx="1171891" cy="1874674"/>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82" name="TextBox 181">
            <a:extLst>
              <a:ext uri="{FF2B5EF4-FFF2-40B4-BE49-F238E27FC236}">
                <a16:creationId xmlns:a16="http://schemas.microsoft.com/office/drawing/2014/main" id="{E1FF9FD2-FEC5-A845-012B-FE1EC34C8D9C}"/>
              </a:ext>
            </a:extLst>
          </p:cNvPr>
          <p:cNvSpPr txBox="1"/>
          <p:nvPr/>
        </p:nvSpPr>
        <p:spPr>
          <a:xfrm>
            <a:off x="2227899" y="3179844"/>
            <a:ext cx="851758" cy="544830"/>
          </a:xfrm>
          <a:prstGeom prst="roundRect">
            <a:avLst/>
          </a:prstGeom>
          <a:solidFill>
            <a:srgbClr val="C00000"/>
          </a:solidFill>
          <a:ln w="38100">
            <a:noFill/>
          </a:ln>
        </p:spPr>
        <p:txBody>
          <a:bodyPr wrap="square" lIns="0" tIns="0" rIns="0" bIns="0" rtlCol="0">
            <a:spAutoFit/>
          </a:bodyPr>
          <a:lstStyle/>
          <a:p>
            <a:pPr algn="ctr"/>
            <a:r>
              <a:rPr lang="en-US" sz="1600" dirty="0">
                <a:solidFill>
                  <a:schemeClr val="bg1"/>
                </a:solidFill>
                <a:latin typeface="Gill Sans MT" panose="020B0502020104020203" pitchFamily="34" charset="77"/>
              </a:rPr>
              <a:t>Crawler</a:t>
            </a:r>
          </a:p>
          <a:p>
            <a:pPr algn="ctr"/>
            <a:r>
              <a:rPr lang="en-US" sz="1600" dirty="0">
                <a:solidFill>
                  <a:schemeClr val="bg1"/>
                </a:solidFill>
                <a:latin typeface="Gill Sans MT" panose="020B0502020104020203" pitchFamily="34" charset="77"/>
              </a:rPr>
              <a:t>Machine</a:t>
            </a:r>
          </a:p>
        </p:txBody>
      </p:sp>
      <p:cxnSp>
        <p:nvCxnSpPr>
          <p:cNvPr id="184" name="Straight Arrow Connector 183">
            <a:extLst>
              <a:ext uri="{FF2B5EF4-FFF2-40B4-BE49-F238E27FC236}">
                <a16:creationId xmlns:a16="http://schemas.microsoft.com/office/drawing/2014/main" id="{0E25B2AA-DC98-6759-C076-11683D1C3D64}"/>
              </a:ext>
            </a:extLst>
          </p:cNvPr>
          <p:cNvCxnSpPr>
            <a:cxnSpLocks/>
          </p:cNvCxnSpPr>
          <p:nvPr/>
        </p:nvCxnSpPr>
        <p:spPr bwMode="gray">
          <a:xfrm>
            <a:off x="3335176" y="2580977"/>
            <a:ext cx="511833" cy="1045027"/>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0C7ED76B-C108-6587-0302-6CDFA2E221B3}"/>
              </a:ext>
            </a:extLst>
          </p:cNvPr>
          <p:cNvSpPr txBox="1"/>
          <p:nvPr/>
        </p:nvSpPr>
        <p:spPr>
          <a:xfrm>
            <a:off x="3975516" y="2606205"/>
            <a:ext cx="1081714" cy="544830"/>
          </a:xfrm>
          <a:prstGeom prst="roundRect">
            <a:avLst/>
          </a:prstGeom>
          <a:solidFill>
            <a:schemeClr val="bg1"/>
          </a:solidFill>
          <a:ln w="38100">
            <a:solidFill>
              <a:schemeClr val="bg2">
                <a:lumMod val="50000"/>
              </a:schemeClr>
            </a:solidFill>
          </a:ln>
        </p:spPr>
        <p:txBody>
          <a:bodyPr wrap="square" lIns="0" tIns="0" rIns="0" bIns="0" rtlCol="0">
            <a:spAutoFit/>
          </a:bodyPr>
          <a:lstStyle/>
          <a:p>
            <a:pPr algn="ctr"/>
            <a:r>
              <a:rPr lang="en-US" sz="1600" dirty="0">
                <a:solidFill>
                  <a:schemeClr val="bg2">
                    <a:lumMod val="10000"/>
                  </a:schemeClr>
                </a:solidFill>
                <a:latin typeface="Gill Sans MT" panose="020B0502020104020203" pitchFamily="34" charset="77"/>
              </a:rPr>
              <a:t>Frontend</a:t>
            </a:r>
          </a:p>
          <a:p>
            <a:pPr algn="ctr"/>
            <a:r>
              <a:rPr lang="en-US" sz="1600" dirty="0">
                <a:solidFill>
                  <a:schemeClr val="bg2">
                    <a:lumMod val="10000"/>
                  </a:schemeClr>
                </a:solidFill>
                <a:latin typeface="Gill Sans MT" panose="020B0502020104020203" pitchFamily="34" charset="77"/>
              </a:rPr>
              <a:t>Server</a:t>
            </a:r>
          </a:p>
        </p:txBody>
      </p:sp>
      <p:cxnSp>
        <p:nvCxnSpPr>
          <p:cNvPr id="187" name="Straight Arrow Connector 186">
            <a:extLst>
              <a:ext uri="{FF2B5EF4-FFF2-40B4-BE49-F238E27FC236}">
                <a16:creationId xmlns:a16="http://schemas.microsoft.com/office/drawing/2014/main" id="{D1CFAAA6-AF24-586E-85C1-2B3D9444AF48}"/>
              </a:ext>
            </a:extLst>
          </p:cNvPr>
          <p:cNvCxnSpPr>
            <a:cxnSpLocks/>
            <a:stCxn id="186" idx="2"/>
            <a:endCxn id="49" idx="1"/>
          </p:cNvCxnSpPr>
          <p:nvPr/>
        </p:nvCxnSpPr>
        <p:spPr bwMode="gray">
          <a:xfrm>
            <a:off x="4516373" y="3151035"/>
            <a:ext cx="195560" cy="1161955"/>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57C22EF1-CEA7-4206-1A76-71081CA2235F}"/>
              </a:ext>
            </a:extLst>
          </p:cNvPr>
          <p:cNvSpPr txBox="1"/>
          <p:nvPr/>
        </p:nvSpPr>
        <p:spPr>
          <a:xfrm>
            <a:off x="8025669" y="2484504"/>
            <a:ext cx="1215101" cy="817245"/>
          </a:xfrm>
          <a:prstGeom prst="roundRect">
            <a:avLst/>
          </a:prstGeom>
          <a:solidFill>
            <a:srgbClr val="FFC000"/>
          </a:solidFill>
          <a:ln w="38100">
            <a:noFill/>
          </a:ln>
        </p:spPr>
        <p:txBody>
          <a:bodyPr wrap="square" lIns="0" tIns="0" rIns="0" bIns="0" rtlCol="0">
            <a:spAutoFit/>
          </a:bodyPr>
          <a:lstStyle/>
          <a:p>
            <a:pPr algn="ctr">
              <a:spcAft>
                <a:spcPts val="600"/>
              </a:spcAft>
            </a:pPr>
            <a:r>
              <a:rPr lang="en-US" sz="1600" dirty="0">
                <a:latin typeface="Gill Sans MT" panose="020B0502020104020203" pitchFamily="34" charset="77"/>
              </a:rPr>
              <a:t>Backend Servers (high cpu)</a:t>
            </a:r>
          </a:p>
        </p:txBody>
      </p:sp>
      <p:cxnSp>
        <p:nvCxnSpPr>
          <p:cNvPr id="194" name="Straight Arrow Connector 193">
            <a:extLst>
              <a:ext uri="{FF2B5EF4-FFF2-40B4-BE49-F238E27FC236}">
                <a16:creationId xmlns:a16="http://schemas.microsoft.com/office/drawing/2014/main" id="{CD306CE5-1658-BBA9-560B-37879D6C6FBF}"/>
              </a:ext>
            </a:extLst>
          </p:cNvPr>
          <p:cNvCxnSpPr>
            <a:cxnSpLocks/>
            <a:stCxn id="193" idx="2"/>
            <a:endCxn id="65" idx="0"/>
          </p:cNvCxnSpPr>
          <p:nvPr/>
        </p:nvCxnSpPr>
        <p:spPr bwMode="gray">
          <a:xfrm flipH="1">
            <a:off x="7823346" y="3301749"/>
            <a:ext cx="809874" cy="952261"/>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8A6B9409-FAF5-E7E0-7FED-96D08454E14D}"/>
              </a:ext>
            </a:extLst>
          </p:cNvPr>
          <p:cNvCxnSpPr>
            <a:cxnSpLocks/>
            <a:stCxn id="193" idx="2"/>
            <a:endCxn id="82" idx="0"/>
          </p:cNvCxnSpPr>
          <p:nvPr/>
        </p:nvCxnSpPr>
        <p:spPr bwMode="gray">
          <a:xfrm>
            <a:off x="8633220" y="3301749"/>
            <a:ext cx="576614" cy="952261"/>
          </a:xfrm>
          <a:prstGeom prst="straightConnector1">
            <a:avLst/>
          </a:prstGeom>
          <a:ln w="25400">
            <a:solidFill>
              <a:schemeClr val="bg2">
                <a:lumMod val="1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3" name="Freeform 202">
            <a:extLst>
              <a:ext uri="{FF2B5EF4-FFF2-40B4-BE49-F238E27FC236}">
                <a16:creationId xmlns:a16="http://schemas.microsoft.com/office/drawing/2014/main" id="{E663529A-7A26-2EE8-4233-EE730F61BA1F}"/>
              </a:ext>
            </a:extLst>
          </p:cNvPr>
          <p:cNvSpPr/>
          <p:nvPr/>
        </p:nvSpPr>
        <p:spPr>
          <a:xfrm>
            <a:off x="2836844" y="3381097"/>
            <a:ext cx="2732667" cy="2263515"/>
          </a:xfrm>
          <a:custGeom>
            <a:avLst/>
            <a:gdLst>
              <a:gd name="connsiteX0" fmla="*/ 122698 w 4103683"/>
              <a:gd name="connsiteY0" fmla="*/ 1449659 h 3100039"/>
              <a:gd name="connsiteX1" fmla="*/ 122698 w 4103683"/>
              <a:gd name="connsiteY1" fmla="*/ 1449659 h 3100039"/>
              <a:gd name="connsiteX2" fmla="*/ 89244 w 4103683"/>
              <a:gd name="connsiteY2" fmla="*/ 1572322 h 3100039"/>
              <a:gd name="connsiteX3" fmla="*/ 66942 w 4103683"/>
              <a:gd name="connsiteY3" fmla="*/ 1639230 h 3100039"/>
              <a:gd name="connsiteX4" fmla="*/ 55791 w 4103683"/>
              <a:gd name="connsiteY4" fmla="*/ 1672683 h 3100039"/>
              <a:gd name="connsiteX5" fmla="*/ 44639 w 4103683"/>
              <a:gd name="connsiteY5" fmla="*/ 1761893 h 3100039"/>
              <a:gd name="connsiteX6" fmla="*/ 22337 w 4103683"/>
              <a:gd name="connsiteY6" fmla="*/ 1862254 h 3100039"/>
              <a:gd name="connsiteX7" fmla="*/ 11186 w 4103683"/>
              <a:gd name="connsiteY7" fmla="*/ 1929161 h 3100039"/>
              <a:gd name="connsiteX8" fmla="*/ 35 w 4103683"/>
              <a:gd name="connsiteY8" fmla="*/ 2062976 h 3100039"/>
              <a:gd name="connsiteX9" fmla="*/ 22337 w 4103683"/>
              <a:gd name="connsiteY9" fmla="*/ 2709747 h 3100039"/>
              <a:gd name="connsiteX10" fmla="*/ 66942 w 4103683"/>
              <a:gd name="connsiteY10" fmla="*/ 2854713 h 3100039"/>
              <a:gd name="connsiteX11" fmla="*/ 78093 w 4103683"/>
              <a:gd name="connsiteY11" fmla="*/ 2888166 h 3100039"/>
              <a:gd name="connsiteX12" fmla="*/ 122698 w 4103683"/>
              <a:gd name="connsiteY12" fmla="*/ 2955074 h 3100039"/>
              <a:gd name="connsiteX13" fmla="*/ 256513 w 4103683"/>
              <a:gd name="connsiteY13" fmla="*/ 2988527 h 3100039"/>
              <a:gd name="connsiteX14" fmla="*/ 468386 w 4103683"/>
              <a:gd name="connsiteY14" fmla="*/ 2966225 h 3100039"/>
              <a:gd name="connsiteX15" fmla="*/ 591049 w 4103683"/>
              <a:gd name="connsiteY15" fmla="*/ 2865864 h 3100039"/>
              <a:gd name="connsiteX16" fmla="*/ 613352 w 4103683"/>
              <a:gd name="connsiteY16" fmla="*/ 2843561 h 3100039"/>
              <a:gd name="connsiteX17" fmla="*/ 669108 w 4103683"/>
              <a:gd name="connsiteY17" fmla="*/ 2776654 h 3100039"/>
              <a:gd name="connsiteX18" fmla="*/ 702561 w 4103683"/>
              <a:gd name="connsiteY18" fmla="*/ 2709747 h 3100039"/>
              <a:gd name="connsiteX19" fmla="*/ 713713 w 4103683"/>
              <a:gd name="connsiteY19" fmla="*/ 2676293 h 3100039"/>
              <a:gd name="connsiteX20" fmla="*/ 791771 w 4103683"/>
              <a:gd name="connsiteY20" fmla="*/ 2531327 h 3100039"/>
              <a:gd name="connsiteX21" fmla="*/ 825225 w 4103683"/>
              <a:gd name="connsiteY21" fmla="*/ 2453269 h 3100039"/>
              <a:gd name="connsiteX22" fmla="*/ 858678 w 4103683"/>
              <a:gd name="connsiteY22" fmla="*/ 2397513 h 3100039"/>
              <a:gd name="connsiteX23" fmla="*/ 869830 w 4103683"/>
              <a:gd name="connsiteY23" fmla="*/ 2364059 h 3100039"/>
              <a:gd name="connsiteX24" fmla="*/ 914435 w 4103683"/>
              <a:gd name="connsiteY24" fmla="*/ 2286000 h 3100039"/>
              <a:gd name="connsiteX25" fmla="*/ 925586 w 4103683"/>
              <a:gd name="connsiteY25" fmla="*/ 2252547 h 3100039"/>
              <a:gd name="connsiteX26" fmla="*/ 959039 w 4103683"/>
              <a:gd name="connsiteY26" fmla="*/ 2207942 h 3100039"/>
              <a:gd name="connsiteX27" fmla="*/ 1025947 w 4103683"/>
              <a:gd name="connsiteY27" fmla="*/ 2062976 h 3100039"/>
              <a:gd name="connsiteX28" fmla="*/ 1059400 w 4103683"/>
              <a:gd name="connsiteY28" fmla="*/ 2007220 h 3100039"/>
              <a:gd name="connsiteX29" fmla="*/ 1115156 w 4103683"/>
              <a:gd name="connsiteY29" fmla="*/ 1884556 h 3100039"/>
              <a:gd name="connsiteX30" fmla="*/ 1148610 w 4103683"/>
              <a:gd name="connsiteY30" fmla="*/ 1828800 h 3100039"/>
              <a:gd name="connsiteX31" fmla="*/ 1215517 w 4103683"/>
              <a:gd name="connsiteY31" fmla="*/ 1672683 h 3100039"/>
              <a:gd name="connsiteX32" fmla="*/ 1382786 w 4103683"/>
              <a:gd name="connsiteY32" fmla="*/ 1371600 h 3100039"/>
              <a:gd name="connsiteX33" fmla="*/ 1616961 w 4103683"/>
              <a:gd name="connsiteY33" fmla="*/ 981308 h 3100039"/>
              <a:gd name="connsiteX34" fmla="*/ 2029556 w 4103683"/>
              <a:gd name="connsiteY34" fmla="*/ 546410 h 3100039"/>
              <a:gd name="connsiteX35" fmla="*/ 2129917 w 4103683"/>
              <a:gd name="connsiteY35" fmla="*/ 457200 h 3100039"/>
              <a:gd name="connsiteX36" fmla="*/ 2364093 w 4103683"/>
              <a:gd name="connsiteY36" fmla="*/ 278781 h 3100039"/>
              <a:gd name="connsiteX37" fmla="*/ 2542513 w 4103683"/>
              <a:gd name="connsiteY37" fmla="*/ 200722 h 3100039"/>
              <a:gd name="connsiteX38" fmla="*/ 2609420 w 4103683"/>
              <a:gd name="connsiteY38" fmla="*/ 189571 h 3100039"/>
              <a:gd name="connsiteX39" fmla="*/ 2676327 w 4103683"/>
              <a:gd name="connsiteY39" fmla="*/ 167269 h 3100039"/>
              <a:gd name="connsiteX40" fmla="*/ 2743235 w 4103683"/>
              <a:gd name="connsiteY40" fmla="*/ 156117 h 3100039"/>
              <a:gd name="connsiteX41" fmla="*/ 2798991 w 4103683"/>
              <a:gd name="connsiteY41" fmla="*/ 144966 h 3100039"/>
              <a:gd name="connsiteX42" fmla="*/ 3055469 w 4103683"/>
              <a:gd name="connsiteY42" fmla="*/ 122664 h 3100039"/>
              <a:gd name="connsiteX43" fmla="*/ 3144678 w 4103683"/>
              <a:gd name="connsiteY43" fmla="*/ 100361 h 3100039"/>
              <a:gd name="connsiteX44" fmla="*/ 3233888 w 4103683"/>
              <a:gd name="connsiteY44" fmla="*/ 78059 h 3100039"/>
              <a:gd name="connsiteX45" fmla="*/ 3289644 w 4103683"/>
              <a:gd name="connsiteY45" fmla="*/ 66908 h 3100039"/>
              <a:gd name="connsiteX46" fmla="*/ 3356552 w 4103683"/>
              <a:gd name="connsiteY46" fmla="*/ 44605 h 3100039"/>
              <a:gd name="connsiteX47" fmla="*/ 3423459 w 4103683"/>
              <a:gd name="connsiteY47" fmla="*/ 33454 h 3100039"/>
              <a:gd name="connsiteX48" fmla="*/ 3479215 w 4103683"/>
              <a:gd name="connsiteY48" fmla="*/ 22303 h 3100039"/>
              <a:gd name="connsiteX49" fmla="*/ 3523820 w 4103683"/>
              <a:gd name="connsiteY49" fmla="*/ 11152 h 3100039"/>
              <a:gd name="connsiteX50" fmla="*/ 3624181 w 4103683"/>
              <a:gd name="connsiteY50" fmla="*/ 0 h 3100039"/>
              <a:gd name="connsiteX51" fmla="*/ 3914113 w 4103683"/>
              <a:gd name="connsiteY51" fmla="*/ 11152 h 3100039"/>
              <a:gd name="connsiteX52" fmla="*/ 3981020 w 4103683"/>
              <a:gd name="connsiteY52" fmla="*/ 33454 h 3100039"/>
              <a:gd name="connsiteX53" fmla="*/ 4047927 w 4103683"/>
              <a:gd name="connsiteY53" fmla="*/ 78059 h 3100039"/>
              <a:gd name="connsiteX54" fmla="*/ 4070230 w 4103683"/>
              <a:gd name="connsiteY54" fmla="*/ 100361 h 3100039"/>
              <a:gd name="connsiteX55" fmla="*/ 4103683 w 4103683"/>
              <a:gd name="connsiteY55" fmla="*/ 167269 h 3100039"/>
              <a:gd name="connsiteX56" fmla="*/ 4092532 w 4103683"/>
              <a:gd name="connsiteY56" fmla="*/ 223025 h 3100039"/>
              <a:gd name="connsiteX57" fmla="*/ 4003322 w 4103683"/>
              <a:gd name="connsiteY57" fmla="*/ 278781 h 3100039"/>
              <a:gd name="connsiteX58" fmla="*/ 3958717 w 4103683"/>
              <a:gd name="connsiteY58" fmla="*/ 312234 h 3100039"/>
              <a:gd name="connsiteX59" fmla="*/ 3891810 w 4103683"/>
              <a:gd name="connsiteY59" fmla="*/ 334537 h 3100039"/>
              <a:gd name="connsiteX60" fmla="*/ 3769147 w 4103683"/>
              <a:gd name="connsiteY60" fmla="*/ 401444 h 3100039"/>
              <a:gd name="connsiteX61" fmla="*/ 3713391 w 4103683"/>
              <a:gd name="connsiteY61" fmla="*/ 434898 h 3100039"/>
              <a:gd name="connsiteX62" fmla="*/ 3635332 w 4103683"/>
              <a:gd name="connsiteY62" fmla="*/ 524108 h 3100039"/>
              <a:gd name="connsiteX63" fmla="*/ 3568425 w 4103683"/>
              <a:gd name="connsiteY63" fmla="*/ 613317 h 3100039"/>
              <a:gd name="connsiteX64" fmla="*/ 3557274 w 4103683"/>
              <a:gd name="connsiteY64" fmla="*/ 646771 h 3100039"/>
              <a:gd name="connsiteX65" fmla="*/ 3512669 w 4103683"/>
              <a:gd name="connsiteY65" fmla="*/ 735981 h 3100039"/>
              <a:gd name="connsiteX66" fmla="*/ 3490366 w 4103683"/>
              <a:gd name="connsiteY66" fmla="*/ 825191 h 3100039"/>
              <a:gd name="connsiteX67" fmla="*/ 3479215 w 4103683"/>
              <a:gd name="connsiteY67" fmla="*/ 936703 h 3100039"/>
              <a:gd name="connsiteX68" fmla="*/ 3468064 w 4103683"/>
              <a:gd name="connsiteY68" fmla="*/ 992459 h 3100039"/>
              <a:gd name="connsiteX69" fmla="*/ 3456913 w 4103683"/>
              <a:gd name="connsiteY69" fmla="*/ 1126274 h 3100039"/>
              <a:gd name="connsiteX70" fmla="*/ 3434610 w 4103683"/>
              <a:gd name="connsiteY70" fmla="*/ 1405054 h 3100039"/>
              <a:gd name="connsiteX71" fmla="*/ 3401156 w 4103683"/>
              <a:gd name="connsiteY71" fmla="*/ 2129883 h 3100039"/>
              <a:gd name="connsiteX72" fmla="*/ 3390005 w 4103683"/>
              <a:gd name="connsiteY72" fmla="*/ 2219093 h 3100039"/>
              <a:gd name="connsiteX73" fmla="*/ 3378854 w 4103683"/>
              <a:gd name="connsiteY73" fmla="*/ 2375210 h 3100039"/>
              <a:gd name="connsiteX74" fmla="*/ 3278493 w 4103683"/>
              <a:gd name="connsiteY74" fmla="*/ 2709747 h 3100039"/>
              <a:gd name="connsiteX75" fmla="*/ 3245039 w 4103683"/>
              <a:gd name="connsiteY75" fmla="*/ 2821259 h 3100039"/>
              <a:gd name="connsiteX76" fmla="*/ 3211586 w 4103683"/>
              <a:gd name="connsiteY76" fmla="*/ 2910469 h 3100039"/>
              <a:gd name="connsiteX77" fmla="*/ 3189283 w 4103683"/>
              <a:gd name="connsiteY77" fmla="*/ 2988527 h 3100039"/>
              <a:gd name="connsiteX78" fmla="*/ 3155830 w 4103683"/>
              <a:gd name="connsiteY78" fmla="*/ 3033132 h 3100039"/>
              <a:gd name="connsiteX79" fmla="*/ 3088922 w 4103683"/>
              <a:gd name="connsiteY79" fmla="*/ 3088888 h 3100039"/>
              <a:gd name="connsiteX80" fmla="*/ 3055469 w 4103683"/>
              <a:gd name="connsiteY80" fmla="*/ 3100039 h 3100039"/>
              <a:gd name="connsiteX81" fmla="*/ 2832444 w 4103683"/>
              <a:gd name="connsiteY81" fmla="*/ 3088888 h 3100039"/>
              <a:gd name="connsiteX82" fmla="*/ 2765537 w 4103683"/>
              <a:gd name="connsiteY82" fmla="*/ 3066586 h 3100039"/>
              <a:gd name="connsiteX83" fmla="*/ 2720932 w 4103683"/>
              <a:gd name="connsiteY83" fmla="*/ 3021981 h 3100039"/>
              <a:gd name="connsiteX84" fmla="*/ 2654025 w 4103683"/>
              <a:gd name="connsiteY84" fmla="*/ 2932771 h 3100039"/>
              <a:gd name="connsiteX85" fmla="*/ 2642874 w 4103683"/>
              <a:gd name="connsiteY85" fmla="*/ 2899317 h 3100039"/>
              <a:gd name="connsiteX86" fmla="*/ 2620571 w 4103683"/>
              <a:gd name="connsiteY86" fmla="*/ 2776654 h 3100039"/>
              <a:gd name="connsiteX87" fmla="*/ 2620571 w 4103683"/>
              <a:gd name="connsiteY87" fmla="*/ 2252547 h 3100039"/>
              <a:gd name="connsiteX88" fmla="*/ 2631722 w 4103683"/>
              <a:gd name="connsiteY88" fmla="*/ 2219093 h 3100039"/>
              <a:gd name="connsiteX89" fmla="*/ 2654025 w 4103683"/>
              <a:gd name="connsiteY89" fmla="*/ 2107581 h 3100039"/>
              <a:gd name="connsiteX90" fmla="*/ 2676327 w 4103683"/>
              <a:gd name="connsiteY90" fmla="*/ 2040674 h 3100039"/>
              <a:gd name="connsiteX91" fmla="*/ 2687478 w 4103683"/>
              <a:gd name="connsiteY91" fmla="*/ 1996069 h 3100039"/>
              <a:gd name="connsiteX92" fmla="*/ 2698630 w 4103683"/>
              <a:gd name="connsiteY92" fmla="*/ 1940313 h 3100039"/>
              <a:gd name="connsiteX93" fmla="*/ 2720932 w 4103683"/>
              <a:gd name="connsiteY93" fmla="*/ 1884556 h 3100039"/>
              <a:gd name="connsiteX94" fmla="*/ 2732083 w 4103683"/>
              <a:gd name="connsiteY94" fmla="*/ 1828800 h 3100039"/>
              <a:gd name="connsiteX95" fmla="*/ 2776688 w 4103683"/>
              <a:gd name="connsiteY95" fmla="*/ 1728439 h 3100039"/>
              <a:gd name="connsiteX96" fmla="*/ 2798991 w 4103683"/>
              <a:gd name="connsiteY96" fmla="*/ 1661532 h 3100039"/>
              <a:gd name="connsiteX97" fmla="*/ 2821293 w 4103683"/>
              <a:gd name="connsiteY97" fmla="*/ 1628078 h 3100039"/>
              <a:gd name="connsiteX98" fmla="*/ 2832444 w 4103683"/>
              <a:gd name="connsiteY98" fmla="*/ 1594625 h 3100039"/>
              <a:gd name="connsiteX99" fmla="*/ 2854747 w 4103683"/>
              <a:gd name="connsiteY99" fmla="*/ 1505415 h 3100039"/>
              <a:gd name="connsiteX100" fmla="*/ 2877049 w 4103683"/>
              <a:gd name="connsiteY100" fmla="*/ 1438508 h 3100039"/>
              <a:gd name="connsiteX101" fmla="*/ 2888200 w 4103683"/>
              <a:gd name="connsiteY101" fmla="*/ 1405054 h 3100039"/>
              <a:gd name="connsiteX102" fmla="*/ 2899352 w 4103683"/>
              <a:gd name="connsiteY102" fmla="*/ 1382752 h 3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103683" h="3100039">
                <a:moveTo>
                  <a:pt x="122698" y="1449659"/>
                </a:moveTo>
                <a:lnTo>
                  <a:pt x="122698" y="1449659"/>
                </a:lnTo>
                <a:cubicBezTo>
                  <a:pt x="111547" y="1490547"/>
                  <a:pt x="101202" y="1531663"/>
                  <a:pt x="89244" y="1572322"/>
                </a:cubicBezTo>
                <a:cubicBezTo>
                  <a:pt x="82611" y="1594876"/>
                  <a:pt x="74376" y="1616927"/>
                  <a:pt x="66942" y="1639230"/>
                </a:cubicBezTo>
                <a:lnTo>
                  <a:pt x="55791" y="1672683"/>
                </a:lnTo>
                <a:cubicBezTo>
                  <a:pt x="52074" y="1702420"/>
                  <a:pt x="49196" y="1732273"/>
                  <a:pt x="44639" y="1761893"/>
                </a:cubicBezTo>
                <a:cubicBezTo>
                  <a:pt x="31653" y="1846297"/>
                  <a:pt x="37138" y="1788249"/>
                  <a:pt x="22337" y="1862254"/>
                </a:cubicBezTo>
                <a:cubicBezTo>
                  <a:pt x="17903" y="1884425"/>
                  <a:pt x="14903" y="1906859"/>
                  <a:pt x="11186" y="1929161"/>
                </a:cubicBezTo>
                <a:cubicBezTo>
                  <a:pt x="7469" y="1973766"/>
                  <a:pt x="-604" y="2018221"/>
                  <a:pt x="35" y="2062976"/>
                </a:cubicBezTo>
                <a:cubicBezTo>
                  <a:pt x="3116" y="2278672"/>
                  <a:pt x="9287" y="2494424"/>
                  <a:pt x="22337" y="2709747"/>
                </a:cubicBezTo>
                <a:cubicBezTo>
                  <a:pt x="25576" y="2763193"/>
                  <a:pt x="48875" y="2806535"/>
                  <a:pt x="66942" y="2854713"/>
                </a:cubicBezTo>
                <a:cubicBezTo>
                  <a:pt x="71069" y="2865719"/>
                  <a:pt x="73463" y="2877362"/>
                  <a:pt x="78093" y="2888166"/>
                </a:cubicBezTo>
                <a:cubicBezTo>
                  <a:pt x="88927" y="2913445"/>
                  <a:pt x="98868" y="2939187"/>
                  <a:pt x="122698" y="2955074"/>
                </a:cubicBezTo>
                <a:cubicBezTo>
                  <a:pt x="172134" y="2988031"/>
                  <a:pt x="190421" y="2980266"/>
                  <a:pt x="256513" y="2988527"/>
                </a:cubicBezTo>
                <a:cubicBezTo>
                  <a:pt x="293000" y="2986095"/>
                  <a:pt x="409632" y="2988258"/>
                  <a:pt x="468386" y="2966225"/>
                </a:cubicBezTo>
                <a:cubicBezTo>
                  <a:pt x="530398" y="2942970"/>
                  <a:pt x="535557" y="2921356"/>
                  <a:pt x="591049" y="2865864"/>
                </a:cubicBezTo>
                <a:cubicBezTo>
                  <a:pt x="598483" y="2858430"/>
                  <a:pt x="607044" y="2851972"/>
                  <a:pt x="613352" y="2843561"/>
                </a:cubicBezTo>
                <a:cubicBezTo>
                  <a:pt x="653113" y="2790545"/>
                  <a:pt x="633663" y="2812097"/>
                  <a:pt x="669108" y="2776654"/>
                </a:cubicBezTo>
                <a:cubicBezTo>
                  <a:pt x="697134" y="2692572"/>
                  <a:pt x="659330" y="2796207"/>
                  <a:pt x="702561" y="2709747"/>
                </a:cubicBezTo>
                <a:cubicBezTo>
                  <a:pt x="707818" y="2699233"/>
                  <a:pt x="708456" y="2686807"/>
                  <a:pt x="713713" y="2676293"/>
                </a:cubicBezTo>
                <a:cubicBezTo>
                  <a:pt x="745725" y="2612270"/>
                  <a:pt x="765922" y="2608873"/>
                  <a:pt x="791771" y="2531327"/>
                </a:cubicBezTo>
                <a:cubicBezTo>
                  <a:pt x="804932" y="2491845"/>
                  <a:pt x="802257" y="2494611"/>
                  <a:pt x="825225" y="2453269"/>
                </a:cubicBezTo>
                <a:cubicBezTo>
                  <a:pt x="835751" y="2434323"/>
                  <a:pt x="848985" y="2416899"/>
                  <a:pt x="858678" y="2397513"/>
                </a:cubicBezTo>
                <a:cubicBezTo>
                  <a:pt x="863935" y="2386999"/>
                  <a:pt x="864573" y="2374573"/>
                  <a:pt x="869830" y="2364059"/>
                </a:cubicBezTo>
                <a:cubicBezTo>
                  <a:pt x="925822" y="2252075"/>
                  <a:pt x="855788" y="2422841"/>
                  <a:pt x="914435" y="2286000"/>
                </a:cubicBezTo>
                <a:cubicBezTo>
                  <a:pt x="919065" y="2275196"/>
                  <a:pt x="919754" y="2262753"/>
                  <a:pt x="925586" y="2252547"/>
                </a:cubicBezTo>
                <a:cubicBezTo>
                  <a:pt x="934807" y="2236410"/>
                  <a:pt x="949674" y="2223996"/>
                  <a:pt x="959039" y="2207942"/>
                </a:cubicBezTo>
                <a:cubicBezTo>
                  <a:pt x="1059747" y="2035298"/>
                  <a:pt x="962908" y="2189055"/>
                  <a:pt x="1025947" y="2062976"/>
                </a:cubicBezTo>
                <a:cubicBezTo>
                  <a:pt x="1035640" y="2043590"/>
                  <a:pt x="1049707" y="2026606"/>
                  <a:pt x="1059400" y="2007220"/>
                </a:cubicBezTo>
                <a:cubicBezTo>
                  <a:pt x="1151599" y="1822822"/>
                  <a:pt x="997219" y="2100776"/>
                  <a:pt x="1115156" y="1884556"/>
                </a:cubicBezTo>
                <a:cubicBezTo>
                  <a:pt x="1125535" y="1865528"/>
                  <a:pt x="1139332" y="1848388"/>
                  <a:pt x="1148610" y="1828800"/>
                </a:cubicBezTo>
                <a:cubicBezTo>
                  <a:pt x="1172847" y="1777633"/>
                  <a:pt x="1187760" y="1722029"/>
                  <a:pt x="1215517" y="1672683"/>
                </a:cubicBezTo>
                <a:cubicBezTo>
                  <a:pt x="1311332" y="1502346"/>
                  <a:pt x="1301891" y="1520944"/>
                  <a:pt x="1382786" y="1371600"/>
                </a:cubicBezTo>
                <a:cubicBezTo>
                  <a:pt x="1451212" y="1245275"/>
                  <a:pt x="1529552" y="1089284"/>
                  <a:pt x="1616961" y="981308"/>
                </a:cubicBezTo>
                <a:cubicBezTo>
                  <a:pt x="1866419" y="673154"/>
                  <a:pt x="1734913" y="810573"/>
                  <a:pt x="2029556" y="546410"/>
                </a:cubicBezTo>
                <a:lnTo>
                  <a:pt x="2129917" y="457200"/>
                </a:lnTo>
                <a:cubicBezTo>
                  <a:pt x="2200786" y="394669"/>
                  <a:pt x="2279710" y="320973"/>
                  <a:pt x="2364093" y="278781"/>
                </a:cubicBezTo>
                <a:cubicBezTo>
                  <a:pt x="2408098" y="256778"/>
                  <a:pt x="2502111" y="207456"/>
                  <a:pt x="2542513" y="200722"/>
                </a:cubicBezTo>
                <a:cubicBezTo>
                  <a:pt x="2564815" y="197005"/>
                  <a:pt x="2587485" y="195055"/>
                  <a:pt x="2609420" y="189571"/>
                </a:cubicBezTo>
                <a:cubicBezTo>
                  <a:pt x="2632227" y="183869"/>
                  <a:pt x="2653520" y="172971"/>
                  <a:pt x="2676327" y="167269"/>
                </a:cubicBezTo>
                <a:cubicBezTo>
                  <a:pt x="2698262" y="161785"/>
                  <a:pt x="2720989" y="160162"/>
                  <a:pt x="2743235" y="156117"/>
                </a:cubicBezTo>
                <a:cubicBezTo>
                  <a:pt x="2761883" y="152726"/>
                  <a:pt x="2780132" y="146852"/>
                  <a:pt x="2798991" y="144966"/>
                </a:cubicBezTo>
                <a:cubicBezTo>
                  <a:pt x="2973716" y="127494"/>
                  <a:pt x="2922848" y="143067"/>
                  <a:pt x="3055469" y="122664"/>
                </a:cubicBezTo>
                <a:cubicBezTo>
                  <a:pt x="3138928" y="109824"/>
                  <a:pt x="3083212" y="117125"/>
                  <a:pt x="3144678" y="100361"/>
                </a:cubicBezTo>
                <a:cubicBezTo>
                  <a:pt x="3174250" y="92296"/>
                  <a:pt x="3203831" y="84070"/>
                  <a:pt x="3233888" y="78059"/>
                </a:cubicBezTo>
                <a:cubicBezTo>
                  <a:pt x="3252473" y="74342"/>
                  <a:pt x="3271358" y="71895"/>
                  <a:pt x="3289644" y="66908"/>
                </a:cubicBezTo>
                <a:cubicBezTo>
                  <a:pt x="3312325" y="60722"/>
                  <a:pt x="3333745" y="50307"/>
                  <a:pt x="3356552" y="44605"/>
                </a:cubicBezTo>
                <a:cubicBezTo>
                  <a:pt x="3378487" y="39121"/>
                  <a:pt x="3401214" y="37499"/>
                  <a:pt x="3423459" y="33454"/>
                </a:cubicBezTo>
                <a:cubicBezTo>
                  <a:pt x="3442107" y="30064"/>
                  <a:pt x="3460713" y="26414"/>
                  <a:pt x="3479215" y="22303"/>
                </a:cubicBezTo>
                <a:cubicBezTo>
                  <a:pt x="3494176" y="18978"/>
                  <a:pt x="3508672" y="13482"/>
                  <a:pt x="3523820" y="11152"/>
                </a:cubicBezTo>
                <a:cubicBezTo>
                  <a:pt x="3557088" y="6034"/>
                  <a:pt x="3590727" y="3717"/>
                  <a:pt x="3624181" y="0"/>
                </a:cubicBezTo>
                <a:cubicBezTo>
                  <a:pt x="3720825" y="3717"/>
                  <a:pt x="3817820" y="2124"/>
                  <a:pt x="3914113" y="11152"/>
                </a:cubicBezTo>
                <a:cubicBezTo>
                  <a:pt x="3937519" y="13346"/>
                  <a:pt x="3961460" y="20414"/>
                  <a:pt x="3981020" y="33454"/>
                </a:cubicBezTo>
                <a:cubicBezTo>
                  <a:pt x="4003322" y="48322"/>
                  <a:pt x="4028973" y="59106"/>
                  <a:pt x="4047927" y="78059"/>
                </a:cubicBezTo>
                <a:cubicBezTo>
                  <a:pt x="4055361" y="85493"/>
                  <a:pt x="4063662" y="92151"/>
                  <a:pt x="4070230" y="100361"/>
                </a:cubicBezTo>
                <a:cubicBezTo>
                  <a:pt x="4094934" y="131241"/>
                  <a:pt x="4091906" y="131936"/>
                  <a:pt x="4103683" y="167269"/>
                </a:cubicBezTo>
                <a:cubicBezTo>
                  <a:pt x="4099966" y="185854"/>
                  <a:pt x="4102577" y="206953"/>
                  <a:pt x="4092532" y="223025"/>
                </a:cubicBezTo>
                <a:cubicBezTo>
                  <a:pt x="4076334" y="248942"/>
                  <a:pt x="4027247" y="263828"/>
                  <a:pt x="4003322" y="278781"/>
                </a:cubicBezTo>
                <a:cubicBezTo>
                  <a:pt x="3987562" y="288631"/>
                  <a:pt x="3975340" y="303922"/>
                  <a:pt x="3958717" y="312234"/>
                </a:cubicBezTo>
                <a:cubicBezTo>
                  <a:pt x="3937690" y="322747"/>
                  <a:pt x="3911370" y="321497"/>
                  <a:pt x="3891810" y="334537"/>
                </a:cubicBezTo>
                <a:cubicBezTo>
                  <a:pt x="3808248" y="390245"/>
                  <a:pt x="3849790" y="369187"/>
                  <a:pt x="3769147" y="401444"/>
                </a:cubicBezTo>
                <a:cubicBezTo>
                  <a:pt x="3673791" y="496800"/>
                  <a:pt x="3829198" y="348042"/>
                  <a:pt x="3713391" y="434898"/>
                </a:cubicBezTo>
                <a:cubicBezTo>
                  <a:pt x="3655450" y="478354"/>
                  <a:pt x="3668496" y="479889"/>
                  <a:pt x="3635332" y="524108"/>
                </a:cubicBezTo>
                <a:cubicBezTo>
                  <a:pt x="3555869" y="630057"/>
                  <a:pt x="3618843" y="537690"/>
                  <a:pt x="3568425" y="613317"/>
                </a:cubicBezTo>
                <a:cubicBezTo>
                  <a:pt x="3564708" y="624468"/>
                  <a:pt x="3562531" y="636257"/>
                  <a:pt x="3557274" y="646771"/>
                </a:cubicBezTo>
                <a:cubicBezTo>
                  <a:pt x="3521462" y="718394"/>
                  <a:pt x="3543540" y="635649"/>
                  <a:pt x="3512669" y="735981"/>
                </a:cubicBezTo>
                <a:cubicBezTo>
                  <a:pt x="3503655" y="765277"/>
                  <a:pt x="3490366" y="825191"/>
                  <a:pt x="3490366" y="825191"/>
                </a:cubicBezTo>
                <a:cubicBezTo>
                  <a:pt x="3486649" y="862362"/>
                  <a:pt x="3484152" y="899675"/>
                  <a:pt x="3479215" y="936703"/>
                </a:cubicBezTo>
                <a:cubicBezTo>
                  <a:pt x="3476710" y="955490"/>
                  <a:pt x="3470278" y="973635"/>
                  <a:pt x="3468064" y="992459"/>
                </a:cubicBezTo>
                <a:cubicBezTo>
                  <a:pt x="3462834" y="1036912"/>
                  <a:pt x="3460346" y="1081646"/>
                  <a:pt x="3456913" y="1126274"/>
                </a:cubicBezTo>
                <a:cubicBezTo>
                  <a:pt x="3435800" y="1400737"/>
                  <a:pt x="3456021" y="1169529"/>
                  <a:pt x="3434610" y="1405054"/>
                </a:cubicBezTo>
                <a:cubicBezTo>
                  <a:pt x="3429291" y="1532705"/>
                  <a:pt x="3406988" y="2083226"/>
                  <a:pt x="3401156" y="2129883"/>
                </a:cubicBezTo>
                <a:cubicBezTo>
                  <a:pt x="3397439" y="2159620"/>
                  <a:pt x="3392718" y="2189248"/>
                  <a:pt x="3390005" y="2219093"/>
                </a:cubicBezTo>
                <a:cubicBezTo>
                  <a:pt x="3385282" y="2271050"/>
                  <a:pt x="3388187" y="2323880"/>
                  <a:pt x="3378854" y="2375210"/>
                </a:cubicBezTo>
                <a:cubicBezTo>
                  <a:pt x="3345794" y="2557043"/>
                  <a:pt x="3327938" y="2561414"/>
                  <a:pt x="3278493" y="2709747"/>
                </a:cubicBezTo>
                <a:cubicBezTo>
                  <a:pt x="3266221" y="2746563"/>
                  <a:pt x="3257311" y="2784443"/>
                  <a:pt x="3245039" y="2821259"/>
                </a:cubicBezTo>
                <a:cubicBezTo>
                  <a:pt x="3234996" y="2851388"/>
                  <a:pt x="3221629" y="2880340"/>
                  <a:pt x="3211586" y="2910469"/>
                </a:cubicBezTo>
                <a:cubicBezTo>
                  <a:pt x="3203029" y="2936141"/>
                  <a:pt x="3200481" y="2963892"/>
                  <a:pt x="3189283" y="2988527"/>
                </a:cubicBezTo>
                <a:cubicBezTo>
                  <a:pt x="3181592" y="3005446"/>
                  <a:pt x="3167925" y="3019021"/>
                  <a:pt x="3155830" y="3033132"/>
                </a:cubicBezTo>
                <a:cubicBezTo>
                  <a:pt x="3137333" y="3054713"/>
                  <a:pt x="3114734" y="3075982"/>
                  <a:pt x="3088922" y="3088888"/>
                </a:cubicBezTo>
                <a:cubicBezTo>
                  <a:pt x="3078409" y="3094145"/>
                  <a:pt x="3066620" y="3096322"/>
                  <a:pt x="3055469" y="3100039"/>
                </a:cubicBezTo>
                <a:cubicBezTo>
                  <a:pt x="2981127" y="3096322"/>
                  <a:pt x="2906388" y="3097420"/>
                  <a:pt x="2832444" y="3088888"/>
                </a:cubicBezTo>
                <a:cubicBezTo>
                  <a:pt x="2809090" y="3086193"/>
                  <a:pt x="2765537" y="3066586"/>
                  <a:pt x="2765537" y="3066586"/>
                </a:cubicBezTo>
                <a:lnTo>
                  <a:pt x="2720932" y="3021981"/>
                </a:lnTo>
                <a:cubicBezTo>
                  <a:pt x="2694515" y="2995564"/>
                  <a:pt x="2666632" y="2970592"/>
                  <a:pt x="2654025" y="2932771"/>
                </a:cubicBezTo>
                <a:cubicBezTo>
                  <a:pt x="2650308" y="2921620"/>
                  <a:pt x="2645725" y="2910721"/>
                  <a:pt x="2642874" y="2899317"/>
                </a:cubicBezTo>
                <a:cubicBezTo>
                  <a:pt x="2635078" y="2868134"/>
                  <a:pt x="2625544" y="2806495"/>
                  <a:pt x="2620571" y="2776654"/>
                </a:cubicBezTo>
                <a:cubicBezTo>
                  <a:pt x="2602095" y="2536462"/>
                  <a:pt x="2601807" y="2599685"/>
                  <a:pt x="2620571" y="2252547"/>
                </a:cubicBezTo>
                <a:cubicBezTo>
                  <a:pt x="2621205" y="2240810"/>
                  <a:pt x="2629079" y="2230546"/>
                  <a:pt x="2631722" y="2219093"/>
                </a:cubicBezTo>
                <a:cubicBezTo>
                  <a:pt x="2640246" y="2182157"/>
                  <a:pt x="2642038" y="2143543"/>
                  <a:pt x="2654025" y="2107581"/>
                </a:cubicBezTo>
                <a:cubicBezTo>
                  <a:pt x="2661459" y="2085279"/>
                  <a:pt x="2670625" y="2063481"/>
                  <a:pt x="2676327" y="2040674"/>
                </a:cubicBezTo>
                <a:cubicBezTo>
                  <a:pt x="2680044" y="2025806"/>
                  <a:pt x="2684153" y="2011030"/>
                  <a:pt x="2687478" y="1996069"/>
                </a:cubicBezTo>
                <a:cubicBezTo>
                  <a:pt x="2691590" y="1977567"/>
                  <a:pt x="2693184" y="1958467"/>
                  <a:pt x="2698630" y="1940313"/>
                </a:cubicBezTo>
                <a:cubicBezTo>
                  <a:pt x="2704382" y="1921140"/>
                  <a:pt x="2715180" y="1903729"/>
                  <a:pt x="2720932" y="1884556"/>
                </a:cubicBezTo>
                <a:cubicBezTo>
                  <a:pt x="2726378" y="1866402"/>
                  <a:pt x="2726637" y="1846954"/>
                  <a:pt x="2732083" y="1828800"/>
                </a:cubicBezTo>
                <a:cubicBezTo>
                  <a:pt x="2754660" y="1753544"/>
                  <a:pt x="2750334" y="1794324"/>
                  <a:pt x="2776688" y="1728439"/>
                </a:cubicBezTo>
                <a:cubicBezTo>
                  <a:pt x="2785419" y="1706612"/>
                  <a:pt x="2785951" y="1681093"/>
                  <a:pt x="2798991" y="1661532"/>
                </a:cubicBezTo>
                <a:cubicBezTo>
                  <a:pt x="2806425" y="1650381"/>
                  <a:pt x="2815299" y="1640065"/>
                  <a:pt x="2821293" y="1628078"/>
                </a:cubicBezTo>
                <a:cubicBezTo>
                  <a:pt x="2826550" y="1617565"/>
                  <a:pt x="2829351" y="1605965"/>
                  <a:pt x="2832444" y="1594625"/>
                </a:cubicBezTo>
                <a:cubicBezTo>
                  <a:pt x="2840509" y="1565053"/>
                  <a:pt x="2845054" y="1534494"/>
                  <a:pt x="2854747" y="1505415"/>
                </a:cubicBezTo>
                <a:lnTo>
                  <a:pt x="2877049" y="1438508"/>
                </a:lnTo>
                <a:cubicBezTo>
                  <a:pt x="2880766" y="1427357"/>
                  <a:pt x="2882943" y="1415567"/>
                  <a:pt x="2888200" y="1405054"/>
                </a:cubicBezTo>
                <a:lnTo>
                  <a:pt x="2899352" y="1382752"/>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nvGrpSpPr>
          <p:cNvPr id="205" name="Group 204">
            <a:extLst>
              <a:ext uri="{FF2B5EF4-FFF2-40B4-BE49-F238E27FC236}">
                <a16:creationId xmlns:a16="http://schemas.microsoft.com/office/drawing/2014/main" id="{027CCBDB-49E1-D2A6-5F14-3DE256337722}"/>
              </a:ext>
            </a:extLst>
          </p:cNvPr>
          <p:cNvGrpSpPr/>
          <p:nvPr/>
        </p:nvGrpSpPr>
        <p:grpSpPr>
          <a:xfrm>
            <a:off x="5354413" y="2779917"/>
            <a:ext cx="1594066" cy="799855"/>
            <a:chOff x="4873451" y="1886389"/>
            <a:chExt cx="2393830" cy="1095457"/>
          </a:xfrm>
        </p:grpSpPr>
        <p:grpSp>
          <p:nvGrpSpPr>
            <p:cNvPr id="19" name="Group 18">
              <a:extLst>
                <a:ext uri="{FF2B5EF4-FFF2-40B4-BE49-F238E27FC236}">
                  <a16:creationId xmlns:a16="http://schemas.microsoft.com/office/drawing/2014/main" id="{3C9C46F5-B355-0B2B-F990-8F263579AB00}"/>
                </a:ext>
              </a:extLst>
            </p:cNvPr>
            <p:cNvGrpSpPr/>
            <p:nvPr/>
          </p:nvGrpSpPr>
          <p:grpSpPr>
            <a:xfrm>
              <a:off x="4873451" y="1886389"/>
              <a:ext cx="2393830" cy="1095457"/>
              <a:chOff x="4215161" y="3070603"/>
              <a:chExt cx="2460772" cy="1030442"/>
            </a:xfrm>
            <a:solidFill>
              <a:srgbClr val="000000"/>
            </a:solidFill>
          </p:grpSpPr>
          <p:sp>
            <p:nvSpPr>
              <p:cNvPr id="13" name="Cube 12">
                <a:extLst>
                  <a:ext uri="{FF2B5EF4-FFF2-40B4-BE49-F238E27FC236}">
                    <a16:creationId xmlns:a16="http://schemas.microsoft.com/office/drawing/2014/main" id="{0C662B1D-7C75-EF57-59B8-2642F8A0CFCD}"/>
                  </a:ext>
                </a:extLst>
              </p:cNvPr>
              <p:cNvSpPr/>
              <p:nvPr/>
            </p:nvSpPr>
            <p:spPr>
              <a:xfrm>
                <a:off x="4215161" y="3070603"/>
                <a:ext cx="2460772" cy="1030442"/>
              </a:xfrm>
              <a:prstGeom prst="cube">
                <a:avLst>
                  <a:gd name="adj" fmla="val 48438"/>
                </a:avLst>
              </a:prstGeom>
              <a:grpFill/>
              <a:ln w="25400">
                <a:noFill/>
                <a:miter lim="800000"/>
              </a:ln>
              <a:effectLst/>
              <a:scene3d>
                <a:camera prst="perspectiveRelaxed" fov="3300000">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4" name="Rectangle 13">
                <a:extLst>
                  <a:ext uri="{FF2B5EF4-FFF2-40B4-BE49-F238E27FC236}">
                    <a16:creationId xmlns:a16="http://schemas.microsoft.com/office/drawing/2014/main" id="{D1B692C5-3EEB-1918-2E6A-121FFAFFDC50}"/>
                  </a:ext>
                </a:extLst>
              </p:cNvPr>
              <p:cNvSpPr/>
              <p:nvPr/>
            </p:nvSpPr>
            <p:spPr>
              <a:xfrm>
                <a:off x="4523749" y="3681016"/>
                <a:ext cx="471998" cy="15239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7" name="Rectangle 16">
                <a:extLst>
                  <a:ext uri="{FF2B5EF4-FFF2-40B4-BE49-F238E27FC236}">
                    <a16:creationId xmlns:a16="http://schemas.microsoft.com/office/drawing/2014/main" id="{7ACDFB9F-A581-61FC-A067-54F4078AD1C4}"/>
                  </a:ext>
                </a:extLst>
              </p:cNvPr>
              <p:cNvSpPr/>
              <p:nvPr/>
            </p:nvSpPr>
            <p:spPr>
              <a:xfrm>
                <a:off x="5367520" y="36575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18" name="Rectangle 17">
                <a:extLst>
                  <a:ext uri="{FF2B5EF4-FFF2-40B4-BE49-F238E27FC236}">
                    <a16:creationId xmlns:a16="http://schemas.microsoft.com/office/drawing/2014/main" id="{3B5B3C2D-5494-8058-C36A-207D32FDDF93}"/>
                  </a:ext>
                </a:extLst>
              </p:cNvPr>
              <p:cNvSpPr/>
              <p:nvPr/>
            </p:nvSpPr>
            <p:spPr>
              <a:xfrm>
                <a:off x="5363805" y="38099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204" name="TextBox 203">
              <a:extLst>
                <a:ext uri="{FF2B5EF4-FFF2-40B4-BE49-F238E27FC236}">
                  <a16:creationId xmlns:a16="http://schemas.microsoft.com/office/drawing/2014/main" id="{F265EF1D-12E7-7501-3B55-25400BA9572A}"/>
                </a:ext>
              </a:extLst>
            </p:cNvPr>
            <p:cNvSpPr txBox="1"/>
            <p:nvPr/>
          </p:nvSpPr>
          <p:spPr>
            <a:xfrm>
              <a:off x="5486871" y="2103855"/>
              <a:ext cx="1405354" cy="337217"/>
            </a:xfrm>
            <a:prstGeom prst="rect">
              <a:avLst/>
            </a:prstGeom>
          </p:spPr>
          <p:txBody>
            <a:bodyPr wrap="none" lIns="0" tIns="0" rIns="0" bIns="0" rtlCol="0">
              <a:spAutoFit/>
            </a:bodyPr>
            <a:lstStyle/>
            <a:p>
              <a:pPr>
                <a:spcAft>
                  <a:spcPts val="600"/>
                </a:spcAft>
              </a:pPr>
              <a:r>
                <a:rPr lang="en-US" sz="1600" dirty="0">
                  <a:solidFill>
                    <a:schemeClr val="bg1"/>
                  </a:solidFill>
                  <a:latin typeface="Gill Sans MT" panose="020B0502020104020203" pitchFamily="34" charset="77"/>
                </a:rPr>
                <a:t>ToR Switch</a:t>
              </a:r>
            </a:p>
          </p:txBody>
        </p:sp>
      </p:grpSp>
      <p:grpSp>
        <p:nvGrpSpPr>
          <p:cNvPr id="45" name="Group 44">
            <a:extLst>
              <a:ext uri="{FF2B5EF4-FFF2-40B4-BE49-F238E27FC236}">
                <a16:creationId xmlns:a16="http://schemas.microsoft.com/office/drawing/2014/main" id="{9FC1CE4D-7F0C-F2B7-5070-8CC9A33DC23E}"/>
              </a:ext>
            </a:extLst>
          </p:cNvPr>
          <p:cNvGrpSpPr/>
          <p:nvPr/>
        </p:nvGrpSpPr>
        <p:grpSpPr>
          <a:xfrm>
            <a:off x="2536686" y="4519827"/>
            <a:ext cx="757004" cy="1265926"/>
            <a:chOff x="4865614" y="3066585"/>
            <a:chExt cx="1546337" cy="2453269"/>
          </a:xfrm>
          <a:solidFill>
            <a:schemeClr val="tx1">
              <a:lumMod val="75000"/>
              <a:lumOff val="25000"/>
            </a:schemeClr>
          </a:solidFill>
        </p:grpSpPr>
        <p:sp>
          <p:nvSpPr>
            <p:cNvPr id="23" name="Cube 22">
              <a:extLst>
                <a:ext uri="{FF2B5EF4-FFF2-40B4-BE49-F238E27FC236}">
                  <a16:creationId xmlns:a16="http://schemas.microsoft.com/office/drawing/2014/main" id="{135A2D10-EF97-D927-3BC4-238696969B5E}"/>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27" name="Rectangle 26">
              <a:extLst>
                <a:ext uri="{FF2B5EF4-FFF2-40B4-BE49-F238E27FC236}">
                  <a16:creationId xmlns:a16="http://schemas.microsoft.com/office/drawing/2014/main" id="{881A2347-B8A2-B30A-0AEC-BB992A0FD04A}"/>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28" name="Rectangle 27">
              <a:extLst>
                <a:ext uri="{FF2B5EF4-FFF2-40B4-BE49-F238E27FC236}">
                  <a16:creationId xmlns:a16="http://schemas.microsoft.com/office/drawing/2014/main" id="{D5465E88-BDA0-77AE-D650-32B9DC58FF81}"/>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5" name="Rectangle 34">
              <a:extLst>
                <a:ext uri="{FF2B5EF4-FFF2-40B4-BE49-F238E27FC236}">
                  <a16:creationId xmlns:a16="http://schemas.microsoft.com/office/drawing/2014/main" id="{33782A87-6A78-F6E4-BEC0-29ABBEDA9561}"/>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7" name="Rectangle 36">
              <a:extLst>
                <a:ext uri="{FF2B5EF4-FFF2-40B4-BE49-F238E27FC236}">
                  <a16:creationId xmlns:a16="http://schemas.microsoft.com/office/drawing/2014/main" id="{5F316B31-092B-E9E0-B4A5-0F4705902A25}"/>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38" name="Rectangle 37">
              <a:extLst>
                <a:ext uri="{FF2B5EF4-FFF2-40B4-BE49-F238E27FC236}">
                  <a16:creationId xmlns:a16="http://schemas.microsoft.com/office/drawing/2014/main" id="{E32B7986-CED5-2A1C-AD67-CC8EB91DDA39}"/>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42" name="Rectangle 41">
              <a:extLst>
                <a:ext uri="{FF2B5EF4-FFF2-40B4-BE49-F238E27FC236}">
                  <a16:creationId xmlns:a16="http://schemas.microsoft.com/office/drawing/2014/main" id="{D263FBEF-A84A-B23A-A095-E61607884C13}"/>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6" name="Cube 5">
            <a:extLst>
              <a:ext uri="{FF2B5EF4-FFF2-40B4-BE49-F238E27FC236}">
                <a16:creationId xmlns:a16="http://schemas.microsoft.com/office/drawing/2014/main" id="{BE4E96A7-AAEF-14F6-C082-431ED1759F40}"/>
              </a:ext>
            </a:extLst>
          </p:cNvPr>
          <p:cNvSpPr/>
          <p:nvPr/>
        </p:nvSpPr>
        <p:spPr>
          <a:xfrm>
            <a:off x="2432342" y="4250555"/>
            <a:ext cx="313349" cy="235922"/>
          </a:xfrm>
          <a:prstGeom prst="cube">
            <a:avLst/>
          </a:prstGeom>
          <a:solidFill>
            <a:srgbClr val="820024"/>
          </a:solidFill>
          <a:ln w="25400">
            <a:noFill/>
            <a:miter lim="800000"/>
          </a:ln>
          <a:effectLst>
            <a:glow rad="101600">
              <a:srgbClr val="820024">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7" name="Cube 6">
            <a:extLst>
              <a:ext uri="{FF2B5EF4-FFF2-40B4-BE49-F238E27FC236}">
                <a16:creationId xmlns:a16="http://schemas.microsoft.com/office/drawing/2014/main" id="{8C4BE366-3465-1215-242D-29172213FF50}"/>
              </a:ext>
            </a:extLst>
          </p:cNvPr>
          <p:cNvSpPr/>
          <p:nvPr/>
        </p:nvSpPr>
        <p:spPr>
          <a:xfrm>
            <a:off x="2765959" y="4254011"/>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 name="Cube 7">
            <a:extLst>
              <a:ext uri="{FF2B5EF4-FFF2-40B4-BE49-F238E27FC236}">
                <a16:creationId xmlns:a16="http://schemas.microsoft.com/office/drawing/2014/main" id="{479737FB-3EF5-ECF5-6BF3-38044C8E6D3C}"/>
              </a:ext>
            </a:extLst>
          </p:cNvPr>
          <p:cNvSpPr/>
          <p:nvPr/>
        </p:nvSpPr>
        <p:spPr>
          <a:xfrm>
            <a:off x="3111902" y="4250555"/>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9" name="Cube 8">
            <a:extLst>
              <a:ext uri="{FF2B5EF4-FFF2-40B4-BE49-F238E27FC236}">
                <a16:creationId xmlns:a16="http://schemas.microsoft.com/office/drawing/2014/main" id="{2CD0665F-CB6C-351D-2F0D-562938A54A6A}"/>
              </a:ext>
            </a:extLst>
          </p:cNvPr>
          <p:cNvSpPr/>
          <p:nvPr/>
        </p:nvSpPr>
        <p:spPr>
          <a:xfrm>
            <a:off x="2385483" y="4519828"/>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10" name="Cube 9">
            <a:extLst>
              <a:ext uri="{FF2B5EF4-FFF2-40B4-BE49-F238E27FC236}">
                <a16:creationId xmlns:a16="http://schemas.microsoft.com/office/drawing/2014/main" id="{84848B99-DD88-7A40-6B1A-AB02A62B03A6}"/>
              </a:ext>
            </a:extLst>
          </p:cNvPr>
          <p:cNvSpPr/>
          <p:nvPr/>
        </p:nvSpPr>
        <p:spPr>
          <a:xfrm>
            <a:off x="2740249"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11" name="Cube 10">
            <a:extLst>
              <a:ext uri="{FF2B5EF4-FFF2-40B4-BE49-F238E27FC236}">
                <a16:creationId xmlns:a16="http://schemas.microsoft.com/office/drawing/2014/main" id="{CD1CB3D9-CCA1-F02E-E768-DC1F597DF2AE}"/>
              </a:ext>
            </a:extLst>
          </p:cNvPr>
          <p:cNvSpPr/>
          <p:nvPr/>
        </p:nvSpPr>
        <p:spPr>
          <a:xfrm>
            <a:off x="3095656" y="45223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47" name="Group 46">
            <a:extLst>
              <a:ext uri="{FF2B5EF4-FFF2-40B4-BE49-F238E27FC236}">
                <a16:creationId xmlns:a16="http://schemas.microsoft.com/office/drawing/2014/main" id="{3EA5DC4C-3D3B-E045-A535-71658DA5EEF9}"/>
              </a:ext>
            </a:extLst>
          </p:cNvPr>
          <p:cNvGrpSpPr/>
          <p:nvPr/>
        </p:nvGrpSpPr>
        <p:grpSpPr>
          <a:xfrm>
            <a:off x="4355476" y="4519826"/>
            <a:ext cx="757004" cy="1265926"/>
            <a:chOff x="4865614" y="3066585"/>
            <a:chExt cx="1546337" cy="2453269"/>
          </a:xfrm>
          <a:solidFill>
            <a:schemeClr val="tx1">
              <a:lumMod val="75000"/>
              <a:lumOff val="25000"/>
            </a:schemeClr>
          </a:solidFill>
        </p:grpSpPr>
        <p:sp>
          <p:nvSpPr>
            <p:cNvPr id="55" name="Cube 54">
              <a:extLst>
                <a:ext uri="{FF2B5EF4-FFF2-40B4-BE49-F238E27FC236}">
                  <a16:creationId xmlns:a16="http://schemas.microsoft.com/office/drawing/2014/main" id="{BFFA5245-1A5E-12EA-A94F-B1D8E3F8EF97}"/>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56" name="Rectangle 55">
              <a:extLst>
                <a:ext uri="{FF2B5EF4-FFF2-40B4-BE49-F238E27FC236}">
                  <a16:creationId xmlns:a16="http://schemas.microsoft.com/office/drawing/2014/main" id="{2EF050D4-4499-60EA-903F-1FC55E6C1249}"/>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7" name="Rectangle 56">
              <a:extLst>
                <a:ext uri="{FF2B5EF4-FFF2-40B4-BE49-F238E27FC236}">
                  <a16:creationId xmlns:a16="http://schemas.microsoft.com/office/drawing/2014/main" id="{E13BB4AA-D39F-4188-3396-FAA554CA305D}"/>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8" name="Rectangle 57">
              <a:extLst>
                <a:ext uri="{FF2B5EF4-FFF2-40B4-BE49-F238E27FC236}">
                  <a16:creationId xmlns:a16="http://schemas.microsoft.com/office/drawing/2014/main" id="{112CF6C7-E028-31A9-BD1E-61158140ADBE}"/>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59" name="Rectangle 58">
              <a:extLst>
                <a:ext uri="{FF2B5EF4-FFF2-40B4-BE49-F238E27FC236}">
                  <a16:creationId xmlns:a16="http://schemas.microsoft.com/office/drawing/2014/main" id="{D825BF96-4400-2620-8B4C-B6DE630ACA24}"/>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0" name="Rectangle 59">
              <a:extLst>
                <a:ext uri="{FF2B5EF4-FFF2-40B4-BE49-F238E27FC236}">
                  <a16:creationId xmlns:a16="http://schemas.microsoft.com/office/drawing/2014/main" id="{35DB361F-201E-A1C8-9349-81B2DAFA3D2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61" name="Rectangle 60">
              <a:extLst>
                <a:ext uri="{FF2B5EF4-FFF2-40B4-BE49-F238E27FC236}">
                  <a16:creationId xmlns:a16="http://schemas.microsoft.com/office/drawing/2014/main" id="{3B8D82D6-B370-B25C-6D53-471B2265579B}"/>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48" name="Cube 47">
            <a:extLst>
              <a:ext uri="{FF2B5EF4-FFF2-40B4-BE49-F238E27FC236}">
                <a16:creationId xmlns:a16="http://schemas.microsoft.com/office/drawing/2014/main" id="{DD0EA295-DCC2-E0A2-2B18-D6D38896A1F8}"/>
              </a:ext>
            </a:extLst>
          </p:cNvPr>
          <p:cNvSpPr/>
          <p:nvPr/>
        </p:nvSpPr>
        <p:spPr>
          <a:xfrm>
            <a:off x="4251131" y="4250553"/>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49" name="Cube 48">
            <a:extLst>
              <a:ext uri="{FF2B5EF4-FFF2-40B4-BE49-F238E27FC236}">
                <a16:creationId xmlns:a16="http://schemas.microsoft.com/office/drawing/2014/main" id="{C524889E-E45A-0F23-7FE3-8D97E549D10E}"/>
              </a:ext>
            </a:extLst>
          </p:cNvPr>
          <p:cNvSpPr/>
          <p:nvPr/>
        </p:nvSpPr>
        <p:spPr>
          <a:xfrm>
            <a:off x="4584749" y="4254009"/>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50" name="Cube 49">
            <a:extLst>
              <a:ext uri="{FF2B5EF4-FFF2-40B4-BE49-F238E27FC236}">
                <a16:creationId xmlns:a16="http://schemas.microsoft.com/office/drawing/2014/main" id="{52B130BE-1578-3A10-BF59-43BB5BFA30DA}"/>
              </a:ext>
            </a:extLst>
          </p:cNvPr>
          <p:cNvSpPr/>
          <p:nvPr/>
        </p:nvSpPr>
        <p:spPr>
          <a:xfrm>
            <a:off x="4930691" y="4250553"/>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51" name="Cube 50">
            <a:extLst>
              <a:ext uri="{FF2B5EF4-FFF2-40B4-BE49-F238E27FC236}">
                <a16:creationId xmlns:a16="http://schemas.microsoft.com/office/drawing/2014/main" id="{6E9C891D-5381-89F4-2AB3-AA8247711FD9}"/>
              </a:ext>
            </a:extLst>
          </p:cNvPr>
          <p:cNvSpPr/>
          <p:nvPr/>
        </p:nvSpPr>
        <p:spPr>
          <a:xfrm>
            <a:off x="4204272"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52" name="Cube 51">
            <a:extLst>
              <a:ext uri="{FF2B5EF4-FFF2-40B4-BE49-F238E27FC236}">
                <a16:creationId xmlns:a16="http://schemas.microsoft.com/office/drawing/2014/main" id="{987EFC41-12B9-2B75-60F2-FCAD33411E02}"/>
              </a:ext>
            </a:extLst>
          </p:cNvPr>
          <p:cNvSpPr/>
          <p:nvPr/>
        </p:nvSpPr>
        <p:spPr>
          <a:xfrm>
            <a:off x="4559038" y="45198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53" name="Cube 52">
            <a:extLst>
              <a:ext uri="{FF2B5EF4-FFF2-40B4-BE49-F238E27FC236}">
                <a16:creationId xmlns:a16="http://schemas.microsoft.com/office/drawing/2014/main" id="{08E4EB41-A4F5-F9B9-7386-777A9A7D7E47}"/>
              </a:ext>
            </a:extLst>
          </p:cNvPr>
          <p:cNvSpPr/>
          <p:nvPr/>
        </p:nvSpPr>
        <p:spPr>
          <a:xfrm>
            <a:off x="4914446" y="4522325"/>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63" name="Group 62">
            <a:extLst>
              <a:ext uri="{FF2B5EF4-FFF2-40B4-BE49-F238E27FC236}">
                <a16:creationId xmlns:a16="http://schemas.microsoft.com/office/drawing/2014/main" id="{F71FAA9D-96F6-B3B7-C15F-1BDE53D427AE}"/>
              </a:ext>
            </a:extLst>
          </p:cNvPr>
          <p:cNvGrpSpPr/>
          <p:nvPr/>
        </p:nvGrpSpPr>
        <p:grpSpPr>
          <a:xfrm>
            <a:off x="7407907" y="4519827"/>
            <a:ext cx="757004" cy="1265926"/>
            <a:chOff x="4865614" y="3066585"/>
            <a:chExt cx="1546337" cy="2453269"/>
          </a:xfrm>
          <a:solidFill>
            <a:schemeClr val="tx1">
              <a:lumMod val="75000"/>
              <a:lumOff val="25000"/>
            </a:schemeClr>
          </a:solidFill>
        </p:grpSpPr>
        <p:sp>
          <p:nvSpPr>
            <p:cNvPr id="71" name="Cube 70">
              <a:extLst>
                <a:ext uri="{FF2B5EF4-FFF2-40B4-BE49-F238E27FC236}">
                  <a16:creationId xmlns:a16="http://schemas.microsoft.com/office/drawing/2014/main" id="{76BBA1F8-7802-7E29-3B80-54877BDD2C48}"/>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72" name="Rectangle 71">
              <a:extLst>
                <a:ext uri="{FF2B5EF4-FFF2-40B4-BE49-F238E27FC236}">
                  <a16:creationId xmlns:a16="http://schemas.microsoft.com/office/drawing/2014/main" id="{ADBA2857-431A-7A1B-8E6D-8B697EE2755D}"/>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3" name="Rectangle 72">
              <a:extLst>
                <a:ext uri="{FF2B5EF4-FFF2-40B4-BE49-F238E27FC236}">
                  <a16:creationId xmlns:a16="http://schemas.microsoft.com/office/drawing/2014/main" id="{433F7B4C-3B32-C214-7A05-BA4E1920340F}"/>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4" name="Rectangle 73">
              <a:extLst>
                <a:ext uri="{FF2B5EF4-FFF2-40B4-BE49-F238E27FC236}">
                  <a16:creationId xmlns:a16="http://schemas.microsoft.com/office/drawing/2014/main" id="{3FA216A8-68B6-ED49-FED6-1C0AE60EC267}"/>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5" name="Rectangle 74">
              <a:extLst>
                <a:ext uri="{FF2B5EF4-FFF2-40B4-BE49-F238E27FC236}">
                  <a16:creationId xmlns:a16="http://schemas.microsoft.com/office/drawing/2014/main" id="{4B34F514-1020-30A8-1259-B97498E4E279}"/>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6" name="Rectangle 75">
              <a:extLst>
                <a:ext uri="{FF2B5EF4-FFF2-40B4-BE49-F238E27FC236}">
                  <a16:creationId xmlns:a16="http://schemas.microsoft.com/office/drawing/2014/main" id="{7078EF03-93ED-C838-D67D-91928C8A2C27}"/>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77" name="Rectangle 76">
              <a:extLst>
                <a:ext uri="{FF2B5EF4-FFF2-40B4-BE49-F238E27FC236}">
                  <a16:creationId xmlns:a16="http://schemas.microsoft.com/office/drawing/2014/main" id="{7FB4A25D-1BDD-6A0E-E6BF-96C3F137378B}"/>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64" name="Cube 63">
            <a:extLst>
              <a:ext uri="{FF2B5EF4-FFF2-40B4-BE49-F238E27FC236}">
                <a16:creationId xmlns:a16="http://schemas.microsoft.com/office/drawing/2014/main" id="{881F5D7C-D365-C55E-B75A-65F7CBDE9099}"/>
              </a:ext>
            </a:extLst>
          </p:cNvPr>
          <p:cNvSpPr/>
          <p:nvPr/>
        </p:nvSpPr>
        <p:spPr>
          <a:xfrm>
            <a:off x="730356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65" name="Cube 64">
            <a:extLst>
              <a:ext uri="{FF2B5EF4-FFF2-40B4-BE49-F238E27FC236}">
                <a16:creationId xmlns:a16="http://schemas.microsoft.com/office/drawing/2014/main" id="{66182CD1-5F65-CAFA-48F0-3438EDCE615C}"/>
              </a:ext>
            </a:extLst>
          </p:cNvPr>
          <p:cNvSpPr/>
          <p:nvPr/>
        </p:nvSpPr>
        <p:spPr>
          <a:xfrm>
            <a:off x="7637181" y="4254010"/>
            <a:ext cx="313349" cy="235922"/>
          </a:xfrm>
          <a:prstGeom prst="cube">
            <a:avLst/>
          </a:prstGeom>
          <a:solidFill>
            <a:srgbClr val="FFC000"/>
          </a:solidFill>
          <a:ln w="25400">
            <a:noFill/>
            <a:miter lim="800000"/>
          </a:ln>
          <a:effectLst>
            <a:glow rad="101600">
              <a:srgbClr val="FFC000">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tx1"/>
                </a:solidFill>
                <a:latin typeface="Gill Sans MT" panose="020B0502020104020203" pitchFamily="34" charset="77"/>
              </a:rPr>
              <a:t>VM</a:t>
            </a:r>
          </a:p>
        </p:txBody>
      </p:sp>
      <p:sp>
        <p:nvSpPr>
          <p:cNvPr id="66" name="Cube 65">
            <a:extLst>
              <a:ext uri="{FF2B5EF4-FFF2-40B4-BE49-F238E27FC236}">
                <a16:creationId xmlns:a16="http://schemas.microsoft.com/office/drawing/2014/main" id="{64E058FA-4D96-4D58-0E9A-517A270B750E}"/>
              </a:ext>
            </a:extLst>
          </p:cNvPr>
          <p:cNvSpPr/>
          <p:nvPr/>
        </p:nvSpPr>
        <p:spPr>
          <a:xfrm>
            <a:off x="7983123"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67" name="Cube 66">
            <a:extLst>
              <a:ext uri="{FF2B5EF4-FFF2-40B4-BE49-F238E27FC236}">
                <a16:creationId xmlns:a16="http://schemas.microsoft.com/office/drawing/2014/main" id="{32F56996-DD7A-11EC-C5AF-3ED0CFACF4F9}"/>
              </a:ext>
            </a:extLst>
          </p:cNvPr>
          <p:cNvSpPr/>
          <p:nvPr/>
        </p:nvSpPr>
        <p:spPr>
          <a:xfrm>
            <a:off x="7256704"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68" name="Cube 67">
            <a:extLst>
              <a:ext uri="{FF2B5EF4-FFF2-40B4-BE49-F238E27FC236}">
                <a16:creationId xmlns:a16="http://schemas.microsoft.com/office/drawing/2014/main" id="{0942CC89-47AA-3D80-7498-82A8A97F76D1}"/>
              </a:ext>
            </a:extLst>
          </p:cNvPr>
          <p:cNvSpPr/>
          <p:nvPr/>
        </p:nvSpPr>
        <p:spPr>
          <a:xfrm>
            <a:off x="7611470"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69" name="Cube 68">
            <a:extLst>
              <a:ext uri="{FF2B5EF4-FFF2-40B4-BE49-F238E27FC236}">
                <a16:creationId xmlns:a16="http://schemas.microsoft.com/office/drawing/2014/main" id="{940F7544-84CD-C827-B235-A59B3C195227}"/>
              </a:ext>
            </a:extLst>
          </p:cNvPr>
          <p:cNvSpPr/>
          <p:nvPr/>
        </p:nvSpPr>
        <p:spPr>
          <a:xfrm>
            <a:off x="7966877" y="45223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80" name="Group 79">
            <a:extLst>
              <a:ext uri="{FF2B5EF4-FFF2-40B4-BE49-F238E27FC236}">
                <a16:creationId xmlns:a16="http://schemas.microsoft.com/office/drawing/2014/main" id="{99F4401B-CCA8-F599-14E7-F13C63843666}"/>
              </a:ext>
            </a:extLst>
          </p:cNvPr>
          <p:cNvGrpSpPr/>
          <p:nvPr/>
        </p:nvGrpSpPr>
        <p:grpSpPr>
          <a:xfrm>
            <a:off x="8794396" y="4519827"/>
            <a:ext cx="757004" cy="1265926"/>
            <a:chOff x="4865614" y="3066585"/>
            <a:chExt cx="1546337" cy="2453269"/>
          </a:xfrm>
          <a:solidFill>
            <a:schemeClr val="tx1">
              <a:lumMod val="75000"/>
              <a:lumOff val="25000"/>
            </a:schemeClr>
          </a:solidFill>
        </p:grpSpPr>
        <p:sp>
          <p:nvSpPr>
            <p:cNvPr id="88" name="Cube 87">
              <a:extLst>
                <a:ext uri="{FF2B5EF4-FFF2-40B4-BE49-F238E27FC236}">
                  <a16:creationId xmlns:a16="http://schemas.microsoft.com/office/drawing/2014/main" id="{D5150156-6579-1FEF-6B9A-6964219C11F5}"/>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89" name="Rectangle 88">
              <a:extLst>
                <a:ext uri="{FF2B5EF4-FFF2-40B4-BE49-F238E27FC236}">
                  <a16:creationId xmlns:a16="http://schemas.microsoft.com/office/drawing/2014/main" id="{D6DEB94F-F22F-FC7D-4CB0-B84522519BCA}"/>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0" name="Rectangle 89">
              <a:extLst>
                <a:ext uri="{FF2B5EF4-FFF2-40B4-BE49-F238E27FC236}">
                  <a16:creationId xmlns:a16="http://schemas.microsoft.com/office/drawing/2014/main" id="{A7D555BC-F453-E690-0E88-5D389CE50CB5}"/>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1" name="Rectangle 90">
              <a:extLst>
                <a:ext uri="{FF2B5EF4-FFF2-40B4-BE49-F238E27FC236}">
                  <a16:creationId xmlns:a16="http://schemas.microsoft.com/office/drawing/2014/main" id="{08172245-C5C1-400B-2E16-C986D34D555F}"/>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2" name="Rectangle 91">
              <a:extLst>
                <a:ext uri="{FF2B5EF4-FFF2-40B4-BE49-F238E27FC236}">
                  <a16:creationId xmlns:a16="http://schemas.microsoft.com/office/drawing/2014/main" id="{B0D6B537-337C-EECE-3418-0D426FD5847D}"/>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3" name="Rectangle 92">
              <a:extLst>
                <a:ext uri="{FF2B5EF4-FFF2-40B4-BE49-F238E27FC236}">
                  <a16:creationId xmlns:a16="http://schemas.microsoft.com/office/drawing/2014/main" id="{F703245B-1087-26D6-4B71-3C2E4B6EF61A}"/>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sp>
          <p:nvSpPr>
            <p:cNvPr id="94" name="Rectangle 93">
              <a:extLst>
                <a:ext uri="{FF2B5EF4-FFF2-40B4-BE49-F238E27FC236}">
                  <a16:creationId xmlns:a16="http://schemas.microsoft.com/office/drawing/2014/main" id="{098DEB0C-A61B-E781-A768-42A98F4D589C}"/>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50" dirty="0">
                <a:solidFill>
                  <a:schemeClr val="bg1"/>
                </a:solidFill>
              </a:endParaRPr>
            </a:p>
          </p:txBody>
        </p:sp>
      </p:grpSp>
      <p:sp>
        <p:nvSpPr>
          <p:cNvPr id="81" name="Cube 80">
            <a:extLst>
              <a:ext uri="{FF2B5EF4-FFF2-40B4-BE49-F238E27FC236}">
                <a16:creationId xmlns:a16="http://schemas.microsoft.com/office/drawing/2014/main" id="{2A014E12-80DB-4995-6D5C-C4152BCB6A3C}"/>
              </a:ext>
            </a:extLst>
          </p:cNvPr>
          <p:cNvSpPr/>
          <p:nvPr/>
        </p:nvSpPr>
        <p:spPr>
          <a:xfrm>
            <a:off x="869005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2" name="Cube 81">
            <a:extLst>
              <a:ext uri="{FF2B5EF4-FFF2-40B4-BE49-F238E27FC236}">
                <a16:creationId xmlns:a16="http://schemas.microsoft.com/office/drawing/2014/main" id="{BA899F96-7800-B78E-18C8-2332DBE88DF5}"/>
              </a:ext>
            </a:extLst>
          </p:cNvPr>
          <p:cNvSpPr/>
          <p:nvPr/>
        </p:nvSpPr>
        <p:spPr>
          <a:xfrm>
            <a:off x="9023669" y="4254010"/>
            <a:ext cx="313349" cy="235922"/>
          </a:xfrm>
          <a:prstGeom prst="cube">
            <a:avLst/>
          </a:prstGeom>
          <a:solidFill>
            <a:srgbClr val="FFC000"/>
          </a:solidFill>
          <a:ln w="25400">
            <a:noFill/>
            <a:miter lim="800000"/>
          </a:ln>
          <a:effectLst>
            <a:glow rad="101600">
              <a:srgbClr val="FFC000">
                <a:alpha val="6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tx1"/>
                </a:solidFill>
                <a:latin typeface="Gill Sans MT" panose="020B0502020104020203" pitchFamily="34" charset="77"/>
              </a:rPr>
              <a:t>VM</a:t>
            </a:r>
          </a:p>
        </p:txBody>
      </p:sp>
      <p:sp>
        <p:nvSpPr>
          <p:cNvPr id="83" name="Cube 82">
            <a:extLst>
              <a:ext uri="{FF2B5EF4-FFF2-40B4-BE49-F238E27FC236}">
                <a16:creationId xmlns:a16="http://schemas.microsoft.com/office/drawing/2014/main" id="{4A7CEE1F-F0A5-2D37-B313-6D737A68838C}"/>
              </a:ext>
            </a:extLst>
          </p:cNvPr>
          <p:cNvSpPr/>
          <p:nvPr/>
        </p:nvSpPr>
        <p:spPr>
          <a:xfrm>
            <a:off x="9369612" y="4250554"/>
            <a:ext cx="313349" cy="235922"/>
          </a:xfrm>
          <a:prstGeom prst="cube">
            <a:avLst/>
          </a:prstGeom>
          <a:solidFill>
            <a:schemeClr val="bg2">
              <a:lumMod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latin typeface="Gill Sans MT" panose="020B0502020104020203" pitchFamily="34" charset="77"/>
              </a:rPr>
              <a:t>VM</a:t>
            </a:r>
          </a:p>
        </p:txBody>
      </p:sp>
      <p:sp>
        <p:nvSpPr>
          <p:cNvPr id="84" name="Cube 83">
            <a:extLst>
              <a:ext uri="{FF2B5EF4-FFF2-40B4-BE49-F238E27FC236}">
                <a16:creationId xmlns:a16="http://schemas.microsoft.com/office/drawing/2014/main" id="{EA3D1C70-C66C-5D6D-A6A7-B689C78B472A}"/>
              </a:ext>
            </a:extLst>
          </p:cNvPr>
          <p:cNvSpPr/>
          <p:nvPr/>
        </p:nvSpPr>
        <p:spPr>
          <a:xfrm>
            <a:off x="8643193"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5" name="Cube 84">
            <a:extLst>
              <a:ext uri="{FF2B5EF4-FFF2-40B4-BE49-F238E27FC236}">
                <a16:creationId xmlns:a16="http://schemas.microsoft.com/office/drawing/2014/main" id="{22C0ECD6-C1F6-89C0-CAE4-E0CC84FE444F}"/>
              </a:ext>
            </a:extLst>
          </p:cNvPr>
          <p:cNvSpPr/>
          <p:nvPr/>
        </p:nvSpPr>
        <p:spPr>
          <a:xfrm>
            <a:off x="8997959" y="4519827"/>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6" name="Cube 85">
            <a:extLst>
              <a:ext uri="{FF2B5EF4-FFF2-40B4-BE49-F238E27FC236}">
                <a16:creationId xmlns:a16="http://schemas.microsoft.com/office/drawing/2014/main" id="{001EBDB6-A695-C904-7042-1D6777E2E16E}"/>
              </a:ext>
            </a:extLst>
          </p:cNvPr>
          <p:cNvSpPr/>
          <p:nvPr/>
        </p:nvSpPr>
        <p:spPr>
          <a:xfrm>
            <a:off x="9353366" y="4522326"/>
            <a:ext cx="313349" cy="141554"/>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312" name="Freeform 311">
            <a:extLst>
              <a:ext uri="{FF2B5EF4-FFF2-40B4-BE49-F238E27FC236}">
                <a16:creationId xmlns:a16="http://schemas.microsoft.com/office/drawing/2014/main" id="{B000D86C-8635-D8B1-0852-C285137579A4}"/>
              </a:ext>
            </a:extLst>
          </p:cNvPr>
          <p:cNvSpPr/>
          <p:nvPr/>
        </p:nvSpPr>
        <p:spPr>
          <a:xfrm>
            <a:off x="2602728" y="3303950"/>
            <a:ext cx="2750652" cy="971004"/>
          </a:xfrm>
          <a:custGeom>
            <a:avLst/>
            <a:gdLst>
              <a:gd name="connsiteX0" fmla="*/ 0 w 5242207"/>
              <a:gd name="connsiteY0" fmla="*/ 1318925 h 1376075"/>
              <a:gd name="connsiteX1" fmla="*/ 1985962 w 5242207"/>
              <a:gd name="connsiteY1" fmla="*/ 633125 h 1376075"/>
              <a:gd name="connsiteX2" fmla="*/ 5229225 w 5242207"/>
              <a:gd name="connsiteY2" fmla="*/ 18762 h 1376075"/>
              <a:gd name="connsiteX3" fmla="*/ 3200400 w 5242207"/>
              <a:gd name="connsiteY3" fmla="*/ 1376075 h 1376075"/>
              <a:gd name="connsiteX0" fmla="*/ 0 w 5250265"/>
              <a:gd name="connsiteY0" fmla="*/ 1318925 h 1399749"/>
              <a:gd name="connsiteX1" fmla="*/ 1985962 w 5250265"/>
              <a:gd name="connsiteY1" fmla="*/ 633125 h 1399749"/>
              <a:gd name="connsiteX2" fmla="*/ 5229225 w 5250265"/>
              <a:gd name="connsiteY2" fmla="*/ 18762 h 1399749"/>
              <a:gd name="connsiteX3" fmla="*/ 4107077 w 5250265"/>
              <a:gd name="connsiteY3" fmla="*/ 1399749 h 1399749"/>
              <a:gd name="connsiteX0" fmla="*/ 0 w 5247750"/>
              <a:gd name="connsiteY0" fmla="*/ 1318925 h 1411585"/>
              <a:gd name="connsiteX1" fmla="*/ 1985962 w 5247750"/>
              <a:gd name="connsiteY1" fmla="*/ 633125 h 1411585"/>
              <a:gd name="connsiteX2" fmla="*/ 5229225 w 5247750"/>
              <a:gd name="connsiteY2" fmla="*/ 18762 h 1411585"/>
              <a:gd name="connsiteX3" fmla="*/ 3908741 w 5247750"/>
              <a:gd name="connsiteY3" fmla="*/ 1411585 h 1411585"/>
            </a:gdLst>
            <a:ahLst/>
            <a:cxnLst>
              <a:cxn ang="0">
                <a:pos x="connsiteX0" y="connsiteY0"/>
              </a:cxn>
              <a:cxn ang="0">
                <a:pos x="connsiteX1" y="connsiteY1"/>
              </a:cxn>
              <a:cxn ang="0">
                <a:pos x="connsiteX2" y="connsiteY2"/>
              </a:cxn>
              <a:cxn ang="0">
                <a:pos x="connsiteX3" y="connsiteY3"/>
              </a:cxn>
            </a:cxnLst>
            <a:rect l="l" t="t" r="r" b="b"/>
            <a:pathLst>
              <a:path w="5247750" h="1411585">
                <a:moveTo>
                  <a:pt x="0" y="1318925"/>
                </a:moveTo>
                <a:cubicBezTo>
                  <a:pt x="557212" y="1084372"/>
                  <a:pt x="1114425" y="849819"/>
                  <a:pt x="1985962" y="633125"/>
                </a:cubicBezTo>
                <a:cubicBezTo>
                  <a:pt x="2857500" y="416431"/>
                  <a:pt x="5026819" y="-105063"/>
                  <a:pt x="5229225" y="18762"/>
                </a:cubicBezTo>
                <a:cubicBezTo>
                  <a:pt x="5431631" y="142587"/>
                  <a:pt x="3908741" y="1411585"/>
                  <a:pt x="3908741" y="1411585"/>
                </a:cubicBezTo>
              </a:path>
            </a:pathLst>
          </a:custGeom>
          <a:noFill/>
          <a:ln w="127000">
            <a:solidFill>
              <a:srgbClr val="FF0000">
                <a:alpha val="69346"/>
              </a:srgb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14" name="Freeform 313">
            <a:extLst>
              <a:ext uri="{FF2B5EF4-FFF2-40B4-BE49-F238E27FC236}">
                <a16:creationId xmlns:a16="http://schemas.microsoft.com/office/drawing/2014/main" id="{9157C51D-1EEE-21A3-9E16-8F63021521A5}"/>
              </a:ext>
            </a:extLst>
          </p:cNvPr>
          <p:cNvSpPr/>
          <p:nvPr/>
        </p:nvSpPr>
        <p:spPr>
          <a:xfrm>
            <a:off x="4826945" y="3386968"/>
            <a:ext cx="2947989" cy="881623"/>
          </a:xfrm>
          <a:custGeom>
            <a:avLst/>
            <a:gdLst>
              <a:gd name="connsiteX0" fmla="*/ 0 w 4427034"/>
              <a:gd name="connsiteY0" fmla="*/ 1204333 h 1204333"/>
              <a:gd name="connsiteX1" fmla="*/ 1873405 w 4427034"/>
              <a:gd name="connsiteY1" fmla="*/ 2 h 1204333"/>
              <a:gd name="connsiteX2" fmla="*/ 4427034 w 4427034"/>
              <a:gd name="connsiteY2" fmla="*/ 1193182 h 1204333"/>
              <a:gd name="connsiteX0" fmla="*/ 0 w 4427034"/>
              <a:gd name="connsiteY0" fmla="*/ 1287572 h 1287572"/>
              <a:gd name="connsiteX1" fmla="*/ 2330605 w 4427034"/>
              <a:gd name="connsiteY1" fmla="*/ 2 h 1287572"/>
              <a:gd name="connsiteX2" fmla="*/ 4427034 w 4427034"/>
              <a:gd name="connsiteY2" fmla="*/ 1276421 h 1287572"/>
            </a:gdLst>
            <a:ahLst/>
            <a:cxnLst>
              <a:cxn ang="0">
                <a:pos x="connsiteX0" y="connsiteY0"/>
              </a:cxn>
              <a:cxn ang="0">
                <a:pos x="connsiteX1" y="connsiteY1"/>
              </a:cxn>
              <a:cxn ang="0">
                <a:pos x="connsiteX2" y="connsiteY2"/>
              </a:cxn>
            </a:cxnLst>
            <a:rect l="l" t="t" r="r" b="b"/>
            <a:pathLst>
              <a:path w="4427034" h="1287572">
                <a:moveTo>
                  <a:pt x="0" y="1287572"/>
                </a:moveTo>
                <a:cubicBezTo>
                  <a:pt x="567783" y="686335"/>
                  <a:pt x="1592766" y="1860"/>
                  <a:pt x="2330605" y="2"/>
                </a:cubicBezTo>
                <a:cubicBezTo>
                  <a:pt x="3068444" y="-1857"/>
                  <a:pt x="4427034" y="1276421"/>
                  <a:pt x="4427034" y="1276421"/>
                </a:cubicBezTo>
              </a:path>
            </a:pathLst>
          </a:custGeom>
          <a:noFill/>
          <a:ln w="127000">
            <a:solidFill>
              <a:schemeClr val="tx1">
                <a:lumMod val="50000"/>
                <a:lumOff val="50000"/>
                <a:alpha val="59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15" name="Freeform 314">
            <a:extLst>
              <a:ext uri="{FF2B5EF4-FFF2-40B4-BE49-F238E27FC236}">
                <a16:creationId xmlns:a16="http://schemas.microsoft.com/office/drawing/2014/main" id="{2C340061-811C-6F71-5564-DB048E8E4AFE}"/>
              </a:ext>
            </a:extLst>
          </p:cNvPr>
          <p:cNvSpPr/>
          <p:nvPr/>
        </p:nvSpPr>
        <p:spPr>
          <a:xfrm>
            <a:off x="4826945" y="3239957"/>
            <a:ext cx="4366291" cy="1077813"/>
          </a:xfrm>
          <a:custGeom>
            <a:avLst/>
            <a:gdLst>
              <a:gd name="connsiteX0" fmla="*/ 0 w 6478858"/>
              <a:gd name="connsiteY0" fmla="*/ 1170947 h 1215552"/>
              <a:gd name="connsiteX1" fmla="*/ 2375210 w 6478858"/>
              <a:gd name="connsiteY1" fmla="*/ 69 h 1215552"/>
              <a:gd name="connsiteX2" fmla="*/ 6478858 w 6478858"/>
              <a:gd name="connsiteY2" fmla="*/ 1215552 h 1215552"/>
            </a:gdLst>
            <a:ahLst/>
            <a:cxnLst>
              <a:cxn ang="0">
                <a:pos x="connsiteX0" y="connsiteY0"/>
              </a:cxn>
              <a:cxn ang="0">
                <a:pos x="connsiteX1" y="connsiteY1"/>
              </a:cxn>
              <a:cxn ang="0">
                <a:pos x="connsiteX2" y="connsiteY2"/>
              </a:cxn>
            </a:cxnLst>
            <a:rect l="l" t="t" r="r" b="b"/>
            <a:pathLst>
              <a:path w="6478858" h="1215552">
                <a:moveTo>
                  <a:pt x="0" y="1170947"/>
                </a:moveTo>
                <a:cubicBezTo>
                  <a:pt x="647700" y="581791"/>
                  <a:pt x="1295400" y="-7365"/>
                  <a:pt x="2375210" y="69"/>
                </a:cubicBezTo>
                <a:cubicBezTo>
                  <a:pt x="3455020" y="7503"/>
                  <a:pt x="5794917" y="1011113"/>
                  <a:pt x="6478858" y="1215552"/>
                </a:cubicBezTo>
              </a:path>
            </a:pathLst>
          </a:custGeom>
          <a:noFill/>
          <a:ln w="127000">
            <a:solidFill>
              <a:schemeClr val="tx1">
                <a:lumMod val="50000"/>
                <a:lumOff val="50000"/>
                <a:alpha val="41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3" name="TextBox 322">
            <a:extLst>
              <a:ext uri="{FF2B5EF4-FFF2-40B4-BE49-F238E27FC236}">
                <a16:creationId xmlns:a16="http://schemas.microsoft.com/office/drawing/2014/main" id="{7BA9E48C-B891-EADD-7E90-0093CCC6C613}"/>
              </a:ext>
            </a:extLst>
          </p:cNvPr>
          <p:cNvSpPr txBox="1"/>
          <p:nvPr/>
        </p:nvSpPr>
        <p:spPr>
          <a:xfrm rot="20689034">
            <a:off x="3180801" y="3497035"/>
            <a:ext cx="560666" cy="246221"/>
          </a:xfrm>
          <a:prstGeom prst="rect">
            <a:avLst/>
          </a:prstGeom>
        </p:spPr>
        <p:txBody>
          <a:bodyPr wrap="none" lIns="0" tIns="0" rIns="0" bIns="0" rtlCol="0">
            <a:spAutoFit/>
          </a:bodyPr>
          <a:lstStyle/>
          <a:p>
            <a:pPr algn="l">
              <a:spcAft>
                <a:spcPts val="600"/>
              </a:spcAft>
            </a:pPr>
            <a:r>
              <a:rPr lang="en-US" sz="1600" dirty="0">
                <a:solidFill>
                  <a:srgbClr val="FF0000"/>
                </a:solidFill>
                <a:latin typeface="Gill Sans MT" panose="020B0502020104020203" pitchFamily="34" charset="77"/>
              </a:rPr>
              <a:t>Flow 1</a:t>
            </a:r>
          </a:p>
        </p:txBody>
      </p:sp>
      <p:sp>
        <p:nvSpPr>
          <p:cNvPr id="324" name="TextBox 323">
            <a:extLst>
              <a:ext uri="{FF2B5EF4-FFF2-40B4-BE49-F238E27FC236}">
                <a16:creationId xmlns:a16="http://schemas.microsoft.com/office/drawing/2014/main" id="{C090E625-5723-1DC3-DF1E-FC4D99F448F8}"/>
              </a:ext>
            </a:extLst>
          </p:cNvPr>
          <p:cNvSpPr txBox="1"/>
          <p:nvPr/>
        </p:nvSpPr>
        <p:spPr>
          <a:xfrm rot="1960697">
            <a:off x="6815824" y="3786197"/>
            <a:ext cx="560666" cy="246221"/>
          </a:xfrm>
          <a:prstGeom prst="rect">
            <a:avLst/>
          </a:prstGeom>
        </p:spPr>
        <p:txBody>
          <a:bodyPr wrap="none" lIns="0" tIns="0" rIns="0" bIns="0" rtlCol="0">
            <a:spAutoFit/>
          </a:bodyPr>
          <a:lstStyle/>
          <a:p>
            <a:pPr algn="l">
              <a:spcAft>
                <a:spcPts val="600"/>
              </a:spcAft>
            </a:pPr>
            <a:r>
              <a:rPr lang="en-US" sz="1600" dirty="0">
                <a:solidFill>
                  <a:schemeClr val="tx1">
                    <a:lumMod val="50000"/>
                    <a:lumOff val="50000"/>
                  </a:schemeClr>
                </a:solidFill>
                <a:latin typeface="Gill Sans MT" panose="020B0502020104020203" pitchFamily="34" charset="77"/>
              </a:rPr>
              <a:t>Flow 2</a:t>
            </a:r>
          </a:p>
        </p:txBody>
      </p:sp>
      <p:sp>
        <p:nvSpPr>
          <p:cNvPr id="325" name="TextBox 324">
            <a:extLst>
              <a:ext uri="{FF2B5EF4-FFF2-40B4-BE49-F238E27FC236}">
                <a16:creationId xmlns:a16="http://schemas.microsoft.com/office/drawing/2014/main" id="{31235F72-04B0-0387-6143-938048903917}"/>
              </a:ext>
            </a:extLst>
          </p:cNvPr>
          <p:cNvSpPr txBox="1"/>
          <p:nvPr/>
        </p:nvSpPr>
        <p:spPr>
          <a:xfrm rot="1309174">
            <a:off x="7363371" y="3621350"/>
            <a:ext cx="560666" cy="246221"/>
          </a:xfrm>
          <a:prstGeom prst="rect">
            <a:avLst/>
          </a:prstGeom>
        </p:spPr>
        <p:txBody>
          <a:bodyPr wrap="none" lIns="0" tIns="0" rIns="0" bIns="0" rtlCol="0">
            <a:spAutoFit/>
          </a:bodyPr>
          <a:lstStyle/>
          <a:p>
            <a:pPr algn="l">
              <a:spcAft>
                <a:spcPts val="600"/>
              </a:spcAft>
            </a:pPr>
            <a:r>
              <a:rPr lang="en-US" sz="1600" dirty="0">
                <a:solidFill>
                  <a:schemeClr val="tx1">
                    <a:lumMod val="50000"/>
                    <a:lumOff val="50000"/>
                  </a:schemeClr>
                </a:solidFill>
                <a:latin typeface="Gill Sans MT" panose="020B0502020104020203" pitchFamily="34" charset="77"/>
              </a:rPr>
              <a:t>Flow 3</a:t>
            </a:r>
          </a:p>
        </p:txBody>
      </p:sp>
      <p:cxnSp>
        <p:nvCxnSpPr>
          <p:cNvPr id="339" name="Straight Connector 338">
            <a:extLst>
              <a:ext uri="{FF2B5EF4-FFF2-40B4-BE49-F238E27FC236}">
                <a16:creationId xmlns:a16="http://schemas.microsoft.com/office/drawing/2014/main" id="{29D1D9A1-CBC8-FDE2-1C95-90A87A10ECF7}"/>
              </a:ext>
            </a:extLst>
          </p:cNvPr>
          <p:cNvCxnSpPr>
            <a:cxnSpLocks/>
          </p:cNvCxnSpPr>
          <p:nvPr/>
        </p:nvCxnSpPr>
        <p:spPr bwMode="gray">
          <a:xfrm>
            <a:off x="5300384" y="2773014"/>
            <a:ext cx="311077" cy="223071"/>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B78D1837-AB62-CE1D-29E7-60B5DDC4F9E9}"/>
              </a:ext>
            </a:extLst>
          </p:cNvPr>
          <p:cNvCxnSpPr>
            <a:cxnSpLocks/>
          </p:cNvCxnSpPr>
          <p:nvPr/>
        </p:nvCxnSpPr>
        <p:spPr bwMode="gray">
          <a:xfrm>
            <a:off x="5703450" y="2508620"/>
            <a:ext cx="185804" cy="439854"/>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564E59EE-B4FE-8539-D050-15FDF16E396C}"/>
              </a:ext>
            </a:extLst>
          </p:cNvPr>
          <p:cNvCxnSpPr>
            <a:cxnSpLocks/>
          </p:cNvCxnSpPr>
          <p:nvPr/>
        </p:nvCxnSpPr>
        <p:spPr bwMode="gray">
          <a:xfrm>
            <a:off x="6264944" y="2361404"/>
            <a:ext cx="0" cy="582119"/>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9247F4A8-C864-3A22-12A9-CAD5163B0D96}"/>
              </a:ext>
            </a:extLst>
          </p:cNvPr>
          <p:cNvCxnSpPr>
            <a:cxnSpLocks/>
          </p:cNvCxnSpPr>
          <p:nvPr/>
        </p:nvCxnSpPr>
        <p:spPr bwMode="gray">
          <a:xfrm flipH="1">
            <a:off x="6673426" y="2570073"/>
            <a:ext cx="251156" cy="361076"/>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4A633D9D-7B93-A101-3E0F-16CBA532AFED}"/>
              </a:ext>
            </a:extLst>
          </p:cNvPr>
          <p:cNvCxnSpPr>
            <a:cxnSpLocks/>
          </p:cNvCxnSpPr>
          <p:nvPr/>
        </p:nvCxnSpPr>
        <p:spPr bwMode="gray">
          <a:xfrm flipH="1">
            <a:off x="6948478" y="2819782"/>
            <a:ext cx="369670" cy="265612"/>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974CC49D-B594-5F82-E348-F8466E5C6A7F}"/>
              </a:ext>
            </a:extLst>
          </p:cNvPr>
          <p:cNvSpPr txBox="1">
            <a:spLocks/>
          </p:cNvSpPr>
          <p:nvPr/>
        </p:nvSpPr>
        <p:spPr>
          <a:xfrm>
            <a:off x="976740" y="76128"/>
            <a:ext cx="10238519" cy="652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Gill Sans" panose="020B0502020104020203" pitchFamily="34" charset="-79"/>
                <a:cs typeface="Gill Sans" panose="020B0502020104020203" pitchFamily="34" charset="-79"/>
              </a:rPr>
              <a:t>Goal: Performance Diagnosis</a:t>
            </a:r>
            <a:endParaRPr lang="en-US" sz="4800" dirty="0">
              <a:solidFill>
                <a:schemeClr val="accent2">
                  <a:lumMod val="50000"/>
                </a:schemeClr>
              </a:solidFill>
              <a:latin typeface="Gill Sans" panose="020B0502020104020203" pitchFamily="34" charset="-79"/>
              <a:cs typeface="Gill Sans" panose="020B0502020104020203" pitchFamily="34" charset="-79"/>
            </a:endParaRPr>
          </a:p>
        </p:txBody>
      </p:sp>
      <p:sp>
        <p:nvSpPr>
          <p:cNvPr id="24" name="Right Arrow 23">
            <a:extLst>
              <a:ext uri="{FF2B5EF4-FFF2-40B4-BE49-F238E27FC236}">
                <a16:creationId xmlns:a16="http://schemas.microsoft.com/office/drawing/2014/main" id="{9FEE54A4-1FDF-C8A0-E571-656E2CB90DA7}"/>
              </a:ext>
            </a:extLst>
          </p:cNvPr>
          <p:cNvSpPr/>
          <p:nvPr/>
        </p:nvSpPr>
        <p:spPr>
          <a:xfrm>
            <a:off x="5091737" y="2197991"/>
            <a:ext cx="2008526" cy="326827"/>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669787-2215-72B4-EEB4-023B3B313B0E}"/>
              </a:ext>
            </a:extLst>
          </p:cNvPr>
          <p:cNvSpPr txBox="1"/>
          <p:nvPr/>
        </p:nvSpPr>
        <p:spPr>
          <a:xfrm>
            <a:off x="1526135" y="1794153"/>
            <a:ext cx="249821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t>e.g. </a:t>
            </a:r>
            <a:r>
              <a:rPr lang="en-US" sz="2200" dirty="0">
                <a:solidFill>
                  <a:srgbClr val="C00000"/>
                </a:solidFill>
              </a:rPr>
              <a:t>(a flow to the front-end)</a:t>
            </a:r>
          </a:p>
        </p:txBody>
      </p:sp>
      <p:sp>
        <p:nvSpPr>
          <p:cNvPr id="30" name="TextBox 29">
            <a:extLst>
              <a:ext uri="{FF2B5EF4-FFF2-40B4-BE49-F238E27FC236}">
                <a16:creationId xmlns:a16="http://schemas.microsoft.com/office/drawing/2014/main" id="{24F22A8B-6626-91F9-11AD-D351BDCD8FA0}"/>
              </a:ext>
            </a:extLst>
          </p:cNvPr>
          <p:cNvSpPr txBox="1"/>
          <p:nvPr/>
        </p:nvSpPr>
        <p:spPr>
          <a:xfrm>
            <a:off x="1136699" y="1373982"/>
            <a:ext cx="352044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rgbClr val="C00000"/>
                </a:solidFill>
              </a:rPr>
              <a:t>root cause entity</a:t>
            </a:r>
          </a:p>
        </p:txBody>
      </p:sp>
      <p:sp>
        <p:nvSpPr>
          <p:cNvPr id="2" name="TextBox 1">
            <a:extLst>
              <a:ext uri="{FF2B5EF4-FFF2-40B4-BE49-F238E27FC236}">
                <a16:creationId xmlns:a16="http://schemas.microsoft.com/office/drawing/2014/main" id="{66DDB315-61D2-E5CC-C258-3771069970EA}"/>
              </a:ext>
            </a:extLst>
          </p:cNvPr>
          <p:cNvSpPr txBox="1"/>
          <p:nvPr/>
        </p:nvSpPr>
        <p:spPr>
          <a:xfrm>
            <a:off x="7070650" y="5925206"/>
            <a:ext cx="34565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ea typeface="+mn-lt"/>
                <a:cs typeface="+mn-lt"/>
              </a:rPr>
              <a:t>App stopped responding due to high CPU of backend VMs</a:t>
            </a:r>
            <a:endParaRPr lang="en-US" sz="2000" i="1"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EF212D-3A37-E3C8-7987-5C8F8FA48BA0}"/>
                  </a:ext>
                </a:extLst>
              </p:cNvPr>
              <p:cNvSpPr txBox="1"/>
              <p:nvPr/>
            </p:nvSpPr>
            <p:spPr>
              <a:xfrm>
                <a:off x="7431756" y="1539304"/>
                <a:ext cx="406956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chemeClr val="accent4">
                        <a:lumMod val="75000"/>
                      </a:schemeClr>
                    </a:solidFill>
                  </a:rPr>
                  <a:t>problematic symptom </a:t>
                </a:r>
              </a:p>
              <a:p>
                <a:pPr algn="ctr"/>
                <a14:m>
                  <m:oMath xmlns:m="http://schemas.openxmlformats.org/officeDocument/2006/math">
                    <m:r>
                      <a:rPr lang="en-US" sz="2200" i="1" smtClean="0">
                        <a:solidFill>
                          <a:schemeClr val="accent4">
                            <a:lumMod val="75000"/>
                          </a:schemeClr>
                        </a:solidFill>
                        <a:latin typeface="Cambria Math" panose="02040503050406030204" pitchFamily="18" charset="0"/>
                        <a:ea typeface="Cambria Math" panose="02040503050406030204" pitchFamily="18" charset="0"/>
                      </a:rPr>
                      <m:t>≅</m:t>
                    </m:r>
                  </m:oMath>
                </a14:m>
                <a:r>
                  <a:rPr lang="en-US" sz="2200" dirty="0">
                    <a:solidFill>
                      <a:schemeClr val="accent4">
                        <a:lumMod val="75000"/>
                      </a:schemeClr>
                    </a:solidFill>
                  </a:rPr>
                  <a:t> (entity, metric) </a:t>
                </a:r>
              </a:p>
            </p:txBody>
          </p:sp>
        </mc:Choice>
        <mc:Fallback xmlns="">
          <p:sp>
            <p:nvSpPr>
              <p:cNvPr id="3" name="TextBox 2">
                <a:extLst>
                  <a:ext uri="{FF2B5EF4-FFF2-40B4-BE49-F238E27FC236}">
                    <a16:creationId xmlns:a16="http://schemas.microsoft.com/office/drawing/2014/main" id="{23EF212D-3A37-E3C8-7987-5C8F8FA48BA0}"/>
                  </a:ext>
                </a:extLst>
              </p:cNvPr>
              <p:cNvSpPr txBox="1">
                <a:spLocks noRot="1" noChangeAspect="1" noMove="1" noResize="1" noEditPoints="1" noAdjustHandles="1" noChangeArrowheads="1" noChangeShapeType="1" noTextEdit="1"/>
              </p:cNvSpPr>
              <p:nvPr/>
            </p:nvSpPr>
            <p:spPr>
              <a:xfrm>
                <a:off x="7431756" y="1539304"/>
                <a:ext cx="4069566" cy="769441"/>
              </a:xfrm>
              <a:prstGeom prst="rect">
                <a:avLst/>
              </a:prstGeom>
              <a:blipFill>
                <a:blip r:embed="rId3"/>
                <a:stretch>
                  <a:fillRect t="-4918" b="-1639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5ED0BD5-5F29-BCCB-8B36-B614EFFCA10C}"/>
              </a:ext>
            </a:extLst>
          </p:cNvPr>
          <p:cNvSpPr>
            <a:spLocks noGrp="1"/>
          </p:cNvSpPr>
          <p:nvPr>
            <p:ph type="sldNum" sz="quarter" idx="12"/>
          </p:nvPr>
        </p:nvSpPr>
        <p:spPr/>
        <p:txBody>
          <a:bodyPr/>
          <a:lstStyle/>
          <a:p>
            <a:fld id="{078ED684-E1A4-0343-8670-8594C227EEC7}" type="slidenum">
              <a:rPr lang="en-US" smtClean="0"/>
              <a:t>5</a:t>
            </a:fld>
            <a:endParaRPr lang="en-US"/>
          </a:p>
        </p:txBody>
      </p:sp>
      <p:sp>
        <p:nvSpPr>
          <p:cNvPr id="12" name="TextBox 11">
            <a:extLst>
              <a:ext uri="{FF2B5EF4-FFF2-40B4-BE49-F238E27FC236}">
                <a16:creationId xmlns:a16="http://schemas.microsoft.com/office/drawing/2014/main" id="{9C141863-1B73-7891-1205-B154330B20FA}"/>
              </a:ext>
            </a:extLst>
          </p:cNvPr>
          <p:cNvSpPr txBox="1"/>
          <p:nvPr/>
        </p:nvSpPr>
        <p:spPr>
          <a:xfrm>
            <a:off x="4473346" y="1290730"/>
            <a:ext cx="30807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Infer root cause entity</a:t>
            </a:r>
            <a:endParaRPr lang="en-US" sz="2200" dirty="0"/>
          </a:p>
        </p:txBody>
      </p:sp>
    </p:spTree>
    <p:extLst>
      <p:ext uri="{BB962C8B-B14F-4D97-AF65-F5344CB8AC3E}">
        <p14:creationId xmlns:p14="http://schemas.microsoft.com/office/powerpoint/2010/main" val="13391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loud 116">
            <a:extLst>
              <a:ext uri="{FF2B5EF4-FFF2-40B4-BE49-F238E27FC236}">
                <a16:creationId xmlns:a16="http://schemas.microsoft.com/office/drawing/2014/main" id="{A5B56F1C-241D-614B-C608-F51E562EB3BC}"/>
              </a:ext>
            </a:extLst>
          </p:cNvPr>
          <p:cNvSpPr/>
          <p:nvPr/>
        </p:nvSpPr>
        <p:spPr>
          <a:xfrm>
            <a:off x="279936" y="2537438"/>
            <a:ext cx="3464447" cy="2081774"/>
          </a:xfrm>
          <a:prstGeom prst="cloud">
            <a:avLst/>
          </a:prstGeom>
          <a:solidFill>
            <a:schemeClr val="accent1">
              <a:lumMod val="40000"/>
              <a:lumOff val="60000"/>
              <a:alpha val="367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6A37E63-D3EC-3DD1-EBB1-335407473A60}"/>
              </a:ext>
            </a:extLst>
          </p:cNvPr>
          <p:cNvGrpSpPr/>
          <p:nvPr/>
        </p:nvGrpSpPr>
        <p:grpSpPr>
          <a:xfrm>
            <a:off x="7676422" y="1860921"/>
            <a:ext cx="4116402" cy="2986334"/>
            <a:chOff x="5960572" y="458207"/>
            <a:chExt cx="4394900" cy="3167212"/>
          </a:xfrm>
        </p:grpSpPr>
        <p:pic>
          <p:nvPicPr>
            <p:cNvPr id="8" name="Picture 5">
              <a:extLst>
                <a:ext uri="{FF2B5EF4-FFF2-40B4-BE49-F238E27FC236}">
                  <a16:creationId xmlns:a16="http://schemas.microsoft.com/office/drawing/2014/main" id="{244D3AA5-1A32-ADAE-6D6B-A3CA4A25AFAA}"/>
                </a:ext>
              </a:extLst>
            </p:cNvPr>
            <p:cNvPicPr>
              <a:picLocks noChangeAspect="1"/>
            </p:cNvPicPr>
            <p:nvPr/>
          </p:nvPicPr>
          <p:blipFill rotWithShape="1">
            <a:blip r:embed="rId3"/>
            <a:srcRect l="12676" t="17647" r="26648" b="12390"/>
            <a:stretch/>
          </p:blipFill>
          <p:spPr>
            <a:xfrm>
              <a:off x="5960574" y="458207"/>
              <a:ext cx="4394898" cy="3167212"/>
            </a:xfrm>
            <a:prstGeom prst="rect">
              <a:avLst/>
            </a:prstGeom>
          </p:spPr>
        </p:pic>
        <p:sp>
          <p:nvSpPr>
            <p:cNvPr id="9" name="Rectangle 8">
              <a:extLst>
                <a:ext uri="{FF2B5EF4-FFF2-40B4-BE49-F238E27FC236}">
                  <a16:creationId xmlns:a16="http://schemas.microsoft.com/office/drawing/2014/main" id="{75EDE5DE-6141-2DC9-AE25-CB7B10489912}"/>
                </a:ext>
              </a:extLst>
            </p:cNvPr>
            <p:cNvSpPr/>
            <p:nvPr/>
          </p:nvSpPr>
          <p:spPr>
            <a:xfrm>
              <a:off x="5960572" y="2620652"/>
              <a:ext cx="930421" cy="100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14CCE97D-6BD5-7642-898E-DA4B17828F60}"/>
              </a:ext>
            </a:extLst>
          </p:cNvPr>
          <p:cNvSpPr txBox="1"/>
          <p:nvPr/>
        </p:nvSpPr>
        <p:spPr>
          <a:xfrm>
            <a:off x="8974318" y="4912323"/>
            <a:ext cx="3073138" cy="646331"/>
          </a:xfrm>
          <a:prstGeom prst="rect">
            <a:avLst/>
          </a:prstGeom>
          <a:noFill/>
        </p:spPr>
        <p:txBody>
          <a:bodyPr wrap="square" rtlCol="0">
            <a:spAutoFit/>
          </a:bodyPr>
          <a:lstStyle/>
          <a:p>
            <a:r>
              <a:rPr lang="en-US" dirty="0"/>
              <a:t>Sage,  </a:t>
            </a:r>
            <a:r>
              <a:rPr lang="en-US" sz="1200" dirty="0">
                <a:solidFill>
                  <a:schemeClr val="tx1">
                    <a:lumMod val="50000"/>
                    <a:lumOff val="50000"/>
                  </a:schemeClr>
                </a:solidFill>
              </a:rPr>
              <a:t>ASPLOS 2019</a:t>
            </a:r>
            <a:endParaRPr lang="en-US" sz="1200" dirty="0"/>
          </a:p>
          <a:p>
            <a:r>
              <a:rPr lang="en-US" dirty="0"/>
              <a:t>Sherlock, </a:t>
            </a:r>
            <a:r>
              <a:rPr lang="en-US" sz="1200" dirty="0">
                <a:solidFill>
                  <a:schemeClr val="tx1">
                    <a:lumMod val="50000"/>
                    <a:lumOff val="50000"/>
                  </a:schemeClr>
                </a:solidFill>
              </a:rPr>
              <a:t>SIGCOMM 2007</a:t>
            </a:r>
          </a:p>
        </p:txBody>
      </p:sp>
      <p:cxnSp>
        <p:nvCxnSpPr>
          <p:cNvPr id="3" name="Straight Arrow Connector 2">
            <a:extLst>
              <a:ext uri="{FF2B5EF4-FFF2-40B4-BE49-F238E27FC236}">
                <a16:creationId xmlns:a16="http://schemas.microsoft.com/office/drawing/2014/main" id="{CC9EFF96-EA81-CA89-B09D-2F4A2EB4B91B}"/>
              </a:ext>
            </a:extLst>
          </p:cNvPr>
          <p:cNvCxnSpPr>
            <a:cxnSpLocks/>
          </p:cNvCxnSpPr>
          <p:nvPr/>
        </p:nvCxnSpPr>
        <p:spPr>
          <a:xfrm>
            <a:off x="641022" y="5967169"/>
            <a:ext cx="11406434" cy="0"/>
          </a:xfrm>
          <a:prstGeom prst="straightConnector1">
            <a:avLst/>
          </a:prstGeom>
          <a:ln w="127000">
            <a:gradFill flip="none" rotWithShape="1">
              <a:gsLst>
                <a:gs pos="0">
                  <a:schemeClr val="accent3">
                    <a:lumMod val="38000"/>
                  </a:schemeClr>
                </a:gs>
                <a:gs pos="27000">
                  <a:schemeClr val="accent3">
                    <a:lumMod val="20630"/>
                  </a:schemeClr>
                </a:gs>
                <a:gs pos="69000">
                  <a:schemeClr val="accent3">
                    <a:lumMod val="10675"/>
                  </a:schemeClr>
                </a:gs>
                <a:gs pos="97000">
                  <a:schemeClr val="accent3">
                    <a:lumMod val="0"/>
                  </a:schemeClr>
                </a:gs>
              </a:gsLst>
              <a:path path="rect">
                <a:fillToRect l="100000" t="100000"/>
              </a:path>
              <a:tileRect r="-100000" b="-100000"/>
            </a:gradFill>
            <a:miter lim="800000"/>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9715A396-7D77-ECEF-7860-8186CA98A405}"/>
              </a:ext>
            </a:extLst>
          </p:cNvPr>
          <p:cNvSpPr>
            <a:spLocks noGrp="1"/>
          </p:cNvSpPr>
          <p:nvPr>
            <p:ph type="title"/>
          </p:nvPr>
        </p:nvSpPr>
        <p:spPr>
          <a:xfrm>
            <a:off x="-175001" y="17491"/>
            <a:ext cx="12222457" cy="936550"/>
          </a:xfrm>
        </p:spPr>
        <p:txBody>
          <a:bodyPr>
            <a:noAutofit/>
          </a:bodyPr>
          <a:lstStyle/>
          <a:p>
            <a:pPr algn="ctr"/>
            <a:r>
              <a:rPr lang="en-US" sz="3600" dirty="0"/>
              <a:t>What dependencies to assume between entities?</a:t>
            </a:r>
          </a:p>
        </p:txBody>
      </p:sp>
      <p:sp>
        <p:nvSpPr>
          <p:cNvPr id="15" name="TextBox 14">
            <a:extLst>
              <a:ext uri="{FF2B5EF4-FFF2-40B4-BE49-F238E27FC236}">
                <a16:creationId xmlns:a16="http://schemas.microsoft.com/office/drawing/2014/main" id="{C9F341F6-4185-6E78-A398-236F3B2EDEFC}"/>
              </a:ext>
            </a:extLst>
          </p:cNvPr>
          <p:cNvSpPr txBox="1"/>
          <p:nvPr/>
        </p:nvSpPr>
        <p:spPr>
          <a:xfrm>
            <a:off x="-47694" y="6000575"/>
            <a:ext cx="4241331" cy="830997"/>
          </a:xfrm>
          <a:prstGeom prst="rect">
            <a:avLst/>
          </a:prstGeom>
          <a:noFill/>
        </p:spPr>
        <p:txBody>
          <a:bodyPr wrap="square" rtlCol="0">
            <a:spAutoFit/>
          </a:bodyPr>
          <a:lstStyle/>
          <a:p>
            <a:pPr algn="ctr"/>
            <a:r>
              <a:rPr lang="en-US" sz="2400" dirty="0"/>
              <a:t>Dependencies between entities: </a:t>
            </a:r>
          </a:p>
          <a:p>
            <a:pPr algn="ctr"/>
            <a:r>
              <a:rPr lang="en-US" sz="2400" dirty="0"/>
              <a:t>None</a:t>
            </a:r>
          </a:p>
        </p:txBody>
      </p:sp>
      <p:sp>
        <p:nvSpPr>
          <p:cNvPr id="17" name="TextBox 16">
            <a:extLst>
              <a:ext uri="{FF2B5EF4-FFF2-40B4-BE49-F238E27FC236}">
                <a16:creationId xmlns:a16="http://schemas.microsoft.com/office/drawing/2014/main" id="{7A47F829-6E0E-71B6-32BA-87272AD9FA7B}"/>
              </a:ext>
            </a:extLst>
          </p:cNvPr>
          <p:cNvSpPr txBox="1"/>
          <p:nvPr/>
        </p:nvSpPr>
        <p:spPr>
          <a:xfrm>
            <a:off x="670983" y="5014150"/>
            <a:ext cx="2763351" cy="369332"/>
          </a:xfrm>
          <a:prstGeom prst="rect">
            <a:avLst/>
          </a:prstGeom>
          <a:noFill/>
        </p:spPr>
        <p:txBody>
          <a:bodyPr wrap="square" rtlCol="0">
            <a:spAutoFit/>
          </a:bodyPr>
          <a:lstStyle/>
          <a:p>
            <a:pPr algn="ctr"/>
            <a:r>
              <a:rPr lang="en-US" dirty="0"/>
              <a:t>ExplainIT</a:t>
            </a:r>
            <a:r>
              <a:rPr lang="en-US" dirty="0">
                <a:solidFill>
                  <a:schemeClr val="tx1">
                    <a:lumMod val="65000"/>
                    <a:lumOff val="35000"/>
                  </a:schemeClr>
                </a:solidFill>
              </a:rPr>
              <a:t>,  </a:t>
            </a:r>
            <a:r>
              <a:rPr lang="en-US" sz="1200" dirty="0">
                <a:solidFill>
                  <a:schemeClr val="tx1">
                    <a:lumMod val="50000"/>
                    <a:lumOff val="50000"/>
                  </a:schemeClr>
                </a:solidFill>
              </a:rPr>
              <a:t>SIGMOD 2019</a:t>
            </a:r>
            <a:endParaRPr lang="en-US" dirty="0">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BBE799C0-A088-2BB7-5705-1CEA2AF9D3A9}"/>
              </a:ext>
            </a:extLst>
          </p:cNvPr>
          <p:cNvCxnSpPr/>
          <p:nvPr/>
        </p:nvCxnSpPr>
        <p:spPr>
          <a:xfrm>
            <a:off x="4072601" y="1148166"/>
            <a:ext cx="0" cy="4608736"/>
          </a:xfrm>
          <a:prstGeom prst="line">
            <a:avLst/>
          </a:prstGeom>
          <a:ln w="38100" cap="rnd">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06C166-F586-F26D-A011-384EDE8FCD8B}"/>
              </a:ext>
            </a:extLst>
          </p:cNvPr>
          <p:cNvCxnSpPr/>
          <p:nvPr/>
        </p:nvCxnSpPr>
        <p:spPr>
          <a:xfrm>
            <a:off x="7450233" y="1187598"/>
            <a:ext cx="0" cy="4608736"/>
          </a:xfrm>
          <a:prstGeom prst="line">
            <a:avLst/>
          </a:prstGeom>
          <a:ln w="38100" cap="rnd">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1FE2E4F-9D09-095E-E130-70DA5C2FA6A7}"/>
              </a:ext>
            </a:extLst>
          </p:cNvPr>
          <p:cNvSpPr txBox="1"/>
          <p:nvPr/>
        </p:nvSpPr>
        <p:spPr>
          <a:xfrm>
            <a:off x="7009248" y="6032238"/>
            <a:ext cx="5038208" cy="830997"/>
          </a:xfrm>
          <a:prstGeom prst="rect">
            <a:avLst/>
          </a:prstGeom>
          <a:noFill/>
        </p:spPr>
        <p:txBody>
          <a:bodyPr wrap="square" rtlCol="0">
            <a:spAutoFit/>
          </a:bodyPr>
          <a:lstStyle/>
          <a:p>
            <a:pPr algn="ctr"/>
            <a:r>
              <a:rPr lang="en-US" sz="2400" dirty="0"/>
              <a:t>Dependencies between entities: </a:t>
            </a:r>
          </a:p>
          <a:p>
            <a:pPr algn="ctr"/>
            <a:r>
              <a:rPr lang="en-US" sz="2400" dirty="0"/>
              <a:t>Acyclic (DAG)</a:t>
            </a:r>
          </a:p>
        </p:txBody>
      </p:sp>
      <p:sp>
        <p:nvSpPr>
          <p:cNvPr id="23" name="TextBox 22">
            <a:extLst>
              <a:ext uri="{FF2B5EF4-FFF2-40B4-BE49-F238E27FC236}">
                <a16:creationId xmlns:a16="http://schemas.microsoft.com/office/drawing/2014/main" id="{F05E21AB-741A-2B18-E7F1-294F0D3B1049}"/>
              </a:ext>
            </a:extLst>
          </p:cNvPr>
          <p:cNvSpPr txBox="1"/>
          <p:nvPr/>
        </p:nvSpPr>
        <p:spPr>
          <a:xfrm>
            <a:off x="4318604" y="2890870"/>
            <a:ext cx="3073134" cy="1446550"/>
          </a:xfrm>
          <a:prstGeom prst="rect">
            <a:avLst/>
          </a:prstGeom>
          <a:noFill/>
        </p:spPr>
        <p:txBody>
          <a:bodyPr wrap="square" rtlCol="0">
            <a:spAutoFit/>
          </a:bodyPr>
          <a:lstStyle/>
          <a:p>
            <a:pPr algn="ctr"/>
            <a:r>
              <a:rPr lang="en-US" sz="4400" dirty="0">
                <a:cs typeface="Calibri" panose="020F0502020204030204" pitchFamily="34" charset="0"/>
              </a:rPr>
              <a:t>middle ground ?</a:t>
            </a:r>
          </a:p>
        </p:txBody>
      </p:sp>
      <p:sp>
        <p:nvSpPr>
          <p:cNvPr id="24" name="TextBox 23">
            <a:extLst>
              <a:ext uri="{FF2B5EF4-FFF2-40B4-BE49-F238E27FC236}">
                <a16:creationId xmlns:a16="http://schemas.microsoft.com/office/drawing/2014/main" id="{56B78DF7-5023-918C-D21A-639BB953BB89}"/>
              </a:ext>
            </a:extLst>
          </p:cNvPr>
          <p:cNvSpPr txBox="1"/>
          <p:nvPr/>
        </p:nvSpPr>
        <p:spPr>
          <a:xfrm>
            <a:off x="8486187" y="1135023"/>
            <a:ext cx="2744321" cy="860981"/>
          </a:xfrm>
          <a:prstGeom prst="rect">
            <a:avLst/>
          </a:prstGeom>
          <a:noFill/>
        </p:spPr>
        <p:txBody>
          <a:bodyPr wrap="square" rtlCol="0">
            <a:noAutofit/>
          </a:bodyPr>
          <a:lstStyle/>
          <a:p>
            <a:pPr algn="ctr"/>
            <a:r>
              <a:rPr lang="en-US" sz="2400" dirty="0">
                <a:solidFill>
                  <a:srgbClr val="C00000"/>
                </a:solidFill>
              </a:rPr>
              <a:t>Infeasible to get a DAG in many cases</a:t>
            </a:r>
          </a:p>
          <a:p>
            <a:pPr algn="ctr"/>
            <a:endParaRPr lang="en-US" sz="2400" dirty="0">
              <a:solidFill>
                <a:schemeClr val="tx1">
                  <a:lumMod val="65000"/>
                  <a:lumOff val="35000"/>
                </a:schemeClr>
              </a:solidFill>
            </a:endParaRPr>
          </a:p>
        </p:txBody>
      </p:sp>
      <p:sp>
        <p:nvSpPr>
          <p:cNvPr id="29" name="Freeform 28">
            <a:extLst>
              <a:ext uri="{FF2B5EF4-FFF2-40B4-BE49-F238E27FC236}">
                <a16:creationId xmlns:a16="http://schemas.microsoft.com/office/drawing/2014/main" id="{A2A5CAF3-382B-5DC0-7E6C-D809AC2BC276}"/>
              </a:ext>
            </a:extLst>
          </p:cNvPr>
          <p:cNvSpPr/>
          <p:nvPr/>
        </p:nvSpPr>
        <p:spPr>
          <a:xfrm>
            <a:off x="2791904" y="1917058"/>
            <a:ext cx="1861574" cy="1710107"/>
          </a:xfrm>
          <a:custGeom>
            <a:avLst/>
            <a:gdLst>
              <a:gd name="connsiteX0" fmla="*/ 122698 w 4103683"/>
              <a:gd name="connsiteY0" fmla="*/ 1449659 h 3100039"/>
              <a:gd name="connsiteX1" fmla="*/ 122698 w 4103683"/>
              <a:gd name="connsiteY1" fmla="*/ 1449659 h 3100039"/>
              <a:gd name="connsiteX2" fmla="*/ 89244 w 4103683"/>
              <a:gd name="connsiteY2" fmla="*/ 1572322 h 3100039"/>
              <a:gd name="connsiteX3" fmla="*/ 66942 w 4103683"/>
              <a:gd name="connsiteY3" fmla="*/ 1639230 h 3100039"/>
              <a:gd name="connsiteX4" fmla="*/ 55791 w 4103683"/>
              <a:gd name="connsiteY4" fmla="*/ 1672683 h 3100039"/>
              <a:gd name="connsiteX5" fmla="*/ 44639 w 4103683"/>
              <a:gd name="connsiteY5" fmla="*/ 1761893 h 3100039"/>
              <a:gd name="connsiteX6" fmla="*/ 22337 w 4103683"/>
              <a:gd name="connsiteY6" fmla="*/ 1862254 h 3100039"/>
              <a:gd name="connsiteX7" fmla="*/ 11186 w 4103683"/>
              <a:gd name="connsiteY7" fmla="*/ 1929161 h 3100039"/>
              <a:gd name="connsiteX8" fmla="*/ 35 w 4103683"/>
              <a:gd name="connsiteY8" fmla="*/ 2062976 h 3100039"/>
              <a:gd name="connsiteX9" fmla="*/ 22337 w 4103683"/>
              <a:gd name="connsiteY9" fmla="*/ 2709747 h 3100039"/>
              <a:gd name="connsiteX10" fmla="*/ 66942 w 4103683"/>
              <a:gd name="connsiteY10" fmla="*/ 2854713 h 3100039"/>
              <a:gd name="connsiteX11" fmla="*/ 78093 w 4103683"/>
              <a:gd name="connsiteY11" fmla="*/ 2888166 h 3100039"/>
              <a:gd name="connsiteX12" fmla="*/ 122698 w 4103683"/>
              <a:gd name="connsiteY12" fmla="*/ 2955074 h 3100039"/>
              <a:gd name="connsiteX13" fmla="*/ 256513 w 4103683"/>
              <a:gd name="connsiteY13" fmla="*/ 2988527 h 3100039"/>
              <a:gd name="connsiteX14" fmla="*/ 468386 w 4103683"/>
              <a:gd name="connsiteY14" fmla="*/ 2966225 h 3100039"/>
              <a:gd name="connsiteX15" fmla="*/ 591049 w 4103683"/>
              <a:gd name="connsiteY15" fmla="*/ 2865864 h 3100039"/>
              <a:gd name="connsiteX16" fmla="*/ 613352 w 4103683"/>
              <a:gd name="connsiteY16" fmla="*/ 2843561 h 3100039"/>
              <a:gd name="connsiteX17" fmla="*/ 669108 w 4103683"/>
              <a:gd name="connsiteY17" fmla="*/ 2776654 h 3100039"/>
              <a:gd name="connsiteX18" fmla="*/ 702561 w 4103683"/>
              <a:gd name="connsiteY18" fmla="*/ 2709747 h 3100039"/>
              <a:gd name="connsiteX19" fmla="*/ 713713 w 4103683"/>
              <a:gd name="connsiteY19" fmla="*/ 2676293 h 3100039"/>
              <a:gd name="connsiteX20" fmla="*/ 791771 w 4103683"/>
              <a:gd name="connsiteY20" fmla="*/ 2531327 h 3100039"/>
              <a:gd name="connsiteX21" fmla="*/ 825225 w 4103683"/>
              <a:gd name="connsiteY21" fmla="*/ 2453269 h 3100039"/>
              <a:gd name="connsiteX22" fmla="*/ 858678 w 4103683"/>
              <a:gd name="connsiteY22" fmla="*/ 2397513 h 3100039"/>
              <a:gd name="connsiteX23" fmla="*/ 869830 w 4103683"/>
              <a:gd name="connsiteY23" fmla="*/ 2364059 h 3100039"/>
              <a:gd name="connsiteX24" fmla="*/ 914435 w 4103683"/>
              <a:gd name="connsiteY24" fmla="*/ 2286000 h 3100039"/>
              <a:gd name="connsiteX25" fmla="*/ 925586 w 4103683"/>
              <a:gd name="connsiteY25" fmla="*/ 2252547 h 3100039"/>
              <a:gd name="connsiteX26" fmla="*/ 959039 w 4103683"/>
              <a:gd name="connsiteY26" fmla="*/ 2207942 h 3100039"/>
              <a:gd name="connsiteX27" fmla="*/ 1025947 w 4103683"/>
              <a:gd name="connsiteY27" fmla="*/ 2062976 h 3100039"/>
              <a:gd name="connsiteX28" fmla="*/ 1059400 w 4103683"/>
              <a:gd name="connsiteY28" fmla="*/ 2007220 h 3100039"/>
              <a:gd name="connsiteX29" fmla="*/ 1115156 w 4103683"/>
              <a:gd name="connsiteY29" fmla="*/ 1884556 h 3100039"/>
              <a:gd name="connsiteX30" fmla="*/ 1148610 w 4103683"/>
              <a:gd name="connsiteY30" fmla="*/ 1828800 h 3100039"/>
              <a:gd name="connsiteX31" fmla="*/ 1215517 w 4103683"/>
              <a:gd name="connsiteY31" fmla="*/ 1672683 h 3100039"/>
              <a:gd name="connsiteX32" fmla="*/ 1382786 w 4103683"/>
              <a:gd name="connsiteY32" fmla="*/ 1371600 h 3100039"/>
              <a:gd name="connsiteX33" fmla="*/ 1616961 w 4103683"/>
              <a:gd name="connsiteY33" fmla="*/ 981308 h 3100039"/>
              <a:gd name="connsiteX34" fmla="*/ 2029556 w 4103683"/>
              <a:gd name="connsiteY34" fmla="*/ 546410 h 3100039"/>
              <a:gd name="connsiteX35" fmla="*/ 2129917 w 4103683"/>
              <a:gd name="connsiteY35" fmla="*/ 457200 h 3100039"/>
              <a:gd name="connsiteX36" fmla="*/ 2364093 w 4103683"/>
              <a:gd name="connsiteY36" fmla="*/ 278781 h 3100039"/>
              <a:gd name="connsiteX37" fmla="*/ 2542513 w 4103683"/>
              <a:gd name="connsiteY37" fmla="*/ 200722 h 3100039"/>
              <a:gd name="connsiteX38" fmla="*/ 2609420 w 4103683"/>
              <a:gd name="connsiteY38" fmla="*/ 189571 h 3100039"/>
              <a:gd name="connsiteX39" fmla="*/ 2676327 w 4103683"/>
              <a:gd name="connsiteY39" fmla="*/ 167269 h 3100039"/>
              <a:gd name="connsiteX40" fmla="*/ 2743235 w 4103683"/>
              <a:gd name="connsiteY40" fmla="*/ 156117 h 3100039"/>
              <a:gd name="connsiteX41" fmla="*/ 2798991 w 4103683"/>
              <a:gd name="connsiteY41" fmla="*/ 144966 h 3100039"/>
              <a:gd name="connsiteX42" fmla="*/ 3055469 w 4103683"/>
              <a:gd name="connsiteY42" fmla="*/ 122664 h 3100039"/>
              <a:gd name="connsiteX43" fmla="*/ 3144678 w 4103683"/>
              <a:gd name="connsiteY43" fmla="*/ 100361 h 3100039"/>
              <a:gd name="connsiteX44" fmla="*/ 3233888 w 4103683"/>
              <a:gd name="connsiteY44" fmla="*/ 78059 h 3100039"/>
              <a:gd name="connsiteX45" fmla="*/ 3289644 w 4103683"/>
              <a:gd name="connsiteY45" fmla="*/ 66908 h 3100039"/>
              <a:gd name="connsiteX46" fmla="*/ 3356552 w 4103683"/>
              <a:gd name="connsiteY46" fmla="*/ 44605 h 3100039"/>
              <a:gd name="connsiteX47" fmla="*/ 3423459 w 4103683"/>
              <a:gd name="connsiteY47" fmla="*/ 33454 h 3100039"/>
              <a:gd name="connsiteX48" fmla="*/ 3479215 w 4103683"/>
              <a:gd name="connsiteY48" fmla="*/ 22303 h 3100039"/>
              <a:gd name="connsiteX49" fmla="*/ 3523820 w 4103683"/>
              <a:gd name="connsiteY49" fmla="*/ 11152 h 3100039"/>
              <a:gd name="connsiteX50" fmla="*/ 3624181 w 4103683"/>
              <a:gd name="connsiteY50" fmla="*/ 0 h 3100039"/>
              <a:gd name="connsiteX51" fmla="*/ 3914113 w 4103683"/>
              <a:gd name="connsiteY51" fmla="*/ 11152 h 3100039"/>
              <a:gd name="connsiteX52" fmla="*/ 3981020 w 4103683"/>
              <a:gd name="connsiteY52" fmla="*/ 33454 h 3100039"/>
              <a:gd name="connsiteX53" fmla="*/ 4047927 w 4103683"/>
              <a:gd name="connsiteY53" fmla="*/ 78059 h 3100039"/>
              <a:gd name="connsiteX54" fmla="*/ 4070230 w 4103683"/>
              <a:gd name="connsiteY54" fmla="*/ 100361 h 3100039"/>
              <a:gd name="connsiteX55" fmla="*/ 4103683 w 4103683"/>
              <a:gd name="connsiteY55" fmla="*/ 167269 h 3100039"/>
              <a:gd name="connsiteX56" fmla="*/ 4092532 w 4103683"/>
              <a:gd name="connsiteY56" fmla="*/ 223025 h 3100039"/>
              <a:gd name="connsiteX57" fmla="*/ 4003322 w 4103683"/>
              <a:gd name="connsiteY57" fmla="*/ 278781 h 3100039"/>
              <a:gd name="connsiteX58" fmla="*/ 3958717 w 4103683"/>
              <a:gd name="connsiteY58" fmla="*/ 312234 h 3100039"/>
              <a:gd name="connsiteX59" fmla="*/ 3891810 w 4103683"/>
              <a:gd name="connsiteY59" fmla="*/ 334537 h 3100039"/>
              <a:gd name="connsiteX60" fmla="*/ 3769147 w 4103683"/>
              <a:gd name="connsiteY60" fmla="*/ 401444 h 3100039"/>
              <a:gd name="connsiteX61" fmla="*/ 3713391 w 4103683"/>
              <a:gd name="connsiteY61" fmla="*/ 434898 h 3100039"/>
              <a:gd name="connsiteX62" fmla="*/ 3635332 w 4103683"/>
              <a:gd name="connsiteY62" fmla="*/ 524108 h 3100039"/>
              <a:gd name="connsiteX63" fmla="*/ 3568425 w 4103683"/>
              <a:gd name="connsiteY63" fmla="*/ 613317 h 3100039"/>
              <a:gd name="connsiteX64" fmla="*/ 3557274 w 4103683"/>
              <a:gd name="connsiteY64" fmla="*/ 646771 h 3100039"/>
              <a:gd name="connsiteX65" fmla="*/ 3512669 w 4103683"/>
              <a:gd name="connsiteY65" fmla="*/ 735981 h 3100039"/>
              <a:gd name="connsiteX66" fmla="*/ 3490366 w 4103683"/>
              <a:gd name="connsiteY66" fmla="*/ 825191 h 3100039"/>
              <a:gd name="connsiteX67" fmla="*/ 3479215 w 4103683"/>
              <a:gd name="connsiteY67" fmla="*/ 936703 h 3100039"/>
              <a:gd name="connsiteX68" fmla="*/ 3468064 w 4103683"/>
              <a:gd name="connsiteY68" fmla="*/ 992459 h 3100039"/>
              <a:gd name="connsiteX69" fmla="*/ 3456913 w 4103683"/>
              <a:gd name="connsiteY69" fmla="*/ 1126274 h 3100039"/>
              <a:gd name="connsiteX70" fmla="*/ 3434610 w 4103683"/>
              <a:gd name="connsiteY70" fmla="*/ 1405054 h 3100039"/>
              <a:gd name="connsiteX71" fmla="*/ 3401156 w 4103683"/>
              <a:gd name="connsiteY71" fmla="*/ 2129883 h 3100039"/>
              <a:gd name="connsiteX72" fmla="*/ 3390005 w 4103683"/>
              <a:gd name="connsiteY72" fmla="*/ 2219093 h 3100039"/>
              <a:gd name="connsiteX73" fmla="*/ 3378854 w 4103683"/>
              <a:gd name="connsiteY73" fmla="*/ 2375210 h 3100039"/>
              <a:gd name="connsiteX74" fmla="*/ 3278493 w 4103683"/>
              <a:gd name="connsiteY74" fmla="*/ 2709747 h 3100039"/>
              <a:gd name="connsiteX75" fmla="*/ 3245039 w 4103683"/>
              <a:gd name="connsiteY75" fmla="*/ 2821259 h 3100039"/>
              <a:gd name="connsiteX76" fmla="*/ 3211586 w 4103683"/>
              <a:gd name="connsiteY76" fmla="*/ 2910469 h 3100039"/>
              <a:gd name="connsiteX77" fmla="*/ 3189283 w 4103683"/>
              <a:gd name="connsiteY77" fmla="*/ 2988527 h 3100039"/>
              <a:gd name="connsiteX78" fmla="*/ 3155830 w 4103683"/>
              <a:gd name="connsiteY78" fmla="*/ 3033132 h 3100039"/>
              <a:gd name="connsiteX79" fmla="*/ 3088922 w 4103683"/>
              <a:gd name="connsiteY79" fmla="*/ 3088888 h 3100039"/>
              <a:gd name="connsiteX80" fmla="*/ 3055469 w 4103683"/>
              <a:gd name="connsiteY80" fmla="*/ 3100039 h 3100039"/>
              <a:gd name="connsiteX81" fmla="*/ 2832444 w 4103683"/>
              <a:gd name="connsiteY81" fmla="*/ 3088888 h 3100039"/>
              <a:gd name="connsiteX82" fmla="*/ 2765537 w 4103683"/>
              <a:gd name="connsiteY82" fmla="*/ 3066586 h 3100039"/>
              <a:gd name="connsiteX83" fmla="*/ 2720932 w 4103683"/>
              <a:gd name="connsiteY83" fmla="*/ 3021981 h 3100039"/>
              <a:gd name="connsiteX84" fmla="*/ 2654025 w 4103683"/>
              <a:gd name="connsiteY84" fmla="*/ 2932771 h 3100039"/>
              <a:gd name="connsiteX85" fmla="*/ 2642874 w 4103683"/>
              <a:gd name="connsiteY85" fmla="*/ 2899317 h 3100039"/>
              <a:gd name="connsiteX86" fmla="*/ 2620571 w 4103683"/>
              <a:gd name="connsiteY86" fmla="*/ 2776654 h 3100039"/>
              <a:gd name="connsiteX87" fmla="*/ 2620571 w 4103683"/>
              <a:gd name="connsiteY87" fmla="*/ 2252547 h 3100039"/>
              <a:gd name="connsiteX88" fmla="*/ 2631722 w 4103683"/>
              <a:gd name="connsiteY88" fmla="*/ 2219093 h 3100039"/>
              <a:gd name="connsiteX89" fmla="*/ 2654025 w 4103683"/>
              <a:gd name="connsiteY89" fmla="*/ 2107581 h 3100039"/>
              <a:gd name="connsiteX90" fmla="*/ 2676327 w 4103683"/>
              <a:gd name="connsiteY90" fmla="*/ 2040674 h 3100039"/>
              <a:gd name="connsiteX91" fmla="*/ 2687478 w 4103683"/>
              <a:gd name="connsiteY91" fmla="*/ 1996069 h 3100039"/>
              <a:gd name="connsiteX92" fmla="*/ 2698630 w 4103683"/>
              <a:gd name="connsiteY92" fmla="*/ 1940313 h 3100039"/>
              <a:gd name="connsiteX93" fmla="*/ 2720932 w 4103683"/>
              <a:gd name="connsiteY93" fmla="*/ 1884556 h 3100039"/>
              <a:gd name="connsiteX94" fmla="*/ 2732083 w 4103683"/>
              <a:gd name="connsiteY94" fmla="*/ 1828800 h 3100039"/>
              <a:gd name="connsiteX95" fmla="*/ 2776688 w 4103683"/>
              <a:gd name="connsiteY95" fmla="*/ 1728439 h 3100039"/>
              <a:gd name="connsiteX96" fmla="*/ 2798991 w 4103683"/>
              <a:gd name="connsiteY96" fmla="*/ 1661532 h 3100039"/>
              <a:gd name="connsiteX97" fmla="*/ 2821293 w 4103683"/>
              <a:gd name="connsiteY97" fmla="*/ 1628078 h 3100039"/>
              <a:gd name="connsiteX98" fmla="*/ 2832444 w 4103683"/>
              <a:gd name="connsiteY98" fmla="*/ 1594625 h 3100039"/>
              <a:gd name="connsiteX99" fmla="*/ 2854747 w 4103683"/>
              <a:gd name="connsiteY99" fmla="*/ 1505415 h 3100039"/>
              <a:gd name="connsiteX100" fmla="*/ 2877049 w 4103683"/>
              <a:gd name="connsiteY100" fmla="*/ 1438508 h 3100039"/>
              <a:gd name="connsiteX101" fmla="*/ 2888200 w 4103683"/>
              <a:gd name="connsiteY101" fmla="*/ 1405054 h 3100039"/>
              <a:gd name="connsiteX102" fmla="*/ 2899352 w 4103683"/>
              <a:gd name="connsiteY102" fmla="*/ 1382752 h 3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103683" h="3100039">
                <a:moveTo>
                  <a:pt x="122698" y="1449659"/>
                </a:moveTo>
                <a:lnTo>
                  <a:pt x="122698" y="1449659"/>
                </a:lnTo>
                <a:cubicBezTo>
                  <a:pt x="111547" y="1490547"/>
                  <a:pt x="101202" y="1531663"/>
                  <a:pt x="89244" y="1572322"/>
                </a:cubicBezTo>
                <a:cubicBezTo>
                  <a:pt x="82611" y="1594876"/>
                  <a:pt x="74376" y="1616927"/>
                  <a:pt x="66942" y="1639230"/>
                </a:cubicBezTo>
                <a:lnTo>
                  <a:pt x="55791" y="1672683"/>
                </a:lnTo>
                <a:cubicBezTo>
                  <a:pt x="52074" y="1702420"/>
                  <a:pt x="49196" y="1732273"/>
                  <a:pt x="44639" y="1761893"/>
                </a:cubicBezTo>
                <a:cubicBezTo>
                  <a:pt x="31653" y="1846297"/>
                  <a:pt x="37138" y="1788249"/>
                  <a:pt x="22337" y="1862254"/>
                </a:cubicBezTo>
                <a:cubicBezTo>
                  <a:pt x="17903" y="1884425"/>
                  <a:pt x="14903" y="1906859"/>
                  <a:pt x="11186" y="1929161"/>
                </a:cubicBezTo>
                <a:cubicBezTo>
                  <a:pt x="7469" y="1973766"/>
                  <a:pt x="-604" y="2018221"/>
                  <a:pt x="35" y="2062976"/>
                </a:cubicBezTo>
                <a:cubicBezTo>
                  <a:pt x="3116" y="2278672"/>
                  <a:pt x="9287" y="2494424"/>
                  <a:pt x="22337" y="2709747"/>
                </a:cubicBezTo>
                <a:cubicBezTo>
                  <a:pt x="25576" y="2763193"/>
                  <a:pt x="48875" y="2806535"/>
                  <a:pt x="66942" y="2854713"/>
                </a:cubicBezTo>
                <a:cubicBezTo>
                  <a:pt x="71069" y="2865719"/>
                  <a:pt x="73463" y="2877362"/>
                  <a:pt x="78093" y="2888166"/>
                </a:cubicBezTo>
                <a:cubicBezTo>
                  <a:pt x="88927" y="2913445"/>
                  <a:pt x="98868" y="2939187"/>
                  <a:pt x="122698" y="2955074"/>
                </a:cubicBezTo>
                <a:cubicBezTo>
                  <a:pt x="172134" y="2988031"/>
                  <a:pt x="190421" y="2980266"/>
                  <a:pt x="256513" y="2988527"/>
                </a:cubicBezTo>
                <a:cubicBezTo>
                  <a:pt x="293000" y="2986095"/>
                  <a:pt x="409632" y="2988258"/>
                  <a:pt x="468386" y="2966225"/>
                </a:cubicBezTo>
                <a:cubicBezTo>
                  <a:pt x="530398" y="2942970"/>
                  <a:pt x="535557" y="2921356"/>
                  <a:pt x="591049" y="2865864"/>
                </a:cubicBezTo>
                <a:cubicBezTo>
                  <a:pt x="598483" y="2858430"/>
                  <a:pt x="607044" y="2851972"/>
                  <a:pt x="613352" y="2843561"/>
                </a:cubicBezTo>
                <a:cubicBezTo>
                  <a:pt x="653113" y="2790545"/>
                  <a:pt x="633663" y="2812097"/>
                  <a:pt x="669108" y="2776654"/>
                </a:cubicBezTo>
                <a:cubicBezTo>
                  <a:pt x="697134" y="2692572"/>
                  <a:pt x="659330" y="2796207"/>
                  <a:pt x="702561" y="2709747"/>
                </a:cubicBezTo>
                <a:cubicBezTo>
                  <a:pt x="707818" y="2699233"/>
                  <a:pt x="708456" y="2686807"/>
                  <a:pt x="713713" y="2676293"/>
                </a:cubicBezTo>
                <a:cubicBezTo>
                  <a:pt x="745725" y="2612270"/>
                  <a:pt x="765922" y="2608873"/>
                  <a:pt x="791771" y="2531327"/>
                </a:cubicBezTo>
                <a:cubicBezTo>
                  <a:pt x="804932" y="2491845"/>
                  <a:pt x="802257" y="2494611"/>
                  <a:pt x="825225" y="2453269"/>
                </a:cubicBezTo>
                <a:cubicBezTo>
                  <a:pt x="835751" y="2434323"/>
                  <a:pt x="848985" y="2416899"/>
                  <a:pt x="858678" y="2397513"/>
                </a:cubicBezTo>
                <a:cubicBezTo>
                  <a:pt x="863935" y="2386999"/>
                  <a:pt x="864573" y="2374573"/>
                  <a:pt x="869830" y="2364059"/>
                </a:cubicBezTo>
                <a:cubicBezTo>
                  <a:pt x="925822" y="2252075"/>
                  <a:pt x="855788" y="2422841"/>
                  <a:pt x="914435" y="2286000"/>
                </a:cubicBezTo>
                <a:cubicBezTo>
                  <a:pt x="919065" y="2275196"/>
                  <a:pt x="919754" y="2262753"/>
                  <a:pt x="925586" y="2252547"/>
                </a:cubicBezTo>
                <a:cubicBezTo>
                  <a:pt x="934807" y="2236410"/>
                  <a:pt x="949674" y="2223996"/>
                  <a:pt x="959039" y="2207942"/>
                </a:cubicBezTo>
                <a:cubicBezTo>
                  <a:pt x="1059747" y="2035298"/>
                  <a:pt x="962908" y="2189055"/>
                  <a:pt x="1025947" y="2062976"/>
                </a:cubicBezTo>
                <a:cubicBezTo>
                  <a:pt x="1035640" y="2043590"/>
                  <a:pt x="1049707" y="2026606"/>
                  <a:pt x="1059400" y="2007220"/>
                </a:cubicBezTo>
                <a:cubicBezTo>
                  <a:pt x="1151599" y="1822822"/>
                  <a:pt x="997219" y="2100776"/>
                  <a:pt x="1115156" y="1884556"/>
                </a:cubicBezTo>
                <a:cubicBezTo>
                  <a:pt x="1125535" y="1865528"/>
                  <a:pt x="1139332" y="1848388"/>
                  <a:pt x="1148610" y="1828800"/>
                </a:cubicBezTo>
                <a:cubicBezTo>
                  <a:pt x="1172847" y="1777633"/>
                  <a:pt x="1187760" y="1722029"/>
                  <a:pt x="1215517" y="1672683"/>
                </a:cubicBezTo>
                <a:cubicBezTo>
                  <a:pt x="1311332" y="1502346"/>
                  <a:pt x="1301891" y="1520944"/>
                  <a:pt x="1382786" y="1371600"/>
                </a:cubicBezTo>
                <a:cubicBezTo>
                  <a:pt x="1451212" y="1245275"/>
                  <a:pt x="1529552" y="1089284"/>
                  <a:pt x="1616961" y="981308"/>
                </a:cubicBezTo>
                <a:cubicBezTo>
                  <a:pt x="1866419" y="673154"/>
                  <a:pt x="1734913" y="810573"/>
                  <a:pt x="2029556" y="546410"/>
                </a:cubicBezTo>
                <a:lnTo>
                  <a:pt x="2129917" y="457200"/>
                </a:lnTo>
                <a:cubicBezTo>
                  <a:pt x="2200786" y="394669"/>
                  <a:pt x="2279710" y="320973"/>
                  <a:pt x="2364093" y="278781"/>
                </a:cubicBezTo>
                <a:cubicBezTo>
                  <a:pt x="2408098" y="256778"/>
                  <a:pt x="2502111" y="207456"/>
                  <a:pt x="2542513" y="200722"/>
                </a:cubicBezTo>
                <a:cubicBezTo>
                  <a:pt x="2564815" y="197005"/>
                  <a:pt x="2587485" y="195055"/>
                  <a:pt x="2609420" y="189571"/>
                </a:cubicBezTo>
                <a:cubicBezTo>
                  <a:pt x="2632227" y="183869"/>
                  <a:pt x="2653520" y="172971"/>
                  <a:pt x="2676327" y="167269"/>
                </a:cubicBezTo>
                <a:cubicBezTo>
                  <a:pt x="2698262" y="161785"/>
                  <a:pt x="2720989" y="160162"/>
                  <a:pt x="2743235" y="156117"/>
                </a:cubicBezTo>
                <a:cubicBezTo>
                  <a:pt x="2761883" y="152726"/>
                  <a:pt x="2780132" y="146852"/>
                  <a:pt x="2798991" y="144966"/>
                </a:cubicBezTo>
                <a:cubicBezTo>
                  <a:pt x="2973716" y="127494"/>
                  <a:pt x="2922848" y="143067"/>
                  <a:pt x="3055469" y="122664"/>
                </a:cubicBezTo>
                <a:cubicBezTo>
                  <a:pt x="3138928" y="109824"/>
                  <a:pt x="3083212" y="117125"/>
                  <a:pt x="3144678" y="100361"/>
                </a:cubicBezTo>
                <a:cubicBezTo>
                  <a:pt x="3174250" y="92296"/>
                  <a:pt x="3203831" y="84070"/>
                  <a:pt x="3233888" y="78059"/>
                </a:cubicBezTo>
                <a:cubicBezTo>
                  <a:pt x="3252473" y="74342"/>
                  <a:pt x="3271358" y="71895"/>
                  <a:pt x="3289644" y="66908"/>
                </a:cubicBezTo>
                <a:cubicBezTo>
                  <a:pt x="3312325" y="60722"/>
                  <a:pt x="3333745" y="50307"/>
                  <a:pt x="3356552" y="44605"/>
                </a:cubicBezTo>
                <a:cubicBezTo>
                  <a:pt x="3378487" y="39121"/>
                  <a:pt x="3401214" y="37499"/>
                  <a:pt x="3423459" y="33454"/>
                </a:cubicBezTo>
                <a:cubicBezTo>
                  <a:pt x="3442107" y="30064"/>
                  <a:pt x="3460713" y="26414"/>
                  <a:pt x="3479215" y="22303"/>
                </a:cubicBezTo>
                <a:cubicBezTo>
                  <a:pt x="3494176" y="18978"/>
                  <a:pt x="3508672" y="13482"/>
                  <a:pt x="3523820" y="11152"/>
                </a:cubicBezTo>
                <a:cubicBezTo>
                  <a:pt x="3557088" y="6034"/>
                  <a:pt x="3590727" y="3717"/>
                  <a:pt x="3624181" y="0"/>
                </a:cubicBezTo>
                <a:cubicBezTo>
                  <a:pt x="3720825" y="3717"/>
                  <a:pt x="3817820" y="2124"/>
                  <a:pt x="3914113" y="11152"/>
                </a:cubicBezTo>
                <a:cubicBezTo>
                  <a:pt x="3937519" y="13346"/>
                  <a:pt x="3961460" y="20414"/>
                  <a:pt x="3981020" y="33454"/>
                </a:cubicBezTo>
                <a:cubicBezTo>
                  <a:pt x="4003322" y="48322"/>
                  <a:pt x="4028973" y="59106"/>
                  <a:pt x="4047927" y="78059"/>
                </a:cubicBezTo>
                <a:cubicBezTo>
                  <a:pt x="4055361" y="85493"/>
                  <a:pt x="4063662" y="92151"/>
                  <a:pt x="4070230" y="100361"/>
                </a:cubicBezTo>
                <a:cubicBezTo>
                  <a:pt x="4094934" y="131241"/>
                  <a:pt x="4091906" y="131936"/>
                  <a:pt x="4103683" y="167269"/>
                </a:cubicBezTo>
                <a:cubicBezTo>
                  <a:pt x="4099966" y="185854"/>
                  <a:pt x="4102577" y="206953"/>
                  <a:pt x="4092532" y="223025"/>
                </a:cubicBezTo>
                <a:cubicBezTo>
                  <a:pt x="4076334" y="248942"/>
                  <a:pt x="4027247" y="263828"/>
                  <a:pt x="4003322" y="278781"/>
                </a:cubicBezTo>
                <a:cubicBezTo>
                  <a:pt x="3987562" y="288631"/>
                  <a:pt x="3975340" y="303922"/>
                  <a:pt x="3958717" y="312234"/>
                </a:cubicBezTo>
                <a:cubicBezTo>
                  <a:pt x="3937690" y="322747"/>
                  <a:pt x="3911370" y="321497"/>
                  <a:pt x="3891810" y="334537"/>
                </a:cubicBezTo>
                <a:cubicBezTo>
                  <a:pt x="3808248" y="390245"/>
                  <a:pt x="3849790" y="369187"/>
                  <a:pt x="3769147" y="401444"/>
                </a:cubicBezTo>
                <a:cubicBezTo>
                  <a:pt x="3673791" y="496800"/>
                  <a:pt x="3829198" y="348042"/>
                  <a:pt x="3713391" y="434898"/>
                </a:cubicBezTo>
                <a:cubicBezTo>
                  <a:pt x="3655450" y="478354"/>
                  <a:pt x="3668496" y="479889"/>
                  <a:pt x="3635332" y="524108"/>
                </a:cubicBezTo>
                <a:cubicBezTo>
                  <a:pt x="3555869" y="630057"/>
                  <a:pt x="3618843" y="537690"/>
                  <a:pt x="3568425" y="613317"/>
                </a:cubicBezTo>
                <a:cubicBezTo>
                  <a:pt x="3564708" y="624468"/>
                  <a:pt x="3562531" y="636257"/>
                  <a:pt x="3557274" y="646771"/>
                </a:cubicBezTo>
                <a:cubicBezTo>
                  <a:pt x="3521462" y="718394"/>
                  <a:pt x="3543540" y="635649"/>
                  <a:pt x="3512669" y="735981"/>
                </a:cubicBezTo>
                <a:cubicBezTo>
                  <a:pt x="3503655" y="765277"/>
                  <a:pt x="3490366" y="825191"/>
                  <a:pt x="3490366" y="825191"/>
                </a:cubicBezTo>
                <a:cubicBezTo>
                  <a:pt x="3486649" y="862362"/>
                  <a:pt x="3484152" y="899675"/>
                  <a:pt x="3479215" y="936703"/>
                </a:cubicBezTo>
                <a:cubicBezTo>
                  <a:pt x="3476710" y="955490"/>
                  <a:pt x="3470278" y="973635"/>
                  <a:pt x="3468064" y="992459"/>
                </a:cubicBezTo>
                <a:cubicBezTo>
                  <a:pt x="3462834" y="1036912"/>
                  <a:pt x="3460346" y="1081646"/>
                  <a:pt x="3456913" y="1126274"/>
                </a:cubicBezTo>
                <a:cubicBezTo>
                  <a:pt x="3435800" y="1400737"/>
                  <a:pt x="3456021" y="1169529"/>
                  <a:pt x="3434610" y="1405054"/>
                </a:cubicBezTo>
                <a:cubicBezTo>
                  <a:pt x="3429291" y="1532705"/>
                  <a:pt x="3406988" y="2083226"/>
                  <a:pt x="3401156" y="2129883"/>
                </a:cubicBezTo>
                <a:cubicBezTo>
                  <a:pt x="3397439" y="2159620"/>
                  <a:pt x="3392718" y="2189248"/>
                  <a:pt x="3390005" y="2219093"/>
                </a:cubicBezTo>
                <a:cubicBezTo>
                  <a:pt x="3385282" y="2271050"/>
                  <a:pt x="3388187" y="2323880"/>
                  <a:pt x="3378854" y="2375210"/>
                </a:cubicBezTo>
                <a:cubicBezTo>
                  <a:pt x="3345794" y="2557043"/>
                  <a:pt x="3327938" y="2561414"/>
                  <a:pt x="3278493" y="2709747"/>
                </a:cubicBezTo>
                <a:cubicBezTo>
                  <a:pt x="3266221" y="2746563"/>
                  <a:pt x="3257311" y="2784443"/>
                  <a:pt x="3245039" y="2821259"/>
                </a:cubicBezTo>
                <a:cubicBezTo>
                  <a:pt x="3234996" y="2851388"/>
                  <a:pt x="3221629" y="2880340"/>
                  <a:pt x="3211586" y="2910469"/>
                </a:cubicBezTo>
                <a:cubicBezTo>
                  <a:pt x="3203029" y="2936141"/>
                  <a:pt x="3200481" y="2963892"/>
                  <a:pt x="3189283" y="2988527"/>
                </a:cubicBezTo>
                <a:cubicBezTo>
                  <a:pt x="3181592" y="3005446"/>
                  <a:pt x="3167925" y="3019021"/>
                  <a:pt x="3155830" y="3033132"/>
                </a:cubicBezTo>
                <a:cubicBezTo>
                  <a:pt x="3137333" y="3054713"/>
                  <a:pt x="3114734" y="3075982"/>
                  <a:pt x="3088922" y="3088888"/>
                </a:cubicBezTo>
                <a:cubicBezTo>
                  <a:pt x="3078409" y="3094145"/>
                  <a:pt x="3066620" y="3096322"/>
                  <a:pt x="3055469" y="3100039"/>
                </a:cubicBezTo>
                <a:cubicBezTo>
                  <a:pt x="2981127" y="3096322"/>
                  <a:pt x="2906388" y="3097420"/>
                  <a:pt x="2832444" y="3088888"/>
                </a:cubicBezTo>
                <a:cubicBezTo>
                  <a:pt x="2809090" y="3086193"/>
                  <a:pt x="2765537" y="3066586"/>
                  <a:pt x="2765537" y="3066586"/>
                </a:cubicBezTo>
                <a:lnTo>
                  <a:pt x="2720932" y="3021981"/>
                </a:lnTo>
                <a:cubicBezTo>
                  <a:pt x="2694515" y="2995564"/>
                  <a:pt x="2666632" y="2970592"/>
                  <a:pt x="2654025" y="2932771"/>
                </a:cubicBezTo>
                <a:cubicBezTo>
                  <a:pt x="2650308" y="2921620"/>
                  <a:pt x="2645725" y="2910721"/>
                  <a:pt x="2642874" y="2899317"/>
                </a:cubicBezTo>
                <a:cubicBezTo>
                  <a:pt x="2635078" y="2868134"/>
                  <a:pt x="2625544" y="2806495"/>
                  <a:pt x="2620571" y="2776654"/>
                </a:cubicBezTo>
                <a:cubicBezTo>
                  <a:pt x="2602095" y="2536462"/>
                  <a:pt x="2601807" y="2599685"/>
                  <a:pt x="2620571" y="2252547"/>
                </a:cubicBezTo>
                <a:cubicBezTo>
                  <a:pt x="2621205" y="2240810"/>
                  <a:pt x="2629079" y="2230546"/>
                  <a:pt x="2631722" y="2219093"/>
                </a:cubicBezTo>
                <a:cubicBezTo>
                  <a:pt x="2640246" y="2182157"/>
                  <a:pt x="2642038" y="2143543"/>
                  <a:pt x="2654025" y="2107581"/>
                </a:cubicBezTo>
                <a:cubicBezTo>
                  <a:pt x="2661459" y="2085279"/>
                  <a:pt x="2670625" y="2063481"/>
                  <a:pt x="2676327" y="2040674"/>
                </a:cubicBezTo>
                <a:cubicBezTo>
                  <a:pt x="2680044" y="2025806"/>
                  <a:pt x="2684153" y="2011030"/>
                  <a:pt x="2687478" y="1996069"/>
                </a:cubicBezTo>
                <a:cubicBezTo>
                  <a:pt x="2691590" y="1977567"/>
                  <a:pt x="2693184" y="1958467"/>
                  <a:pt x="2698630" y="1940313"/>
                </a:cubicBezTo>
                <a:cubicBezTo>
                  <a:pt x="2704382" y="1921140"/>
                  <a:pt x="2715180" y="1903729"/>
                  <a:pt x="2720932" y="1884556"/>
                </a:cubicBezTo>
                <a:cubicBezTo>
                  <a:pt x="2726378" y="1866402"/>
                  <a:pt x="2726637" y="1846954"/>
                  <a:pt x="2732083" y="1828800"/>
                </a:cubicBezTo>
                <a:cubicBezTo>
                  <a:pt x="2754660" y="1753544"/>
                  <a:pt x="2750334" y="1794324"/>
                  <a:pt x="2776688" y="1728439"/>
                </a:cubicBezTo>
                <a:cubicBezTo>
                  <a:pt x="2785419" y="1706612"/>
                  <a:pt x="2785951" y="1681093"/>
                  <a:pt x="2798991" y="1661532"/>
                </a:cubicBezTo>
                <a:cubicBezTo>
                  <a:pt x="2806425" y="1650381"/>
                  <a:pt x="2815299" y="1640065"/>
                  <a:pt x="2821293" y="1628078"/>
                </a:cubicBezTo>
                <a:cubicBezTo>
                  <a:pt x="2826550" y="1617565"/>
                  <a:pt x="2829351" y="1605965"/>
                  <a:pt x="2832444" y="1594625"/>
                </a:cubicBezTo>
                <a:cubicBezTo>
                  <a:pt x="2840509" y="1565053"/>
                  <a:pt x="2845054" y="1534494"/>
                  <a:pt x="2854747" y="1505415"/>
                </a:cubicBezTo>
                <a:lnTo>
                  <a:pt x="2877049" y="1438508"/>
                </a:lnTo>
                <a:cubicBezTo>
                  <a:pt x="2880766" y="1427357"/>
                  <a:pt x="2882943" y="1415567"/>
                  <a:pt x="2888200" y="1405054"/>
                </a:cubicBezTo>
                <a:lnTo>
                  <a:pt x="2899352" y="1382752"/>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grpSp>
        <p:nvGrpSpPr>
          <p:cNvPr id="30" name="Group 29">
            <a:extLst>
              <a:ext uri="{FF2B5EF4-FFF2-40B4-BE49-F238E27FC236}">
                <a16:creationId xmlns:a16="http://schemas.microsoft.com/office/drawing/2014/main" id="{4F5E0D81-CFA1-63B9-413C-275AA8142652}"/>
              </a:ext>
            </a:extLst>
          </p:cNvPr>
          <p:cNvGrpSpPr/>
          <p:nvPr/>
        </p:nvGrpSpPr>
        <p:grpSpPr>
          <a:xfrm>
            <a:off x="2244138" y="3009847"/>
            <a:ext cx="1085925" cy="604298"/>
            <a:chOff x="4873449" y="1886389"/>
            <a:chExt cx="2393830" cy="1095457"/>
          </a:xfrm>
        </p:grpSpPr>
        <p:grpSp>
          <p:nvGrpSpPr>
            <p:cNvPr id="98" name="Group 97">
              <a:extLst>
                <a:ext uri="{FF2B5EF4-FFF2-40B4-BE49-F238E27FC236}">
                  <a16:creationId xmlns:a16="http://schemas.microsoft.com/office/drawing/2014/main" id="{61488A89-E67B-E065-3E84-9EBC9499BFD4}"/>
                </a:ext>
              </a:extLst>
            </p:cNvPr>
            <p:cNvGrpSpPr/>
            <p:nvPr/>
          </p:nvGrpSpPr>
          <p:grpSpPr>
            <a:xfrm>
              <a:off x="4873449" y="1886389"/>
              <a:ext cx="2393830" cy="1095457"/>
              <a:chOff x="4215159" y="3070603"/>
              <a:chExt cx="2460772" cy="1030442"/>
            </a:xfrm>
            <a:solidFill>
              <a:srgbClr val="000000"/>
            </a:solidFill>
          </p:grpSpPr>
          <p:sp>
            <p:nvSpPr>
              <p:cNvPr id="100" name="Cube 99">
                <a:extLst>
                  <a:ext uri="{FF2B5EF4-FFF2-40B4-BE49-F238E27FC236}">
                    <a16:creationId xmlns:a16="http://schemas.microsoft.com/office/drawing/2014/main" id="{1B1C2FF5-E5AB-C1E3-5EE3-8A796143DD1B}"/>
                  </a:ext>
                </a:extLst>
              </p:cNvPr>
              <p:cNvSpPr/>
              <p:nvPr/>
            </p:nvSpPr>
            <p:spPr>
              <a:xfrm>
                <a:off x="4215159" y="3070603"/>
                <a:ext cx="2460772" cy="1030442"/>
              </a:xfrm>
              <a:prstGeom prst="cube">
                <a:avLst>
                  <a:gd name="adj" fmla="val 48438"/>
                </a:avLst>
              </a:prstGeom>
              <a:grpFill/>
              <a:ln w="25400">
                <a:noFill/>
                <a:miter lim="800000"/>
              </a:ln>
              <a:effectLst/>
              <a:scene3d>
                <a:camera prst="perspectiveRelaxed" fov="3300000">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1" name="Rectangle 100">
                <a:extLst>
                  <a:ext uri="{FF2B5EF4-FFF2-40B4-BE49-F238E27FC236}">
                    <a16:creationId xmlns:a16="http://schemas.microsoft.com/office/drawing/2014/main" id="{8EB3C032-1009-6A67-70B6-1B4B2601B514}"/>
                  </a:ext>
                </a:extLst>
              </p:cNvPr>
              <p:cNvSpPr/>
              <p:nvPr/>
            </p:nvSpPr>
            <p:spPr>
              <a:xfrm>
                <a:off x="4523749" y="3681016"/>
                <a:ext cx="471998" cy="15239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2" name="Rectangle 101">
                <a:extLst>
                  <a:ext uri="{FF2B5EF4-FFF2-40B4-BE49-F238E27FC236}">
                    <a16:creationId xmlns:a16="http://schemas.microsoft.com/office/drawing/2014/main" id="{E55621B4-3937-36AC-36C5-3C2DC4301A8F}"/>
                  </a:ext>
                </a:extLst>
              </p:cNvPr>
              <p:cNvSpPr/>
              <p:nvPr/>
            </p:nvSpPr>
            <p:spPr>
              <a:xfrm>
                <a:off x="5367520" y="36575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3" name="Rectangle 102">
                <a:extLst>
                  <a:ext uri="{FF2B5EF4-FFF2-40B4-BE49-F238E27FC236}">
                    <a16:creationId xmlns:a16="http://schemas.microsoft.com/office/drawing/2014/main" id="{56E5FBBE-1833-C983-6E39-C2D1929AB3FE}"/>
                  </a:ext>
                </a:extLst>
              </p:cNvPr>
              <p:cNvSpPr/>
              <p:nvPr/>
            </p:nvSpPr>
            <p:spPr>
              <a:xfrm>
                <a:off x="5363805" y="38099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grpSp>
        <p:sp>
          <p:nvSpPr>
            <p:cNvPr id="99" name="TextBox 98">
              <a:extLst>
                <a:ext uri="{FF2B5EF4-FFF2-40B4-BE49-F238E27FC236}">
                  <a16:creationId xmlns:a16="http://schemas.microsoft.com/office/drawing/2014/main" id="{A2033FC5-BB94-6D96-557F-97363E9390B2}"/>
                </a:ext>
              </a:extLst>
            </p:cNvPr>
            <p:cNvSpPr txBox="1"/>
            <p:nvPr/>
          </p:nvSpPr>
          <p:spPr>
            <a:xfrm>
              <a:off x="5420281" y="2060994"/>
              <a:ext cx="1546340" cy="334758"/>
            </a:xfrm>
            <a:prstGeom prst="rect">
              <a:avLst/>
            </a:prstGeom>
          </p:spPr>
          <p:txBody>
            <a:bodyPr wrap="none" lIns="0" tIns="0" rIns="0" bIns="0" rtlCol="0">
              <a:spAutoFit/>
            </a:bodyPr>
            <a:lstStyle/>
            <a:p>
              <a:pPr>
                <a:spcAft>
                  <a:spcPts val="600"/>
                </a:spcAft>
              </a:pPr>
              <a:r>
                <a:rPr lang="en-US" sz="1200" dirty="0">
                  <a:solidFill>
                    <a:schemeClr val="bg1"/>
                  </a:solidFill>
                  <a:latin typeface="Gill Sans MT" panose="020B0502020104020203" pitchFamily="34" charset="77"/>
                </a:rPr>
                <a:t>ToR Switch</a:t>
              </a:r>
            </a:p>
          </p:txBody>
        </p:sp>
      </p:grpSp>
      <p:sp>
        <p:nvSpPr>
          <p:cNvPr id="32" name="Cube 31">
            <a:extLst>
              <a:ext uri="{FF2B5EF4-FFF2-40B4-BE49-F238E27FC236}">
                <a16:creationId xmlns:a16="http://schemas.microsoft.com/office/drawing/2014/main" id="{1AD8625F-5846-C182-713F-D628221D2FCD}"/>
              </a:ext>
            </a:extLst>
          </p:cNvPr>
          <p:cNvSpPr/>
          <p:nvPr/>
        </p:nvSpPr>
        <p:spPr>
          <a:xfrm>
            <a:off x="1955197" y="3840220"/>
            <a:ext cx="213462" cy="178241"/>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33" name="Cube 32">
            <a:extLst>
              <a:ext uri="{FF2B5EF4-FFF2-40B4-BE49-F238E27FC236}">
                <a16:creationId xmlns:a16="http://schemas.microsoft.com/office/drawing/2014/main" id="{2616FD15-48A1-D4F6-F82C-B7EFDBAA8157}"/>
              </a:ext>
            </a:extLst>
          </p:cNvPr>
          <p:cNvSpPr/>
          <p:nvPr/>
        </p:nvSpPr>
        <p:spPr>
          <a:xfrm>
            <a:off x="982917" y="2842909"/>
            <a:ext cx="213462" cy="178241"/>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43" name="Cube 42">
            <a:extLst>
              <a:ext uri="{FF2B5EF4-FFF2-40B4-BE49-F238E27FC236}">
                <a16:creationId xmlns:a16="http://schemas.microsoft.com/office/drawing/2014/main" id="{A8A7ECF8-A13C-FD76-9FD3-A03FE3988C21}"/>
              </a:ext>
            </a:extLst>
          </p:cNvPr>
          <p:cNvSpPr/>
          <p:nvPr/>
        </p:nvSpPr>
        <p:spPr>
          <a:xfrm>
            <a:off x="2762471" y="3968823"/>
            <a:ext cx="213462" cy="10694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64" name="TextBox 63">
            <a:extLst>
              <a:ext uri="{FF2B5EF4-FFF2-40B4-BE49-F238E27FC236}">
                <a16:creationId xmlns:a16="http://schemas.microsoft.com/office/drawing/2014/main" id="{1ACC84B3-BA49-1274-FEAC-496CDE6B61DB}"/>
              </a:ext>
            </a:extLst>
          </p:cNvPr>
          <p:cNvSpPr txBox="1"/>
          <p:nvPr/>
        </p:nvSpPr>
        <p:spPr>
          <a:xfrm>
            <a:off x="816150" y="3784157"/>
            <a:ext cx="420115" cy="184666"/>
          </a:xfrm>
          <a:prstGeom prst="rect">
            <a:avLst/>
          </a:prstGeom>
        </p:spPr>
        <p:txBody>
          <a:bodyPr wrap="none" lIns="0" tIns="0" rIns="0" bIns="0" rtlCol="0">
            <a:spAutoFit/>
          </a:bodyPr>
          <a:lstStyle/>
          <a:p>
            <a:pPr algn="l">
              <a:spcAft>
                <a:spcPts val="600"/>
              </a:spcAft>
            </a:pPr>
            <a:r>
              <a:rPr lang="en-US" sz="1200" dirty="0">
                <a:latin typeface="Gill Sans MT" panose="020B0502020104020203" pitchFamily="34" charset="77"/>
              </a:rPr>
              <a:t>Flow 1</a:t>
            </a:r>
          </a:p>
        </p:txBody>
      </p:sp>
      <p:sp>
        <p:nvSpPr>
          <p:cNvPr id="104" name="Cube 103">
            <a:extLst>
              <a:ext uri="{FF2B5EF4-FFF2-40B4-BE49-F238E27FC236}">
                <a16:creationId xmlns:a16="http://schemas.microsoft.com/office/drawing/2014/main" id="{EA7D0E17-E838-E0F0-BB58-517558DF86B8}"/>
              </a:ext>
            </a:extLst>
          </p:cNvPr>
          <p:cNvSpPr/>
          <p:nvPr/>
        </p:nvSpPr>
        <p:spPr>
          <a:xfrm>
            <a:off x="1382412" y="2827739"/>
            <a:ext cx="515693" cy="956418"/>
          </a:xfrm>
          <a:prstGeom prst="cube">
            <a:avLst/>
          </a:prstGeom>
          <a:solidFill>
            <a:schemeClr val="tx1">
              <a:lumMod val="65000"/>
              <a:lumOff val="35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400" dirty="0">
                <a:solidFill>
                  <a:schemeClr val="bg1"/>
                </a:solidFill>
                <a:latin typeface="Gill Sans MT" panose="020B0502020104020203" pitchFamily="34" charset="77"/>
              </a:rPr>
              <a:t>Host</a:t>
            </a:r>
            <a:endParaRPr lang="en-US" sz="1600" dirty="0">
              <a:solidFill>
                <a:schemeClr val="bg1"/>
              </a:solidFill>
              <a:latin typeface="Gill Sans MT" panose="020B0502020104020203" pitchFamily="34" charset="77"/>
            </a:endParaRPr>
          </a:p>
        </p:txBody>
      </p:sp>
      <p:sp>
        <p:nvSpPr>
          <p:cNvPr id="105" name="Rectangle 104">
            <a:extLst>
              <a:ext uri="{FF2B5EF4-FFF2-40B4-BE49-F238E27FC236}">
                <a16:creationId xmlns:a16="http://schemas.microsoft.com/office/drawing/2014/main" id="{FF86C661-9733-2C40-0668-4C91E0F0975E}"/>
              </a:ext>
            </a:extLst>
          </p:cNvPr>
          <p:cNvSpPr/>
          <p:nvPr/>
        </p:nvSpPr>
        <p:spPr>
          <a:xfrm>
            <a:off x="1415458" y="3043470"/>
            <a:ext cx="153126" cy="63162"/>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6" name="Rectangle 105">
            <a:extLst>
              <a:ext uri="{FF2B5EF4-FFF2-40B4-BE49-F238E27FC236}">
                <a16:creationId xmlns:a16="http://schemas.microsoft.com/office/drawing/2014/main" id="{C2F0D49E-DEE0-B6B5-EC30-BF863C295185}"/>
              </a:ext>
            </a:extLst>
          </p:cNvPr>
          <p:cNvSpPr/>
          <p:nvPr/>
        </p:nvSpPr>
        <p:spPr>
          <a:xfrm>
            <a:off x="1597165" y="3043470"/>
            <a:ext cx="153126" cy="63162"/>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7" name="Rectangle 106">
            <a:extLst>
              <a:ext uri="{FF2B5EF4-FFF2-40B4-BE49-F238E27FC236}">
                <a16:creationId xmlns:a16="http://schemas.microsoft.com/office/drawing/2014/main" id="{437073A0-8520-1C23-2C47-5ED05D0D26F8}"/>
              </a:ext>
            </a:extLst>
          </p:cNvPr>
          <p:cNvSpPr/>
          <p:nvPr/>
        </p:nvSpPr>
        <p:spPr>
          <a:xfrm>
            <a:off x="1410693" y="3560476"/>
            <a:ext cx="153126" cy="63162"/>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8" name="Rectangle 107">
            <a:extLst>
              <a:ext uri="{FF2B5EF4-FFF2-40B4-BE49-F238E27FC236}">
                <a16:creationId xmlns:a16="http://schemas.microsoft.com/office/drawing/2014/main" id="{3646D29C-770C-F9F5-8592-CC42D421C0CF}"/>
              </a:ext>
            </a:extLst>
          </p:cNvPr>
          <p:cNvSpPr/>
          <p:nvPr/>
        </p:nvSpPr>
        <p:spPr>
          <a:xfrm>
            <a:off x="1592400" y="3560476"/>
            <a:ext cx="153126" cy="63162"/>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09" name="Rectangle 108">
            <a:extLst>
              <a:ext uri="{FF2B5EF4-FFF2-40B4-BE49-F238E27FC236}">
                <a16:creationId xmlns:a16="http://schemas.microsoft.com/office/drawing/2014/main" id="{76C661F1-66E3-C4BE-AF94-F64DCCC1D709}"/>
              </a:ext>
            </a:extLst>
          </p:cNvPr>
          <p:cNvSpPr/>
          <p:nvPr/>
        </p:nvSpPr>
        <p:spPr>
          <a:xfrm>
            <a:off x="1410693" y="3623639"/>
            <a:ext cx="153126" cy="63162"/>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sp>
        <p:nvSpPr>
          <p:cNvPr id="110" name="Rectangle 109">
            <a:extLst>
              <a:ext uri="{FF2B5EF4-FFF2-40B4-BE49-F238E27FC236}">
                <a16:creationId xmlns:a16="http://schemas.microsoft.com/office/drawing/2014/main" id="{ACD8D98A-F570-5228-7A15-D7EFFDF382E5}"/>
              </a:ext>
            </a:extLst>
          </p:cNvPr>
          <p:cNvSpPr/>
          <p:nvPr/>
        </p:nvSpPr>
        <p:spPr>
          <a:xfrm>
            <a:off x="1592400" y="3623638"/>
            <a:ext cx="153126" cy="63162"/>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900" dirty="0">
              <a:solidFill>
                <a:schemeClr val="bg1"/>
              </a:solidFill>
            </a:endParaRPr>
          </a:p>
        </p:txBody>
      </p:sp>
      <p:cxnSp>
        <p:nvCxnSpPr>
          <p:cNvPr id="116" name="Straight Arrow Connector 115">
            <a:extLst>
              <a:ext uri="{FF2B5EF4-FFF2-40B4-BE49-F238E27FC236}">
                <a16:creationId xmlns:a16="http://schemas.microsoft.com/office/drawing/2014/main" id="{44230EDD-63DD-2C70-7991-ED528263B19C}"/>
              </a:ext>
            </a:extLst>
          </p:cNvPr>
          <p:cNvCxnSpPr/>
          <p:nvPr/>
        </p:nvCxnSpPr>
        <p:spPr>
          <a:xfrm flipV="1">
            <a:off x="592524" y="4003790"/>
            <a:ext cx="929325" cy="13473"/>
          </a:xfrm>
          <a:prstGeom prst="straightConnector1">
            <a:avLst/>
          </a:prstGeom>
          <a:noFill/>
          <a:ln w="127000">
            <a:solidFill>
              <a:schemeClr val="bg2">
                <a:lumMod val="75000"/>
                <a:alpha val="44017"/>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cxnSp>
      <p:sp>
        <p:nvSpPr>
          <p:cNvPr id="118" name="Cube 117">
            <a:extLst>
              <a:ext uri="{FF2B5EF4-FFF2-40B4-BE49-F238E27FC236}">
                <a16:creationId xmlns:a16="http://schemas.microsoft.com/office/drawing/2014/main" id="{6F2ECE5F-0972-9B6E-148A-D317FA367FFD}"/>
              </a:ext>
            </a:extLst>
          </p:cNvPr>
          <p:cNvSpPr/>
          <p:nvPr/>
        </p:nvSpPr>
        <p:spPr>
          <a:xfrm>
            <a:off x="2223825" y="4105792"/>
            <a:ext cx="213462" cy="10694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600" dirty="0">
                <a:solidFill>
                  <a:schemeClr val="bg1"/>
                </a:solidFill>
                <a:latin typeface="Gill Sans MT" panose="020B0502020104020203" pitchFamily="34" charset="77"/>
              </a:rPr>
              <a:t>vNIC</a:t>
            </a:r>
          </a:p>
        </p:txBody>
      </p:sp>
      <p:sp>
        <p:nvSpPr>
          <p:cNvPr id="119" name="Cube 118">
            <a:extLst>
              <a:ext uri="{FF2B5EF4-FFF2-40B4-BE49-F238E27FC236}">
                <a16:creationId xmlns:a16="http://schemas.microsoft.com/office/drawing/2014/main" id="{DE984EC4-4FB6-B219-174F-D941EA5E0B03}"/>
              </a:ext>
            </a:extLst>
          </p:cNvPr>
          <p:cNvSpPr/>
          <p:nvPr/>
        </p:nvSpPr>
        <p:spPr>
          <a:xfrm>
            <a:off x="1098076" y="3435904"/>
            <a:ext cx="213462" cy="178241"/>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120" name="Cube 119">
            <a:extLst>
              <a:ext uri="{FF2B5EF4-FFF2-40B4-BE49-F238E27FC236}">
                <a16:creationId xmlns:a16="http://schemas.microsoft.com/office/drawing/2014/main" id="{D7C5B722-8F1D-70F5-E437-1B941404C9DB}"/>
              </a:ext>
            </a:extLst>
          </p:cNvPr>
          <p:cNvSpPr/>
          <p:nvPr/>
        </p:nvSpPr>
        <p:spPr>
          <a:xfrm>
            <a:off x="1637436" y="4135058"/>
            <a:ext cx="213462" cy="178241"/>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VM</a:t>
            </a:r>
          </a:p>
        </p:txBody>
      </p:sp>
      <p:sp>
        <p:nvSpPr>
          <p:cNvPr id="121" name="TextBox 120">
            <a:extLst>
              <a:ext uri="{FF2B5EF4-FFF2-40B4-BE49-F238E27FC236}">
                <a16:creationId xmlns:a16="http://schemas.microsoft.com/office/drawing/2014/main" id="{4E7AF168-7A99-2386-1A61-13D98D5C223C}"/>
              </a:ext>
            </a:extLst>
          </p:cNvPr>
          <p:cNvSpPr txBox="1"/>
          <p:nvPr/>
        </p:nvSpPr>
        <p:spPr>
          <a:xfrm>
            <a:off x="286827" y="1140626"/>
            <a:ext cx="3522405" cy="1569660"/>
          </a:xfrm>
          <a:prstGeom prst="rect">
            <a:avLst/>
          </a:prstGeom>
          <a:noFill/>
        </p:spPr>
        <p:txBody>
          <a:bodyPr wrap="square" rtlCol="0">
            <a:spAutoFit/>
          </a:bodyPr>
          <a:lstStyle/>
          <a:p>
            <a:pPr algn="ctr"/>
            <a:r>
              <a:rPr lang="en-US" sz="2400" dirty="0">
                <a:solidFill>
                  <a:srgbClr val="C00000"/>
                </a:solidFill>
              </a:rPr>
              <a:t>Loses information about topological structure </a:t>
            </a:r>
            <a:r>
              <a:rPr lang="en-US" sz="2400" dirty="0">
                <a:solidFill>
                  <a:srgbClr val="C00000"/>
                </a:solidFill>
                <a:sym typeface="Wingdings" pitchFamily="2" charset="2"/>
              </a:rPr>
              <a:t></a:t>
            </a:r>
            <a:r>
              <a:rPr lang="en-US" sz="2400" dirty="0">
                <a:solidFill>
                  <a:srgbClr val="C00000"/>
                </a:solidFill>
              </a:rPr>
              <a:t> poor accuracy</a:t>
            </a:r>
          </a:p>
          <a:p>
            <a:pPr marL="285750" indent="-285750" algn="ctr">
              <a:buFont typeface="Arial" panose="020B0604020202020204" pitchFamily="34" charset="0"/>
              <a:buChar char="•"/>
            </a:pPr>
            <a:endParaRPr lang="en-US" sz="2400" dirty="0">
              <a:solidFill>
                <a:schemeClr val="bg2">
                  <a:lumMod val="75000"/>
                </a:schemeClr>
              </a:solidFill>
            </a:endParaRPr>
          </a:p>
        </p:txBody>
      </p:sp>
      <p:sp>
        <p:nvSpPr>
          <p:cNvPr id="123" name="Slide Number Placeholder 122">
            <a:extLst>
              <a:ext uri="{FF2B5EF4-FFF2-40B4-BE49-F238E27FC236}">
                <a16:creationId xmlns:a16="http://schemas.microsoft.com/office/drawing/2014/main" id="{B3F11DA1-01EB-94A7-2852-293BD8940401}"/>
              </a:ext>
            </a:extLst>
          </p:cNvPr>
          <p:cNvSpPr>
            <a:spLocks noGrp="1"/>
          </p:cNvSpPr>
          <p:nvPr>
            <p:ph type="sldNum" sz="quarter" idx="12"/>
          </p:nvPr>
        </p:nvSpPr>
        <p:spPr/>
        <p:txBody>
          <a:bodyPr/>
          <a:lstStyle/>
          <a:p>
            <a:fld id="{078ED684-E1A4-0343-8670-8594C227EEC7}" type="slidenum">
              <a:rPr lang="en-US" smtClean="0"/>
              <a:t>6</a:t>
            </a:fld>
            <a:endParaRPr lang="en-US" dirty="0"/>
          </a:p>
        </p:txBody>
      </p:sp>
    </p:spTree>
    <p:extLst>
      <p:ext uri="{BB962C8B-B14F-4D97-AF65-F5344CB8AC3E}">
        <p14:creationId xmlns:p14="http://schemas.microsoft.com/office/powerpoint/2010/main" val="2593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3" grpId="0"/>
      <p:bldP spid="24"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EA83-086C-8965-53DD-2E0A09903BF8}"/>
              </a:ext>
            </a:extLst>
          </p:cNvPr>
          <p:cNvSpPr>
            <a:spLocks noGrp="1"/>
          </p:cNvSpPr>
          <p:nvPr>
            <p:ph type="title"/>
          </p:nvPr>
        </p:nvSpPr>
        <p:spPr>
          <a:xfrm>
            <a:off x="-30457" y="-24056"/>
            <a:ext cx="12222457" cy="813737"/>
          </a:xfrm>
        </p:spPr>
        <p:txBody>
          <a:bodyPr>
            <a:noAutofit/>
          </a:bodyPr>
          <a:lstStyle/>
          <a:p>
            <a:pPr algn="ctr"/>
            <a:r>
              <a:rPr lang="en-US" sz="3800" dirty="0"/>
              <a:t>Cyclic dependencies among entities are the norm</a:t>
            </a:r>
          </a:p>
        </p:txBody>
      </p:sp>
      <p:sp>
        <p:nvSpPr>
          <p:cNvPr id="114" name="TextBox 113">
            <a:extLst>
              <a:ext uri="{FF2B5EF4-FFF2-40B4-BE49-F238E27FC236}">
                <a16:creationId xmlns:a16="http://schemas.microsoft.com/office/drawing/2014/main" id="{813ECE06-3FCC-661E-1B30-DC5E73CAB262}"/>
              </a:ext>
            </a:extLst>
          </p:cNvPr>
          <p:cNvSpPr txBox="1"/>
          <p:nvPr/>
        </p:nvSpPr>
        <p:spPr>
          <a:xfrm>
            <a:off x="6974584" y="948294"/>
            <a:ext cx="3731374" cy="830997"/>
          </a:xfrm>
          <a:prstGeom prst="rect">
            <a:avLst/>
          </a:prstGeom>
          <a:solidFill>
            <a:schemeClr val="bg1"/>
          </a:solidFill>
          <a:ln>
            <a:noFill/>
          </a:ln>
          <a:effectLst/>
        </p:spPr>
        <p:txBody>
          <a:bodyPr wrap="square" rtlCol="0">
            <a:spAutoFit/>
          </a:bodyPr>
          <a:lstStyle/>
          <a:p>
            <a:pPr algn="ctr"/>
            <a:r>
              <a:rPr lang="en-US" sz="2400" dirty="0">
                <a:sym typeface="Wingdings" pitchFamily="2" charset="2"/>
              </a:rPr>
              <a:t>All application entities were involved in at least one cycle</a:t>
            </a:r>
          </a:p>
        </p:txBody>
      </p:sp>
      <p:sp>
        <p:nvSpPr>
          <p:cNvPr id="8" name="TextBox 7">
            <a:extLst>
              <a:ext uri="{FF2B5EF4-FFF2-40B4-BE49-F238E27FC236}">
                <a16:creationId xmlns:a16="http://schemas.microsoft.com/office/drawing/2014/main" id="{05D54FDA-4EE1-B0A0-41B3-A5CA0DD66A34}"/>
              </a:ext>
            </a:extLst>
          </p:cNvPr>
          <p:cNvSpPr txBox="1"/>
          <p:nvPr/>
        </p:nvSpPr>
        <p:spPr>
          <a:xfrm>
            <a:off x="376956" y="947509"/>
            <a:ext cx="5391353" cy="4201150"/>
          </a:xfrm>
          <a:prstGeom prst="rect">
            <a:avLst/>
          </a:prstGeom>
          <a:solidFill>
            <a:schemeClr val="bg1"/>
          </a:solidFill>
          <a:ln>
            <a:noFill/>
          </a:ln>
          <a:effectLst/>
        </p:spPr>
        <p:txBody>
          <a:bodyPr wrap="square" rtlCol="0">
            <a:spAutoFit/>
          </a:bodyPr>
          <a:lstStyle/>
          <a:p>
            <a:r>
              <a:rPr lang="en-US" sz="3000" dirty="0">
                <a:sym typeface="Wingdings" pitchFamily="2" charset="2"/>
              </a:rPr>
              <a:t>Two reasons to model cyclic dependencies</a:t>
            </a:r>
          </a:p>
          <a:p>
            <a:endParaRPr lang="en-US" sz="1400" dirty="0">
              <a:sym typeface="Wingdings" pitchFamily="2" charset="2"/>
            </a:endParaRPr>
          </a:p>
          <a:p>
            <a:pPr marL="457200" indent="-457200">
              <a:buFont typeface="+mj-lt"/>
              <a:buAutoNum type="arabicPeriod"/>
            </a:pPr>
            <a:r>
              <a:rPr lang="en-US" sz="2500" dirty="0">
                <a:latin typeface="Calibri" panose="020F0502020204030204" pitchFamily="34" charset="0"/>
                <a:cs typeface="Calibri" panose="020F0502020204030204" pitchFamily="34" charset="0"/>
                <a:sym typeface="Wingdings" pitchFamily="2" charset="2"/>
              </a:rPr>
              <a:t> </a:t>
            </a:r>
            <a:r>
              <a:rPr lang="en-US" sz="2500" dirty="0">
                <a:sym typeface="Wingdings" pitchFamily="2" charset="2"/>
              </a:rPr>
              <a:t>True cyclic influences</a:t>
            </a:r>
            <a:endParaRPr lang="en-US" sz="2400" dirty="0">
              <a:sym typeface="Wingdings" pitchFamily="2" charset="2"/>
            </a:endParaRPr>
          </a:p>
          <a:p>
            <a:pPr marL="457200" indent="-457200">
              <a:buFont typeface="+mj-lt"/>
              <a:buAutoNum type="arabicPeriod"/>
            </a:pPr>
            <a:endParaRPr lang="en-US" sz="2400" dirty="0">
              <a:sym typeface="Wingdings" pitchFamily="2" charset="2"/>
            </a:endParaRPr>
          </a:p>
          <a:p>
            <a:pPr marL="457200" indent="-457200">
              <a:buFont typeface="+mj-lt"/>
              <a:buAutoNum type="arabicPeriod"/>
            </a:pPr>
            <a:endParaRPr lang="en-US" sz="2400" dirty="0">
              <a:sym typeface="Wingdings" pitchFamily="2" charset="2"/>
            </a:endParaRPr>
          </a:p>
          <a:p>
            <a:pPr marL="457200" indent="-457200">
              <a:buFont typeface="+mj-lt"/>
              <a:buAutoNum type="arabicPeriod"/>
            </a:pPr>
            <a:endParaRPr lang="en-US" sz="2400" dirty="0">
              <a:sym typeface="Wingdings" pitchFamily="2" charset="2"/>
            </a:endParaRPr>
          </a:p>
          <a:p>
            <a:pPr marL="457200" indent="-457200">
              <a:buFont typeface="+mj-lt"/>
              <a:buAutoNum type="arabicPeriod"/>
            </a:pPr>
            <a:endParaRPr lang="en-US" sz="2400" dirty="0">
              <a:sym typeface="Wingdings" pitchFamily="2" charset="2"/>
            </a:endParaRPr>
          </a:p>
          <a:p>
            <a:pPr marL="457200" indent="-457200">
              <a:buFont typeface="+mj-lt"/>
              <a:buAutoNum type="arabicPeriod"/>
            </a:pPr>
            <a:r>
              <a:rPr lang="en-US" sz="2400" dirty="0">
                <a:sym typeface="Wingdings" pitchFamily="2" charset="2"/>
              </a:rPr>
              <a:t>Hard to infer dependency direction  over-approximate by assuming both directions  </a:t>
            </a:r>
            <a:endParaRPr lang="en-US" sz="2800" dirty="0">
              <a:sym typeface="Wingdings" pitchFamily="2" charset="2"/>
            </a:endParaRPr>
          </a:p>
        </p:txBody>
      </p:sp>
      <p:sp>
        <p:nvSpPr>
          <p:cNvPr id="19" name="Slide Number Placeholder 18">
            <a:extLst>
              <a:ext uri="{FF2B5EF4-FFF2-40B4-BE49-F238E27FC236}">
                <a16:creationId xmlns:a16="http://schemas.microsoft.com/office/drawing/2014/main" id="{2CE60449-3530-0BEC-A473-46EF9D586BB4}"/>
              </a:ext>
            </a:extLst>
          </p:cNvPr>
          <p:cNvSpPr>
            <a:spLocks noGrp="1"/>
          </p:cNvSpPr>
          <p:nvPr>
            <p:ph type="sldNum" sz="quarter" idx="12"/>
          </p:nvPr>
        </p:nvSpPr>
        <p:spPr/>
        <p:txBody>
          <a:bodyPr/>
          <a:lstStyle/>
          <a:p>
            <a:fld id="{078ED684-E1A4-0343-8670-8594C227EEC7}" type="slidenum">
              <a:rPr lang="en-US" smtClean="0"/>
              <a:t>7</a:t>
            </a:fld>
            <a:endParaRPr lang="en-US"/>
          </a:p>
        </p:txBody>
      </p:sp>
      <p:cxnSp>
        <p:nvCxnSpPr>
          <p:cNvPr id="10" name="Straight Connector 9">
            <a:extLst>
              <a:ext uri="{FF2B5EF4-FFF2-40B4-BE49-F238E27FC236}">
                <a16:creationId xmlns:a16="http://schemas.microsoft.com/office/drawing/2014/main" id="{549087C5-C9EF-8038-ACA9-E718D9422F2D}"/>
              </a:ext>
            </a:extLst>
          </p:cNvPr>
          <p:cNvCxnSpPr>
            <a:cxnSpLocks/>
            <a:stCxn id="16" idx="3"/>
          </p:cNvCxnSpPr>
          <p:nvPr/>
        </p:nvCxnSpPr>
        <p:spPr bwMode="gray">
          <a:xfrm flipV="1">
            <a:off x="6910183" y="3058132"/>
            <a:ext cx="2131711" cy="1557520"/>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DDF30F-5EAE-65E6-B9DB-238AC4F431D1}"/>
              </a:ext>
            </a:extLst>
          </p:cNvPr>
          <p:cNvCxnSpPr>
            <a:cxnSpLocks/>
            <a:stCxn id="17" idx="3"/>
          </p:cNvCxnSpPr>
          <p:nvPr/>
        </p:nvCxnSpPr>
        <p:spPr bwMode="gray">
          <a:xfrm flipV="1">
            <a:off x="8400306" y="3182504"/>
            <a:ext cx="645757" cy="1433144"/>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C8A3AE-F311-9D30-E6BC-AEA0CB55B80A}"/>
              </a:ext>
            </a:extLst>
          </p:cNvPr>
          <p:cNvCxnSpPr>
            <a:cxnSpLocks/>
            <a:stCxn id="15" idx="1"/>
          </p:cNvCxnSpPr>
          <p:nvPr/>
        </p:nvCxnSpPr>
        <p:spPr bwMode="gray">
          <a:xfrm flipH="1" flipV="1">
            <a:off x="9385294" y="3167406"/>
            <a:ext cx="555727" cy="1448243"/>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247BE4-F39B-C057-CFA6-033031280C1C}"/>
              </a:ext>
            </a:extLst>
          </p:cNvPr>
          <p:cNvCxnSpPr>
            <a:cxnSpLocks/>
            <a:stCxn id="14" idx="1"/>
            <a:endCxn id="31" idx="3"/>
          </p:cNvCxnSpPr>
          <p:nvPr/>
        </p:nvCxnSpPr>
        <p:spPr bwMode="gray">
          <a:xfrm flipH="1" flipV="1">
            <a:off x="9401901" y="3039330"/>
            <a:ext cx="1675063" cy="1576321"/>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1A00FB4-7AF7-B923-31C7-8B247BB80D6D}"/>
              </a:ext>
            </a:extLst>
          </p:cNvPr>
          <p:cNvSpPr/>
          <p:nvPr/>
        </p:nvSpPr>
        <p:spPr>
          <a:xfrm>
            <a:off x="11076963" y="3733195"/>
            <a:ext cx="960124" cy="1764909"/>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15" name="Rectangle 14">
            <a:extLst>
              <a:ext uri="{FF2B5EF4-FFF2-40B4-BE49-F238E27FC236}">
                <a16:creationId xmlns:a16="http://schemas.microsoft.com/office/drawing/2014/main" id="{23485C5C-AAD6-3E43-0B2D-85158650F53C}"/>
              </a:ext>
            </a:extLst>
          </p:cNvPr>
          <p:cNvSpPr/>
          <p:nvPr/>
        </p:nvSpPr>
        <p:spPr>
          <a:xfrm>
            <a:off x="9941022" y="3733195"/>
            <a:ext cx="960124" cy="1764909"/>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16" name="Rectangle 15">
            <a:extLst>
              <a:ext uri="{FF2B5EF4-FFF2-40B4-BE49-F238E27FC236}">
                <a16:creationId xmlns:a16="http://schemas.microsoft.com/office/drawing/2014/main" id="{755EFFD2-30A8-BAE6-9AFE-D8696135AF89}"/>
              </a:ext>
            </a:extLst>
          </p:cNvPr>
          <p:cNvSpPr/>
          <p:nvPr/>
        </p:nvSpPr>
        <p:spPr>
          <a:xfrm>
            <a:off x="5950059" y="3733197"/>
            <a:ext cx="960124" cy="1764908"/>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17" name="Rectangle 16">
            <a:extLst>
              <a:ext uri="{FF2B5EF4-FFF2-40B4-BE49-F238E27FC236}">
                <a16:creationId xmlns:a16="http://schemas.microsoft.com/office/drawing/2014/main" id="{B56442AC-0EC6-D201-B00F-550E5CDE71AB}"/>
              </a:ext>
            </a:extLst>
          </p:cNvPr>
          <p:cNvSpPr/>
          <p:nvPr/>
        </p:nvSpPr>
        <p:spPr>
          <a:xfrm>
            <a:off x="7440183" y="3733194"/>
            <a:ext cx="960124" cy="1764908"/>
          </a:xfrm>
          <a:prstGeom prst="rect">
            <a:avLst/>
          </a:prstGeom>
          <a:solidFill>
            <a:srgbClr val="0091DA">
              <a:alpha val="9804"/>
            </a:srgbClr>
          </a:solidFill>
          <a:ln w="25400">
            <a:noFill/>
            <a:miter lim="800000"/>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25" name="Freeform 24">
            <a:extLst>
              <a:ext uri="{FF2B5EF4-FFF2-40B4-BE49-F238E27FC236}">
                <a16:creationId xmlns:a16="http://schemas.microsoft.com/office/drawing/2014/main" id="{3692F266-E563-FA09-F18F-E25A10857A80}"/>
              </a:ext>
            </a:extLst>
          </p:cNvPr>
          <p:cNvSpPr/>
          <p:nvPr/>
        </p:nvSpPr>
        <p:spPr>
          <a:xfrm>
            <a:off x="6374590" y="3159641"/>
            <a:ext cx="2238858" cy="2130982"/>
          </a:xfrm>
          <a:custGeom>
            <a:avLst/>
            <a:gdLst>
              <a:gd name="connsiteX0" fmla="*/ 122698 w 4103683"/>
              <a:gd name="connsiteY0" fmla="*/ 1449659 h 3100039"/>
              <a:gd name="connsiteX1" fmla="*/ 122698 w 4103683"/>
              <a:gd name="connsiteY1" fmla="*/ 1449659 h 3100039"/>
              <a:gd name="connsiteX2" fmla="*/ 89244 w 4103683"/>
              <a:gd name="connsiteY2" fmla="*/ 1572322 h 3100039"/>
              <a:gd name="connsiteX3" fmla="*/ 66942 w 4103683"/>
              <a:gd name="connsiteY3" fmla="*/ 1639230 h 3100039"/>
              <a:gd name="connsiteX4" fmla="*/ 55791 w 4103683"/>
              <a:gd name="connsiteY4" fmla="*/ 1672683 h 3100039"/>
              <a:gd name="connsiteX5" fmla="*/ 44639 w 4103683"/>
              <a:gd name="connsiteY5" fmla="*/ 1761893 h 3100039"/>
              <a:gd name="connsiteX6" fmla="*/ 22337 w 4103683"/>
              <a:gd name="connsiteY6" fmla="*/ 1862254 h 3100039"/>
              <a:gd name="connsiteX7" fmla="*/ 11186 w 4103683"/>
              <a:gd name="connsiteY7" fmla="*/ 1929161 h 3100039"/>
              <a:gd name="connsiteX8" fmla="*/ 35 w 4103683"/>
              <a:gd name="connsiteY8" fmla="*/ 2062976 h 3100039"/>
              <a:gd name="connsiteX9" fmla="*/ 22337 w 4103683"/>
              <a:gd name="connsiteY9" fmla="*/ 2709747 h 3100039"/>
              <a:gd name="connsiteX10" fmla="*/ 66942 w 4103683"/>
              <a:gd name="connsiteY10" fmla="*/ 2854713 h 3100039"/>
              <a:gd name="connsiteX11" fmla="*/ 78093 w 4103683"/>
              <a:gd name="connsiteY11" fmla="*/ 2888166 h 3100039"/>
              <a:gd name="connsiteX12" fmla="*/ 122698 w 4103683"/>
              <a:gd name="connsiteY12" fmla="*/ 2955074 h 3100039"/>
              <a:gd name="connsiteX13" fmla="*/ 256513 w 4103683"/>
              <a:gd name="connsiteY13" fmla="*/ 2988527 h 3100039"/>
              <a:gd name="connsiteX14" fmla="*/ 468386 w 4103683"/>
              <a:gd name="connsiteY14" fmla="*/ 2966225 h 3100039"/>
              <a:gd name="connsiteX15" fmla="*/ 591049 w 4103683"/>
              <a:gd name="connsiteY15" fmla="*/ 2865864 h 3100039"/>
              <a:gd name="connsiteX16" fmla="*/ 613352 w 4103683"/>
              <a:gd name="connsiteY16" fmla="*/ 2843561 h 3100039"/>
              <a:gd name="connsiteX17" fmla="*/ 669108 w 4103683"/>
              <a:gd name="connsiteY17" fmla="*/ 2776654 h 3100039"/>
              <a:gd name="connsiteX18" fmla="*/ 702561 w 4103683"/>
              <a:gd name="connsiteY18" fmla="*/ 2709747 h 3100039"/>
              <a:gd name="connsiteX19" fmla="*/ 713713 w 4103683"/>
              <a:gd name="connsiteY19" fmla="*/ 2676293 h 3100039"/>
              <a:gd name="connsiteX20" fmla="*/ 791771 w 4103683"/>
              <a:gd name="connsiteY20" fmla="*/ 2531327 h 3100039"/>
              <a:gd name="connsiteX21" fmla="*/ 825225 w 4103683"/>
              <a:gd name="connsiteY21" fmla="*/ 2453269 h 3100039"/>
              <a:gd name="connsiteX22" fmla="*/ 858678 w 4103683"/>
              <a:gd name="connsiteY22" fmla="*/ 2397513 h 3100039"/>
              <a:gd name="connsiteX23" fmla="*/ 869830 w 4103683"/>
              <a:gd name="connsiteY23" fmla="*/ 2364059 h 3100039"/>
              <a:gd name="connsiteX24" fmla="*/ 914435 w 4103683"/>
              <a:gd name="connsiteY24" fmla="*/ 2286000 h 3100039"/>
              <a:gd name="connsiteX25" fmla="*/ 925586 w 4103683"/>
              <a:gd name="connsiteY25" fmla="*/ 2252547 h 3100039"/>
              <a:gd name="connsiteX26" fmla="*/ 959039 w 4103683"/>
              <a:gd name="connsiteY26" fmla="*/ 2207942 h 3100039"/>
              <a:gd name="connsiteX27" fmla="*/ 1025947 w 4103683"/>
              <a:gd name="connsiteY27" fmla="*/ 2062976 h 3100039"/>
              <a:gd name="connsiteX28" fmla="*/ 1059400 w 4103683"/>
              <a:gd name="connsiteY28" fmla="*/ 2007220 h 3100039"/>
              <a:gd name="connsiteX29" fmla="*/ 1115156 w 4103683"/>
              <a:gd name="connsiteY29" fmla="*/ 1884556 h 3100039"/>
              <a:gd name="connsiteX30" fmla="*/ 1148610 w 4103683"/>
              <a:gd name="connsiteY30" fmla="*/ 1828800 h 3100039"/>
              <a:gd name="connsiteX31" fmla="*/ 1215517 w 4103683"/>
              <a:gd name="connsiteY31" fmla="*/ 1672683 h 3100039"/>
              <a:gd name="connsiteX32" fmla="*/ 1382786 w 4103683"/>
              <a:gd name="connsiteY32" fmla="*/ 1371600 h 3100039"/>
              <a:gd name="connsiteX33" fmla="*/ 1616961 w 4103683"/>
              <a:gd name="connsiteY33" fmla="*/ 981308 h 3100039"/>
              <a:gd name="connsiteX34" fmla="*/ 2029556 w 4103683"/>
              <a:gd name="connsiteY34" fmla="*/ 546410 h 3100039"/>
              <a:gd name="connsiteX35" fmla="*/ 2129917 w 4103683"/>
              <a:gd name="connsiteY35" fmla="*/ 457200 h 3100039"/>
              <a:gd name="connsiteX36" fmla="*/ 2364093 w 4103683"/>
              <a:gd name="connsiteY36" fmla="*/ 278781 h 3100039"/>
              <a:gd name="connsiteX37" fmla="*/ 2542513 w 4103683"/>
              <a:gd name="connsiteY37" fmla="*/ 200722 h 3100039"/>
              <a:gd name="connsiteX38" fmla="*/ 2609420 w 4103683"/>
              <a:gd name="connsiteY38" fmla="*/ 189571 h 3100039"/>
              <a:gd name="connsiteX39" fmla="*/ 2676327 w 4103683"/>
              <a:gd name="connsiteY39" fmla="*/ 167269 h 3100039"/>
              <a:gd name="connsiteX40" fmla="*/ 2743235 w 4103683"/>
              <a:gd name="connsiteY40" fmla="*/ 156117 h 3100039"/>
              <a:gd name="connsiteX41" fmla="*/ 2798991 w 4103683"/>
              <a:gd name="connsiteY41" fmla="*/ 144966 h 3100039"/>
              <a:gd name="connsiteX42" fmla="*/ 3055469 w 4103683"/>
              <a:gd name="connsiteY42" fmla="*/ 122664 h 3100039"/>
              <a:gd name="connsiteX43" fmla="*/ 3144678 w 4103683"/>
              <a:gd name="connsiteY43" fmla="*/ 100361 h 3100039"/>
              <a:gd name="connsiteX44" fmla="*/ 3233888 w 4103683"/>
              <a:gd name="connsiteY44" fmla="*/ 78059 h 3100039"/>
              <a:gd name="connsiteX45" fmla="*/ 3289644 w 4103683"/>
              <a:gd name="connsiteY45" fmla="*/ 66908 h 3100039"/>
              <a:gd name="connsiteX46" fmla="*/ 3356552 w 4103683"/>
              <a:gd name="connsiteY46" fmla="*/ 44605 h 3100039"/>
              <a:gd name="connsiteX47" fmla="*/ 3423459 w 4103683"/>
              <a:gd name="connsiteY47" fmla="*/ 33454 h 3100039"/>
              <a:gd name="connsiteX48" fmla="*/ 3479215 w 4103683"/>
              <a:gd name="connsiteY48" fmla="*/ 22303 h 3100039"/>
              <a:gd name="connsiteX49" fmla="*/ 3523820 w 4103683"/>
              <a:gd name="connsiteY49" fmla="*/ 11152 h 3100039"/>
              <a:gd name="connsiteX50" fmla="*/ 3624181 w 4103683"/>
              <a:gd name="connsiteY50" fmla="*/ 0 h 3100039"/>
              <a:gd name="connsiteX51" fmla="*/ 3914113 w 4103683"/>
              <a:gd name="connsiteY51" fmla="*/ 11152 h 3100039"/>
              <a:gd name="connsiteX52" fmla="*/ 3981020 w 4103683"/>
              <a:gd name="connsiteY52" fmla="*/ 33454 h 3100039"/>
              <a:gd name="connsiteX53" fmla="*/ 4047927 w 4103683"/>
              <a:gd name="connsiteY53" fmla="*/ 78059 h 3100039"/>
              <a:gd name="connsiteX54" fmla="*/ 4070230 w 4103683"/>
              <a:gd name="connsiteY54" fmla="*/ 100361 h 3100039"/>
              <a:gd name="connsiteX55" fmla="*/ 4103683 w 4103683"/>
              <a:gd name="connsiteY55" fmla="*/ 167269 h 3100039"/>
              <a:gd name="connsiteX56" fmla="*/ 4092532 w 4103683"/>
              <a:gd name="connsiteY56" fmla="*/ 223025 h 3100039"/>
              <a:gd name="connsiteX57" fmla="*/ 4003322 w 4103683"/>
              <a:gd name="connsiteY57" fmla="*/ 278781 h 3100039"/>
              <a:gd name="connsiteX58" fmla="*/ 3958717 w 4103683"/>
              <a:gd name="connsiteY58" fmla="*/ 312234 h 3100039"/>
              <a:gd name="connsiteX59" fmla="*/ 3891810 w 4103683"/>
              <a:gd name="connsiteY59" fmla="*/ 334537 h 3100039"/>
              <a:gd name="connsiteX60" fmla="*/ 3769147 w 4103683"/>
              <a:gd name="connsiteY60" fmla="*/ 401444 h 3100039"/>
              <a:gd name="connsiteX61" fmla="*/ 3713391 w 4103683"/>
              <a:gd name="connsiteY61" fmla="*/ 434898 h 3100039"/>
              <a:gd name="connsiteX62" fmla="*/ 3635332 w 4103683"/>
              <a:gd name="connsiteY62" fmla="*/ 524108 h 3100039"/>
              <a:gd name="connsiteX63" fmla="*/ 3568425 w 4103683"/>
              <a:gd name="connsiteY63" fmla="*/ 613317 h 3100039"/>
              <a:gd name="connsiteX64" fmla="*/ 3557274 w 4103683"/>
              <a:gd name="connsiteY64" fmla="*/ 646771 h 3100039"/>
              <a:gd name="connsiteX65" fmla="*/ 3512669 w 4103683"/>
              <a:gd name="connsiteY65" fmla="*/ 735981 h 3100039"/>
              <a:gd name="connsiteX66" fmla="*/ 3490366 w 4103683"/>
              <a:gd name="connsiteY66" fmla="*/ 825191 h 3100039"/>
              <a:gd name="connsiteX67" fmla="*/ 3479215 w 4103683"/>
              <a:gd name="connsiteY67" fmla="*/ 936703 h 3100039"/>
              <a:gd name="connsiteX68" fmla="*/ 3468064 w 4103683"/>
              <a:gd name="connsiteY68" fmla="*/ 992459 h 3100039"/>
              <a:gd name="connsiteX69" fmla="*/ 3456913 w 4103683"/>
              <a:gd name="connsiteY69" fmla="*/ 1126274 h 3100039"/>
              <a:gd name="connsiteX70" fmla="*/ 3434610 w 4103683"/>
              <a:gd name="connsiteY70" fmla="*/ 1405054 h 3100039"/>
              <a:gd name="connsiteX71" fmla="*/ 3401156 w 4103683"/>
              <a:gd name="connsiteY71" fmla="*/ 2129883 h 3100039"/>
              <a:gd name="connsiteX72" fmla="*/ 3390005 w 4103683"/>
              <a:gd name="connsiteY72" fmla="*/ 2219093 h 3100039"/>
              <a:gd name="connsiteX73" fmla="*/ 3378854 w 4103683"/>
              <a:gd name="connsiteY73" fmla="*/ 2375210 h 3100039"/>
              <a:gd name="connsiteX74" fmla="*/ 3278493 w 4103683"/>
              <a:gd name="connsiteY74" fmla="*/ 2709747 h 3100039"/>
              <a:gd name="connsiteX75" fmla="*/ 3245039 w 4103683"/>
              <a:gd name="connsiteY75" fmla="*/ 2821259 h 3100039"/>
              <a:gd name="connsiteX76" fmla="*/ 3211586 w 4103683"/>
              <a:gd name="connsiteY76" fmla="*/ 2910469 h 3100039"/>
              <a:gd name="connsiteX77" fmla="*/ 3189283 w 4103683"/>
              <a:gd name="connsiteY77" fmla="*/ 2988527 h 3100039"/>
              <a:gd name="connsiteX78" fmla="*/ 3155830 w 4103683"/>
              <a:gd name="connsiteY78" fmla="*/ 3033132 h 3100039"/>
              <a:gd name="connsiteX79" fmla="*/ 3088922 w 4103683"/>
              <a:gd name="connsiteY79" fmla="*/ 3088888 h 3100039"/>
              <a:gd name="connsiteX80" fmla="*/ 3055469 w 4103683"/>
              <a:gd name="connsiteY80" fmla="*/ 3100039 h 3100039"/>
              <a:gd name="connsiteX81" fmla="*/ 2832444 w 4103683"/>
              <a:gd name="connsiteY81" fmla="*/ 3088888 h 3100039"/>
              <a:gd name="connsiteX82" fmla="*/ 2765537 w 4103683"/>
              <a:gd name="connsiteY82" fmla="*/ 3066586 h 3100039"/>
              <a:gd name="connsiteX83" fmla="*/ 2720932 w 4103683"/>
              <a:gd name="connsiteY83" fmla="*/ 3021981 h 3100039"/>
              <a:gd name="connsiteX84" fmla="*/ 2654025 w 4103683"/>
              <a:gd name="connsiteY84" fmla="*/ 2932771 h 3100039"/>
              <a:gd name="connsiteX85" fmla="*/ 2642874 w 4103683"/>
              <a:gd name="connsiteY85" fmla="*/ 2899317 h 3100039"/>
              <a:gd name="connsiteX86" fmla="*/ 2620571 w 4103683"/>
              <a:gd name="connsiteY86" fmla="*/ 2776654 h 3100039"/>
              <a:gd name="connsiteX87" fmla="*/ 2620571 w 4103683"/>
              <a:gd name="connsiteY87" fmla="*/ 2252547 h 3100039"/>
              <a:gd name="connsiteX88" fmla="*/ 2631722 w 4103683"/>
              <a:gd name="connsiteY88" fmla="*/ 2219093 h 3100039"/>
              <a:gd name="connsiteX89" fmla="*/ 2654025 w 4103683"/>
              <a:gd name="connsiteY89" fmla="*/ 2107581 h 3100039"/>
              <a:gd name="connsiteX90" fmla="*/ 2676327 w 4103683"/>
              <a:gd name="connsiteY90" fmla="*/ 2040674 h 3100039"/>
              <a:gd name="connsiteX91" fmla="*/ 2687478 w 4103683"/>
              <a:gd name="connsiteY91" fmla="*/ 1996069 h 3100039"/>
              <a:gd name="connsiteX92" fmla="*/ 2698630 w 4103683"/>
              <a:gd name="connsiteY92" fmla="*/ 1940313 h 3100039"/>
              <a:gd name="connsiteX93" fmla="*/ 2720932 w 4103683"/>
              <a:gd name="connsiteY93" fmla="*/ 1884556 h 3100039"/>
              <a:gd name="connsiteX94" fmla="*/ 2732083 w 4103683"/>
              <a:gd name="connsiteY94" fmla="*/ 1828800 h 3100039"/>
              <a:gd name="connsiteX95" fmla="*/ 2776688 w 4103683"/>
              <a:gd name="connsiteY95" fmla="*/ 1728439 h 3100039"/>
              <a:gd name="connsiteX96" fmla="*/ 2798991 w 4103683"/>
              <a:gd name="connsiteY96" fmla="*/ 1661532 h 3100039"/>
              <a:gd name="connsiteX97" fmla="*/ 2821293 w 4103683"/>
              <a:gd name="connsiteY97" fmla="*/ 1628078 h 3100039"/>
              <a:gd name="connsiteX98" fmla="*/ 2832444 w 4103683"/>
              <a:gd name="connsiteY98" fmla="*/ 1594625 h 3100039"/>
              <a:gd name="connsiteX99" fmla="*/ 2854747 w 4103683"/>
              <a:gd name="connsiteY99" fmla="*/ 1505415 h 3100039"/>
              <a:gd name="connsiteX100" fmla="*/ 2877049 w 4103683"/>
              <a:gd name="connsiteY100" fmla="*/ 1438508 h 3100039"/>
              <a:gd name="connsiteX101" fmla="*/ 2888200 w 4103683"/>
              <a:gd name="connsiteY101" fmla="*/ 1405054 h 3100039"/>
              <a:gd name="connsiteX102" fmla="*/ 2899352 w 4103683"/>
              <a:gd name="connsiteY102" fmla="*/ 1382752 h 3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103683" h="3100039">
                <a:moveTo>
                  <a:pt x="122698" y="1449659"/>
                </a:moveTo>
                <a:lnTo>
                  <a:pt x="122698" y="1449659"/>
                </a:lnTo>
                <a:cubicBezTo>
                  <a:pt x="111547" y="1490547"/>
                  <a:pt x="101202" y="1531663"/>
                  <a:pt x="89244" y="1572322"/>
                </a:cubicBezTo>
                <a:cubicBezTo>
                  <a:pt x="82611" y="1594876"/>
                  <a:pt x="74376" y="1616927"/>
                  <a:pt x="66942" y="1639230"/>
                </a:cubicBezTo>
                <a:lnTo>
                  <a:pt x="55791" y="1672683"/>
                </a:lnTo>
                <a:cubicBezTo>
                  <a:pt x="52074" y="1702420"/>
                  <a:pt x="49196" y="1732273"/>
                  <a:pt x="44639" y="1761893"/>
                </a:cubicBezTo>
                <a:cubicBezTo>
                  <a:pt x="31653" y="1846297"/>
                  <a:pt x="37138" y="1788249"/>
                  <a:pt x="22337" y="1862254"/>
                </a:cubicBezTo>
                <a:cubicBezTo>
                  <a:pt x="17903" y="1884425"/>
                  <a:pt x="14903" y="1906859"/>
                  <a:pt x="11186" y="1929161"/>
                </a:cubicBezTo>
                <a:cubicBezTo>
                  <a:pt x="7469" y="1973766"/>
                  <a:pt x="-604" y="2018221"/>
                  <a:pt x="35" y="2062976"/>
                </a:cubicBezTo>
                <a:cubicBezTo>
                  <a:pt x="3116" y="2278672"/>
                  <a:pt x="9287" y="2494424"/>
                  <a:pt x="22337" y="2709747"/>
                </a:cubicBezTo>
                <a:cubicBezTo>
                  <a:pt x="25576" y="2763193"/>
                  <a:pt x="48875" y="2806535"/>
                  <a:pt x="66942" y="2854713"/>
                </a:cubicBezTo>
                <a:cubicBezTo>
                  <a:pt x="71069" y="2865719"/>
                  <a:pt x="73463" y="2877362"/>
                  <a:pt x="78093" y="2888166"/>
                </a:cubicBezTo>
                <a:cubicBezTo>
                  <a:pt x="88927" y="2913445"/>
                  <a:pt x="98868" y="2939187"/>
                  <a:pt x="122698" y="2955074"/>
                </a:cubicBezTo>
                <a:cubicBezTo>
                  <a:pt x="172134" y="2988031"/>
                  <a:pt x="190421" y="2980266"/>
                  <a:pt x="256513" y="2988527"/>
                </a:cubicBezTo>
                <a:cubicBezTo>
                  <a:pt x="293000" y="2986095"/>
                  <a:pt x="409632" y="2988258"/>
                  <a:pt x="468386" y="2966225"/>
                </a:cubicBezTo>
                <a:cubicBezTo>
                  <a:pt x="530398" y="2942970"/>
                  <a:pt x="535557" y="2921356"/>
                  <a:pt x="591049" y="2865864"/>
                </a:cubicBezTo>
                <a:cubicBezTo>
                  <a:pt x="598483" y="2858430"/>
                  <a:pt x="607044" y="2851972"/>
                  <a:pt x="613352" y="2843561"/>
                </a:cubicBezTo>
                <a:cubicBezTo>
                  <a:pt x="653113" y="2790545"/>
                  <a:pt x="633663" y="2812097"/>
                  <a:pt x="669108" y="2776654"/>
                </a:cubicBezTo>
                <a:cubicBezTo>
                  <a:pt x="697134" y="2692572"/>
                  <a:pt x="659330" y="2796207"/>
                  <a:pt x="702561" y="2709747"/>
                </a:cubicBezTo>
                <a:cubicBezTo>
                  <a:pt x="707818" y="2699233"/>
                  <a:pt x="708456" y="2686807"/>
                  <a:pt x="713713" y="2676293"/>
                </a:cubicBezTo>
                <a:cubicBezTo>
                  <a:pt x="745725" y="2612270"/>
                  <a:pt x="765922" y="2608873"/>
                  <a:pt x="791771" y="2531327"/>
                </a:cubicBezTo>
                <a:cubicBezTo>
                  <a:pt x="804932" y="2491845"/>
                  <a:pt x="802257" y="2494611"/>
                  <a:pt x="825225" y="2453269"/>
                </a:cubicBezTo>
                <a:cubicBezTo>
                  <a:pt x="835751" y="2434323"/>
                  <a:pt x="848985" y="2416899"/>
                  <a:pt x="858678" y="2397513"/>
                </a:cubicBezTo>
                <a:cubicBezTo>
                  <a:pt x="863935" y="2386999"/>
                  <a:pt x="864573" y="2374573"/>
                  <a:pt x="869830" y="2364059"/>
                </a:cubicBezTo>
                <a:cubicBezTo>
                  <a:pt x="925822" y="2252075"/>
                  <a:pt x="855788" y="2422841"/>
                  <a:pt x="914435" y="2286000"/>
                </a:cubicBezTo>
                <a:cubicBezTo>
                  <a:pt x="919065" y="2275196"/>
                  <a:pt x="919754" y="2262753"/>
                  <a:pt x="925586" y="2252547"/>
                </a:cubicBezTo>
                <a:cubicBezTo>
                  <a:pt x="934807" y="2236410"/>
                  <a:pt x="949674" y="2223996"/>
                  <a:pt x="959039" y="2207942"/>
                </a:cubicBezTo>
                <a:cubicBezTo>
                  <a:pt x="1059747" y="2035298"/>
                  <a:pt x="962908" y="2189055"/>
                  <a:pt x="1025947" y="2062976"/>
                </a:cubicBezTo>
                <a:cubicBezTo>
                  <a:pt x="1035640" y="2043590"/>
                  <a:pt x="1049707" y="2026606"/>
                  <a:pt x="1059400" y="2007220"/>
                </a:cubicBezTo>
                <a:cubicBezTo>
                  <a:pt x="1151599" y="1822822"/>
                  <a:pt x="997219" y="2100776"/>
                  <a:pt x="1115156" y="1884556"/>
                </a:cubicBezTo>
                <a:cubicBezTo>
                  <a:pt x="1125535" y="1865528"/>
                  <a:pt x="1139332" y="1848388"/>
                  <a:pt x="1148610" y="1828800"/>
                </a:cubicBezTo>
                <a:cubicBezTo>
                  <a:pt x="1172847" y="1777633"/>
                  <a:pt x="1187760" y="1722029"/>
                  <a:pt x="1215517" y="1672683"/>
                </a:cubicBezTo>
                <a:cubicBezTo>
                  <a:pt x="1311332" y="1502346"/>
                  <a:pt x="1301891" y="1520944"/>
                  <a:pt x="1382786" y="1371600"/>
                </a:cubicBezTo>
                <a:cubicBezTo>
                  <a:pt x="1451212" y="1245275"/>
                  <a:pt x="1529552" y="1089284"/>
                  <a:pt x="1616961" y="981308"/>
                </a:cubicBezTo>
                <a:cubicBezTo>
                  <a:pt x="1866419" y="673154"/>
                  <a:pt x="1734913" y="810573"/>
                  <a:pt x="2029556" y="546410"/>
                </a:cubicBezTo>
                <a:lnTo>
                  <a:pt x="2129917" y="457200"/>
                </a:lnTo>
                <a:cubicBezTo>
                  <a:pt x="2200786" y="394669"/>
                  <a:pt x="2279710" y="320973"/>
                  <a:pt x="2364093" y="278781"/>
                </a:cubicBezTo>
                <a:cubicBezTo>
                  <a:pt x="2408098" y="256778"/>
                  <a:pt x="2502111" y="207456"/>
                  <a:pt x="2542513" y="200722"/>
                </a:cubicBezTo>
                <a:cubicBezTo>
                  <a:pt x="2564815" y="197005"/>
                  <a:pt x="2587485" y="195055"/>
                  <a:pt x="2609420" y="189571"/>
                </a:cubicBezTo>
                <a:cubicBezTo>
                  <a:pt x="2632227" y="183869"/>
                  <a:pt x="2653520" y="172971"/>
                  <a:pt x="2676327" y="167269"/>
                </a:cubicBezTo>
                <a:cubicBezTo>
                  <a:pt x="2698262" y="161785"/>
                  <a:pt x="2720989" y="160162"/>
                  <a:pt x="2743235" y="156117"/>
                </a:cubicBezTo>
                <a:cubicBezTo>
                  <a:pt x="2761883" y="152726"/>
                  <a:pt x="2780132" y="146852"/>
                  <a:pt x="2798991" y="144966"/>
                </a:cubicBezTo>
                <a:cubicBezTo>
                  <a:pt x="2973716" y="127494"/>
                  <a:pt x="2922848" y="143067"/>
                  <a:pt x="3055469" y="122664"/>
                </a:cubicBezTo>
                <a:cubicBezTo>
                  <a:pt x="3138928" y="109824"/>
                  <a:pt x="3083212" y="117125"/>
                  <a:pt x="3144678" y="100361"/>
                </a:cubicBezTo>
                <a:cubicBezTo>
                  <a:pt x="3174250" y="92296"/>
                  <a:pt x="3203831" y="84070"/>
                  <a:pt x="3233888" y="78059"/>
                </a:cubicBezTo>
                <a:cubicBezTo>
                  <a:pt x="3252473" y="74342"/>
                  <a:pt x="3271358" y="71895"/>
                  <a:pt x="3289644" y="66908"/>
                </a:cubicBezTo>
                <a:cubicBezTo>
                  <a:pt x="3312325" y="60722"/>
                  <a:pt x="3333745" y="50307"/>
                  <a:pt x="3356552" y="44605"/>
                </a:cubicBezTo>
                <a:cubicBezTo>
                  <a:pt x="3378487" y="39121"/>
                  <a:pt x="3401214" y="37499"/>
                  <a:pt x="3423459" y="33454"/>
                </a:cubicBezTo>
                <a:cubicBezTo>
                  <a:pt x="3442107" y="30064"/>
                  <a:pt x="3460713" y="26414"/>
                  <a:pt x="3479215" y="22303"/>
                </a:cubicBezTo>
                <a:cubicBezTo>
                  <a:pt x="3494176" y="18978"/>
                  <a:pt x="3508672" y="13482"/>
                  <a:pt x="3523820" y="11152"/>
                </a:cubicBezTo>
                <a:cubicBezTo>
                  <a:pt x="3557088" y="6034"/>
                  <a:pt x="3590727" y="3717"/>
                  <a:pt x="3624181" y="0"/>
                </a:cubicBezTo>
                <a:cubicBezTo>
                  <a:pt x="3720825" y="3717"/>
                  <a:pt x="3817820" y="2124"/>
                  <a:pt x="3914113" y="11152"/>
                </a:cubicBezTo>
                <a:cubicBezTo>
                  <a:pt x="3937519" y="13346"/>
                  <a:pt x="3961460" y="20414"/>
                  <a:pt x="3981020" y="33454"/>
                </a:cubicBezTo>
                <a:cubicBezTo>
                  <a:pt x="4003322" y="48322"/>
                  <a:pt x="4028973" y="59106"/>
                  <a:pt x="4047927" y="78059"/>
                </a:cubicBezTo>
                <a:cubicBezTo>
                  <a:pt x="4055361" y="85493"/>
                  <a:pt x="4063662" y="92151"/>
                  <a:pt x="4070230" y="100361"/>
                </a:cubicBezTo>
                <a:cubicBezTo>
                  <a:pt x="4094934" y="131241"/>
                  <a:pt x="4091906" y="131936"/>
                  <a:pt x="4103683" y="167269"/>
                </a:cubicBezTo>
                <a:cubicBezTo>
                  <a:pt x="4099966" y="185854"/>
                  <a:pt x="4102577" y="206953"/>
                  <a:pt x="4092532" y="223025"/>
                </a:cubicBezTo>
                <a:cubicBezTo>
                  <a:pt x="4076334" y="248942"/>
                  <a:pt x="4027247" y="263828"/>
                  <a:pt x="4003322" y="278781"/>
                </a:cubicBezTo>
                <a:cubicBezTo>
                  <a:pt x="3987562" y="288631"/>
                  <a:pt x="3975340" y="303922"/>
                  <a:pt x="3958717" y="312234"/>
                </a:cubicBezTo>
                <a:cubicBezTo>
                  <a:pt x="3937690" y="322747"/>
                  <a:pt x="3911370" y="321497"/>
                  <a:pt x="3891810" y="334537"/>
                </a:cubicBezTo>
                <a:cubicBezTo>
                  <a:pt x="3808248" y="390245"/>
                  <a:pt x="3849790" y="369187"/>
                  <a:pt x="3769147" y="401444"/>
                </a:cubicBezTo>
                <a:cubicBezTo>
                  <a:pt x="3673791" y="496800"/>
                  <a:pt x="3829198" y="348042"/>
                  <a:pt x="3713391" y="434898"/>
                </a:cubicBezTo>
                <a:cubicBezTo>
                  <a:pt x="3655450" y="478354"/>
                  <a:pt x="3668496" y="479889"/>
                  <a:pt x="3635332" y="524108"/>
                </a:cubicBezTo>
                <a:cubicBezTo>
                  <a:pt x="3555869" y="630057"/>
                  <a:pt x="3618843" y="537690"/>
                  <a:pt x="3568425" y="613317"/>
                </a:cubicBezTo>
                <a:cubicBezTo>
                  <a:pt x="3564708" y="624468"/>
                  <a:pt x="3562531" y="636257"/>
                  <a:pt x="3557274" y="646771"/>
                </a:cubicBezTo>
                <a:cubicBezTo>
                  <a:pt x="3521462" y="718394"/>
                  <a:pt x="3543540" y="635649"/>
                  <a:pt x="3512669" y="735981"/>
                </a:cubicBezTo>
                <a:cubicBezTo>
                  <a:pt x="3503655" y="765277"/>
                  <a:pt x="3490366" y="825191"/>
                  <a:pt x="3490366" y="825191"/>
                </a:cubicBezTo>
                <a:cubicBezTo>
                  <a:pt x="3486649" y="862362"/>
                  <a:pt x="3484152" y="899675"/>
                  <a:pt x="3479215" y="936703"/>
                </a:cubicBezTo>
                <a:cubicBezTo>
                  <a:pt x="3476710" y="955490"/>
                  <a:pt x="3470278" y="973635"/>
                  <a:pt x="3468064" y="992459"/>
                </a:cubicBezTo>
                <a:cubicBezTo>
                  <a:pt x="3462834" y="1036912"/>
                  <a:pt x="3460346" y="1081646"/>
                  <a:pt x="3456913" y="1126274"/>
                </a:cubicBezTo>
                <a:cubicBezTo>
                  <a:pt x="3435800" y="1400737"/>
                  <a:pt x="3456021" y="1169529"/>
                  <a:pt x="3434610" y="1405054"/>
                </a:cubicBezTo>
                <a:cubicBezTo>
                  <a:pt x="3429291" y="1532705"/>
                  <a:pt x="3406988" y="2083226"/>
                  <a:pt x="3401156" y="2129883"/>
                </a:cubicBezTo>
                <a:cubicBezTo>
                  <a:pt x="3397439" y="2159620"/>
                  <a:pt x="3392718" y="2189248"/>
                  <a:pt x="3390005" y="2219093"/>
                </a:cubicBezTo>
                <a:cubicBezTo>
                  <a:pt x="3385282" y="2271050"/>
                  <a:pt x="3388187" y="2323880"/>
                  <a:pt x="3378854" y="2375210"/>
                </a:cubicBezTo>
                <a:cubicBezTo>
                  <a:pt x="3345794" y="2557043"/>
                  <a:pt x="3327938" y="2561414"/>
                  <a:pt x="3278493" y="2709747"/>
                </a:cubicBezTo>
                <a:cubicBezTo>
                  <a:pt x="3266221" y="2746563"/>
                  <a:pt x="3257311" y="2784443"/>
                  <a:pt x="3245039" y="2821259"/>
                </a:cubicBezTo>
                <a:cubicBezTo>
                  <a:pt x="3234996" y="2851388"/>
                  <a:pt x="3221629" y="2880340"/>
                  <a:pt x="3211586" y="2910469"/>
                </a:cubicBezTo>
                <a:cubicBezTo>
                  <a:pt x="3203029" y="2936141"/>
                  <a:pt x="3200481" y="2963892"/>
                  <a:pt x="3189283" y="2988527"/>
                </a:cubicBezTo>
                <a:cubicBezTo>
                  <a:pt x="3181592" y="3005446"/>
                  <a:pt x="3167925" y="3019021"/>
                  <a:pt x="3155830" y="3033132"/>
                </a:cubicBezTo>
                <a:cubicBezTo>
                  <a:pt x="3137333" y="3054713"/>
                  <a:pt x="3114734" y="3075982"/>
                  <a:pt x="3088922" y="3088888"/>
                </a:cubicBezTo>
                <a:cubicBezTo>
                  <a:pt x="3078409" y="3094145"/>
                  <a:pt x="3066620" y="3096322"/>
                  <a:pt x="3055469" y="3100039"/>
                </a:cubicBezTo>
                <a:cubicBezTo>
                  <a:pt x="2981127" y="3096322"/>
                  <a:pt x="2906388" y="3097420"/>
                  <a:pt x="2832444" y="3088888"/>
                </a:cubicBezTo>
                <a:cubicBezTo>
                  <a:pt x="2809090" y="3086193"/>
                  <a:pt x="2765537" y="3066586"/>
                  <a:pt x="2765537" y="3066586"/>
                </a:cubicBezTo>
                <a:lnTo>
                  <a:pt x="2720932" y="3021981"/>
                </a:lnTo>
                <a:cubicBezTo>
                  <a:pt x="2694515" y="2995564"/>
                  <a:pt x="2666632" y="2970592"/>
                  <a:pt x="2654025" y="2932771"/>
                </a:cubicBezTo>
                <a:cubicBezTo>
                  <a:pt x="2650308" y="2921620"/>
                  <a:pt x="2645725" y="2910721"/>
                  <a:pt x="2642874" y="2899317"/>
                </a:cubicBezTo>
                <a:cubicBezTo>
                  <a:pt x="2635078" y="2868134"/>
                  <a:pt x="2625544" y="2806495"/>
                  <a:pt x="2620571" y="2776654"/>
                </a:cubicBezTo>
                <a:cubicBezTo>
                  <a:pt x="2602095" y="2536462"/>
                  <a:pt x="2601807" y="2599685"/>
                  <a:pt x="2620571" y="2252547"/>
                </a:cubicBezTo>
                <a:cubicBezTo>
                  <a:pt x="2621205" y="2240810"/>
                  <a:pt x="2629079" y="2230546"/>
                  <a:pt x="2631722" y="2219093"/>
                </a:cubicBezTo>
                <a:cubicBezTo>
                  <a:pt x="2640246" y="2182157"/>
                  <a:pt x="2642038" y="2143543"/>
                  <a:pt x="2654025" y="2107581"/>
                </a:cubicBezTo>
                <a:cubicBezTo>
                  <a:pt x="2661459" y="2085279"/>
                  <a:pt x="2670625" y="2063481"/>
                  <a:pt x="2676327" y="2040674"/>
                </a:cubicBezTo>
                <a:cubicBezTo>
                  <a:pt x="2680044" y="2025806"/>
                  <a:pt x="2684153" y="2011030"/>
                  <a:pt x="2687478" y="1996069"/>
                </a:cubicBezTo>
                <a:cubicBezTo>
                  <a:pt x="2691590" y="1977567"/>
                  <a:pt x="2693184" y="1958467"/>
                  <a:pt x="2698630" y="1940313"/>
                </a:cubicBezTo>
                <a:cubicBezTo>
                  <a:pt x="2704382" y="1921140"/>
                  <a:pt x="2715180" y="1903729"/>
                  <a:pt x="2720932" y="1884556"/>
                </a:cubicBezTo>
                <a:cubicBezTo>
                  <a:pt x="2726378" y="1866402"/>
                  <a:pt x="2726637" y="1846954"/>
                  <a:pt x="2732083" y="1828800"/>
                </a:cubicBezTo>
                <a:cubicBezTo>
                  <a:pt x="2754660" y="1753544"/>
                  <a:pt x="2750334" y="1794324"/>
                  <a:pt x="2776688" y="1728439"/>
                </a:cubicBezTo>
                <a:cubicBezTo>
                  <a:pt x="2785419" y="1706612"/>
                  <a:pt x="2785951" y="1681093"/>
                  <a:pt x="2798991" y="1661532"/>
                </a:cubicBezTo>
                <a:cubicBezTo>
                  <a:pt x="2806425" y="1650381"/>
                  <a:pt x="2815299" y="1640065"/>
                  <a:pt x="2821293" y="1628078"/>
                </a:cubicBezTo>
                <a:cubicBezTo>
                  <a:pt x="2826550" y="1617565"/>
                  <a:pt x="2829351" y="1605965"/>
                  <a:pt x="2832444" y="1594625"/>
                </a:cubicBezTo>
                <a:cubicBezTo>
                  <a:pt x="2840509" y="1565053"/>
                  <a:pt x="2845054" y="1534494"/>
                  <a:pt x="2854747" y="1505415"/>
                </a:cubicBezTo>
                <a:lnTo>
                  <a:pt x="2877049" y="1438508"/>
                </a:lnTo>
                <a:cubicBezTo>
                  <a:pt x="2880766" y="1427357"/>
                  <a:pt x="2882943" y="1415567"/>
                  <a:pt x="2888200" y="1405054"/>
                </a:cubicBezTo>
                <a:lnTo>
                  <a:pt x="2899352" y="1382752"/>
                </a:lnTo>
              </a:path>
            </a:pathLst>
          </a:custGeom>
          <a:noFill/>
          <a:ln w="254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nvGrpSpPr>
          <p:cNvPr id="26" name="Group 25">
            <a:extLst>
              <a:ext uri="{FF2B5EF4-FFF2-40B4-BE49-F238E27FC236}">
                <a16:creationId xmlns:a16="http://schemas.microsoft.com/office/drawing/2014/main" id="{AA12E4F3-B59D-4547-FAF2-3C0A6D95EC62}"/>
              </a:ext>
            </a:extLst>
          </p:cNvPr>
          <p:cNvGrpSpPr/>
          <p:nvPr/>
        </p:nvGrpSpPr>
        <p:grpSpPr>
          <a:xfrm>
            <a:off x="8437219" y="2593662"/>
            <a:ext cx="1306010" cy="753022"/>
            <a:chOff x="4873451" y="1886389"/>
            <a:chExt cx="2393830" cy="1095457"/>
          </a:xfrm>
        </p:grpSpPr>
        <p:grpSp>
          <p:nvGrpSpPr>
            <p:cNvPr id="27" name="Group 26">
              <a:extLst>
                <a:ext uri="{FF2B5EF4-FFF2-40B4-BE49-F238E27FC236}">
                  <a16:creationId xmlns:a16="http://schemas.microsoft.com/office/drawing/2014/main" id="{21DC26C6-F81D-6E82-5A76-D3BFABB2B22F}"/>
                </a:ext>
              </a:extLst>
            </p:cNvPr>
            <p:cNvGrpSpPr/>
            <p:nvPr/>
          </p:nvGrpSpPr>
          <p:grpSpPr>
            <a:xfrm>
              <a:off x="4873451" y="1886389"/>
              <a:ext cx="2393830" cy="1095457"/>
              <a:chOff x="4215161" y="3070603"/>
              <a:chExt cx="2460772" cy="1030442"/>
            </a:xfrm>
            <a:solidFill>
              <a:srgbClr val="000000"/>
            </a:solidFill>
          </p:grpSpPr>
          <p:sp>
            <p:nvSpPr>
              <p:cNvPr id="29" name="Cube 28">
                <a:extLst>
                  <a:ext uri="{FF2B5EF4-FFF2-40B4-BE49-F238E27FC236}">
                    <a16:creationId xmlns:a16="http://schemas.microsoft.com/office/drawing/2014/main" id="{C1967B4F-EA6F-755A-3ED1-256C7A5935D2}"/>
                  </a:ext>
                </a:extLst>
              </p:cNvPr>
              <p:cNvSpPr/>
              <p:nvPr/>
            </p:nvSpPr>
            <p:spPr>
              <a:xfrm>
                <a:off x="4215161" y="3070603"/>
                <a:ext cx="2460772" cy="1030442"/>
              </a:xfrm>
              <a:prstGeom prst="cube">
                <a:avLst>
                  <a:gd name="adj" fmla="val 48438"/>
                </a:avLst>
              </a:prstGeom>
              <a:grpFill/>
              <a:ln w="25400">
                <a:noFill/>
                <a:miter lim="800000"/>
              </a:ln>
              <a:effectLst/>
              <a:scene3d>
                <a:camera prst="perspectiveRelaxed" fov="3300000">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30" name="Rectangle 29">
                <a:extLst>
                  <a:ext uri="{FF2B5EF4-FFF2-40B4-BE49-F238E27FC236}">
                    <a16:creationId xmlns:a16="http://schemas.microsoft.com/office/drawing/2014/main" id="{ED7EE78A-BF24-5745-E143-B82F89219E39}"/>
                  </a:ext>
                </a:extLst>
              </p:cNvPr>
              <p:cNvSpPr/>
              <p:nvPr/>
            </p:nvSpPr>
            <p:spPr>
              <a:xfrm>
                <a:off x="4523749" y="3681016"/>
                <a:ext cx="471998" cy="15239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31" name="Rectangle 30">
                <a:extLst>
                  <a:ext uri="{FF2B5EF4-FFF2-40B4-BE49-F238E27FC236}">
                    <a16:creationId xmlns:a16="http://schemas.microsoft.com/office/drawing/2014/main" id="{328B5D46-87CA-05A2-06DB-7A87482EA217}"/>
                  </a:ext>
                </a:extLst>
              </p:cNvPr>
              <p:cNvSpPr/>
              <p:nvPr/>
            </p:nvSpPr>
            <p:spPr>
              <a:xfrm>
                <a:off x="5367520" y="36575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32" name="Rectangle 31">
                <a:extLst>
                  <a:ext uri="{FF2B5EF4-FFF2-40B4-BE49-F238E27FC236}">
                    <a16:creationId xmlns:a16="http://schemas.microsoft.com/office/drawing/2014/main" id="{6D56E7BE-0A66-8AA0-CE06-75627375FB30}"/>
                  </a:ext>
                </a:extLst>
              </p:cNvPr>
              <p:cNvSpPr/>
              <p:nvPr/>
            </p:nvSpPr>
            <p:spPr>
              <a:xfrm>
                <a:off x="5363805" y="3809999"/>
                <a:ext cx="665287" cy="45719"/>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grpSp>
        <p:sp>
          <p:nvSpPr>
            <p:cNvPr id="28" name="TextBox 27">
              <a:extLst>
                <a:ext uri="{FF2B5EF4-FFF2-40B4-BE49-F238E27FC236}">
                  <a16:creationId xmlns:a16="http://schemas.microsoft.com/office/drawing/2014/main" id="{71C3347D-92EF-7571-70C5-BAA02CA417AE}"/>
                </a:ext>
              </a:extLst>
            </p:cNvPr>
            <p:cNvSpPr txBox="1"/>
            <p:nvPr/>
          </p:nvSpPr>
          <p:spPr>
            <a:xfrm>
              <a:off x="5297893" y="2116969"/>
              <a:ext cx="1740032" cy="327486"/>
            </a:xfrm>
            <a:prstGeom prst="rect">
              <a:avLst/>
            </a:prstGeom>
          </p:spPr>
          <p:txBody>
            <a:bodyPr wrap="none" lIns="0" tIns="0" rIns="0" bIns="0" rtlCol="0">
              <a:spAutoFit/>
            </a:bodyPr>
            <a:lstStyle/>
            <a:p>
              <a:pPr>
                <a:spcAft>
                  <a:spcPts val="600"/>
                </a:spcAft>
              </a:pPr>
              <a:r>
                <a:rPr lang="en-US" dirty="0">
                  <a:solidFill>
                    <a:schemeClr val="bg1"/>
                  </a:solidFill>
                  <a:latin typeface="Gill Sans MT" panose="020B0502020104020203" pitchFamily="34" charset="77"/>
                </a:rPr>
                <a:t>ToR Switch</a:t>
              </a:r>
            </a:p>
          </p:txBody>
        </p:sp>
      </p:grpSp>
      <p:sp>
        <p:nvSpPr>
          <p:cNvPr id="34" name="Cube 33">
            <a:extLst>
              <a:ext uri="{FF2B5EF4-FFF2-40B4-BE49-F238E27FC236}">
                <a16:creationId xmlns:a16="http://schemas.microsoft.com/office/drawing/2014/main" id="{2160FB74-C14A-A51A-83CB-7C44D60393B6}"/>
              </a:ext>
            </a:extLst>
          </p:cNvPr>
          <p:cNvSpPr/>
          <p:nvPr/>
        </p:nvSpPr>
        <p:spPr>
          <a:xfrm>
            <a:off x="6128672" y="4231697"/>
            <a:ext cx="620209" cy="1191803"/>
          </a:xfrm>
          <a:prstGeom prst="cube">
            <a:avLst/>
          </a:prstGeom>
          <a:solidFill>
            <a:schemeClr val="accent6">
              <a:lumMod val="75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35" name="Rectangle 34">
            <a:extLst>
              <a:ext uri="{FF2B5EF4-FFF2-40B4-BE49-F238E27FC236}">
                <a16:creationId xmlns:a16="http://schemas.microsoft.com/office/drawing/2014/main" id="{A9AA35C6-C73C-2AE7-1245-C84AA6ED13A6}"/>
              </a:ext>
            </a:extLst>
          </p:cNvPr>
          <p:cNvSpPr/>
          <p:nvPr/>
        </p:nvSpPr>
        <p:spPr>
          <a:xfrm>
            <a:off x="6168415" y="4500522"/>
            <a:ext cx="184160" cy="78707"/>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36" name="Rectangle 35">
            <a:extLst>
              <a:ext uri="{FF2B5EF4-FFF2-40B4-BE49-F238E27FC236}">
                <a16:creationId xmlns:a16="http://schemas.microsoft.com/office/drawing/2014/main" id="{724B0FDE-EF70-4E04-892A-49E553F0BBE7}"/>
              </a:ext>
            </a:extLst>
          </p:cNvPr>
          <p:cNvSpPr/>
          <p:nvPr/>
        </p:nvSpPr>
        <p:spPr>
          <a:xfrm>
            <a:off x="6386950" y="4500521"/>
            <a:ext cx="184160" cy="78707"/>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37" name="Rectangle 36">
            <a:extLst>
              <a:ext uri="{FF2B5EF4-FFF2-40B4-BE49-F238E27FC236}">
                <a16:creationId xmlns:a16="http://schemas.microsoft.com/office/drawing/2014/main" id="{53864D82-177A-D646-7067-8AD216B4BCB8}"/>
              </a:ext>
            </a:extLst>
          </p:cNvPr>
          <p:cNvSpPr/>
          <p:nvPr/>
        </p:nvSpPr>
        <p:spPr>
          <a:xfrm>
            <a:off x="6162684" y="5144769"/>
            <a:ext cx="184160" cy="78707"/>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38" name="Rectangle 37">
            <a:extLst>
              <a:ext uri="{FF2B5EF4-FFF2-40B4-BE49-F238E27FC236}">
                <a16:creationId xmlns:a16="http://schemas.microsoft.com/office/drawing/2014/main" id="{B6702D94-23CF-96EB-F113-F83DD967C220}"/>
              </a:ext>
            </a:extLst>
          </p:cNvPr>
          <p:cNvSpPr/>
          <p:nvPr/>
        </p:nvSpPr>
        <p:spPr>
          <a:xfrm>
            <a:off x="6381219" y="5144769"/>
            <a:ext cx="184160" cy="78707"/>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39" name="Rectangle 38">
            <a:extLst>
              <a:ext uri="{FF2B5EF4-FFF2-40B4-BE49-F238E27FC236}">
                <a16:creationId xmlns:a16="http://schemas.microsoft.com/office/drawing/2014/main" id="{093A770B-755B-8377-FD3A-29BEC1250C81}"/>
              </a:ext>
            </a:extLst>
          </p:cNvPr>
          <p:cNvSpPr/>
          <p:nvPr/>
        </p:nvSpPr>
        <p:spPr>
          <a:xfrm>
            <a:off x="6162684" y="5223476"/>
            <a:ext cx="184160" cy="78707"/>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40" name="Rectangle 39">
            <a:extLst>
              <a:ext uri="{FF2B5EF4-FFF2-40B4-BE49-F238E27FC236}">
                <a16:creationId xmlns:a16="http://schemas.microsoft.com/office/drawing/2014/main" id="{F0E9C4EB-5E3A-ECCA-DD2A-950DD8D95F86}"/>
              </a:ext>
            </a:extLst>
          </p:cNvPr>
          <p:cNvSpPr/>
          <p:nvPr/>
        </p:nvSpPr>
        <p:spPr>
          <a:xfrm>
            <a:off x="6381219" y="5223476"/>
            <a:ext cx="184160" cy="78707"/>
          </a:xfrm>
          <a:prstGeom prst="rect">
            <a:avLst/>
          </a:prstGeom>
          <a:solidFill>
            <a:schemeClr val="tx1">
              <a:lumMod val="65000"/>
              <a:lumOff val="35000"/>
            </a:schemeClr>
          </a:solid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41" name="Cube 40">
            <a:extLst>
              <a:ext uri="{FF2B5EF4-FFF2-40B4-BE49-F238E27FC236}">
                <a16:creationId xmlns:a16="http://schemas.microsoft.com/office/drawing/2014/main" id="{600C9ED7-D4F1-E693-9392-C034B27C5D1E}"/>
              </a:ext>
            </a:extLst>
          </p:cNvPr>
          <p:cNvSpPr/>
          <p:nvPr/>
        </p:nvSpPr>
        <p:spPr>
          <a:xfrm>
            <a:off x="6043183" y="3978191"/>
            <a:ext cx="256725" cy="222109"/>
          </a:xfrm>
          <a:prstGeom prst="cube">
            <a:avLst/>
          </a:prstGeom>
          <a:solidFill>
            <a:srgbClr val="A10907"/>
          </a:solidFill>
          <a:ln w="25400">
            <a:noFill/>
            <a:miter lim="800000"/>
          </a:ln>
          <a:effectLst>
            <a:glow rad="63500">
              <a:srgbClr val="A10907">
                <a:alpha val="4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42" name="Cube 41">
            <a:extLst>
              <a:ext uri="{FF2B5EF4-FFF2-40B4-BE49-F238E27FC236}">
                <a16:creationId xmlns:a16="http://schemas.microsoft.com/office/drawing/2014/main" id="{D7790803-E20F-1F3F-BC4C-2001FA1F87E2}"/>
              </a:ext>
            </a:extLst>
          </p:cNvPr>
          <p:cNvSpPr/>
          <p:nvPr/>
        </p:nvSpPr>
        <p:spPr>
          <a:xfrm>
            <a:off x="6316515" y="3981444"/>
            <a:ext cx="256725" cy="222109"/>
          </a:xfrm>
          <a:prstGeom prst="cube">
            <a:avLst/>
          </a:prstGeom>
          <a:solidFill>
            <a:srgbClr val="A10907"/>
          </a:solidFill>
          <a:ln w="25400">
            <a:noFill/>
            <a:miter lim="800000"/>
          </a:ln>
          <a:effectLst>
            <a:glow rad="63500">
              <a:srgbClr val="A10907">
                <a:alpha val="4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43" name="Cube 42">
            <a:extLst>
              <a:ext uri="{FF2B5EF4-FFF2-40B4-BE49-F238E27FC236}">
                <a16:creationId xmlns:a16="http://schemas.microsoft.com/office/drawing/2014/main" id="{E730A1E5-A4A5-79CF-14E3-71599CE6B3A9}"/>
              </a:ext>
            </a:extLst>
          </p:cNvPr>
          <p:cNvSpPr/>
          <p:nvPr/>
        </p:nvSpPr>
        <p:spPr>
          <a:xfrm>
            <a:off x="6599943" y="3978191"/>
            <a:ext cx="256725" cy="222109"/>
          </a:xfrm>
          <a:prstGeom prst="cube">
            <a:avLst/>
          </a:prstGeom>
          <a:solidFill>
            <a:srgbClr val="A10907"/>
          </a:solidFill>
          <a:ln w="25400">
            <a:noFill/>
            <a:miter lim="800000"/>
          </a:ln>
          <a:effectLst>
            <a:glow rad="63500">
              <a:srgbClr val="A10907">
                <a:alpha val="40000"/>
              </a:srgb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44" name="Cube 43">
            <a:extLst>
              <a:ext uri="{FF2B5EF4-FFF2-40B4-BE49-F238E27FC236}">
                <a16:creationId xmlns:a16="http://schemas.microsoft.com/office/drawing/2014/main" id="{3D65A3F1-A2BE-9C9A-656E-68D64203C280}"/>
              </a:ext>
            </a:extLst>
          </p:cNvPr>
          <p:cNvSpPr/>
          <p:nvPr/>
        </p:nvSpPr>
        <p:spPr>
          <a:xfrm>
            <a:off x="6004792" y="4231697"/>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45" name="Cube 44">
            <a:extLst>
              <a:ext uri="{FF2B5EF4-FFF2-40B4-BE49-F238E27FC236}">
                <a16:creationId xmlns:a16="http://schemas.microsoft.com/office/drawing/2014/main" id="{E6F65B72-6890-2D2C-3B1B-76C8811FF1AF}"/>
              </a:ext>
            </a:extLst>
          </p:cNvPr>
          <p:cNvSpPr/>
          <p:nvPr/>
        </p:nvSpPr>
        <p:spPr>
          <a:xfrm>
            <a:off x="6295450" y="4231697"/>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46" name="Cube 45">
            <a:extLst>
              <a:ext uri="{FF2B5EF4-FFF2-40B4-BE49-F238E27FC236}">
                <a16:creationId xmlns:a16="http://schemas.microsoft.com/office/drawing/2014/main" id="{8069A825-36BC-4EA9-1A8F-24124B563BBB}"/>
              </a:ext>
            </a:extLst>
          </p:cNvPr>
          <p:cNvSpPr/>
          <p:nvPr/>
        </p:nvSpPr>
        <p:spPr>
          <a:xfrm>
            <a:off x="6586633" y="4234049"/>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47" name="Group 46">
            <a:extLst>
              <a:ext uri="{FF2B5EF4-FFF2-40B4-BE49-F238E27FC236}">
                <a16:creationId xmlns:a16="http://schemas.microsoft.com/office/drawing/2014/main" id="{87015988-475C-714F-3FD8-74947A37594F}"/>
              </a:ext>
            </a:extLst>
          </p:cNvPr>
          <p:cNvGrpSpPr/>
          <p:nvPr/>
        </p:nvGrpSpPr>
        <p:grpSpPr>
          <a:xfrm>
            <a:off x="7618796" y="4231695"/>
            <a:ext cx="620209" cy="1191803"/>
            <a:chOff x="4865614" y="3066585"/>
            <a:chExt cx="1546337" cy="2453269"/>
          </a:xfrm>
          <a:solidFill>
            <a:schemeClr val="tx1">
              <a:lumMod val="65000"/>
              <a:lumOff val="35000"/>
            </a:schemeClr>
          </a:solidFill>
        </p:grpSpPr>
        <p:sp>
          <p:nvSpPr>
            <p:cNvPr id="48" name="Cube 47">
              <a:extLst>
                <a:ext uri="{FF2B5EF4-FFF2-40B4-BE49-F238E27FC236}">
                  <a16:creationId xmlns:a16="http://schemas.microsoft.com/office/drawing/2014/main" id="{36951641-E944-E666-3D64-D1D3F33FB721}"/>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49" name="Rectangle 48">
              <a:extLst>
                <a:ext uri="{FF2B5EF4-FFF2-40B4-BE49-F238E27FC236}">
                  <a16:creationId xmlns:a16="http://schemas.microsoft.com/office/drawing/2014/main" id="{ECD514FB-1C2B-D7A2-97E0-A36FF318D211}"/>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0" name="Rectangle 49">
              <a:extLst>
                <a:ext uri="{FF2B5EF4-FFF2-40B4-BE49-F238E27FC236}">
                  <a16:creationId xmlns:a16="http://schemas.microsoft.com/office/drawing/2014/main" id="{844A9C18-7343-08E8-6539-E08611B10CF2}"/>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1" name="Rectangle 50">
              <a:extLst>
                <a:ext uri="{FF2B5EF4-FFF2-40B4-BE49-F238E27FC236}">
                  <a16:creationId xmlns:a16="http://schemas.microsoft.com/office/drawing/2014/main" id="{F8024941-843F-7650-B382-0DDE65EAA11A}"/>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2" name="Rectangle 51">
              <a:extLst>
                <a:ext uri="{FF2B5EF4-FFF2-40B4-BE49-F238E27FC236}">
                  <a16:creationId xmlns:a16="http://schemas.microsoft.com/office/drawing/2014/main" id="{84470F93-5D78-47B1-32F1-97741B47C14D}"/>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3" name="Rectangle 52">
              <a:extLst>
                <a:ext uri="{FF2B5EF4-FFF2-40B4-BE49-F238E27FC236}">
                  <a16:creationId xmlns:a16="http://schemas.microsoft.com/office/drawing/2014/main" id="{276E9BD8-3A0A-2C9E-F308-D5000AA72FF4}"/>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54" name="Rectangle 53">
              <a:extLst>
                <a:ext uri="{FF2B5EF4-FFF2-40B4-BE49-F238E27FC236}">
                  <a16:creationId xmlns:a16="http://schemas.microsoft.com/office/drawing/2014/main" id="{0E25F454-CD16-3633-2D42-4423613D9195}"/>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grpSp>
      <p:sp>
        <p:nvSpPr>
          <p:cNvPr id="55" name="Cube 54">
            <a:extLst>
              <a:ext uri="{FF2B5EF4-FFF2-40B4-BE49-F238E27FC236}">
                <a16:creationId xmlns:a16="http://schemas.microsoft.com/office/drawing/2014/main" id="{31E62537-A974-2A39-E401-F0E234AF6B8B}"/>
              </a:ext>
            </a:extLst>
          </p:cNvPr>
          <p:cNvSpPr/>
          <p:nvPr/>
        </p:nvSpPr>
        <p:spPr>
          <a:xfrm>
            <a:off x="7533307" y="3978189"/>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56" name="Cube 55">
            <a:extLst>
              <a:ext uri="{FF2B5EF4-FFF2-40B4-BE49-F238E27FC236}">
                <a16:creationId xmlns:a16="http://schemas.microsoft.com/office/drawing/2014/main" id="{5FFBC689-38B8-743F-788A-1230DE1589EE}"/>
              </a:ext>
            </a:extLst>
          </p:cNvPr>
          <p:cNvSpPr/>
          <p:nvPr/>
        </p:nvSpPr>
        <p:spPr>
          <a:xfrm>
            <a:off x="7806638" y="3981443"/>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57" name="Cube 56">
            <a:extLst>
              <a:ext uri="{FF2B5EF4-FFF2-40B4-BE49-F238E27FC236}">
                <a16:creationId xmlns:a16="http://schemas.microsoft.com/office/drawing/2014/main" id="{DE624E15-C1AE-A6EA-62EB-F5857F60EB7F}"/>
              </a:ext>
            </a:extLst>
          </p:cNvPr>
          <p:cNvSpPr/>
          <p:nvPr/>
        </p:nvSpPr>
        <p:spPr>
          <a:xfrm>
            <a:off x="8090066" y="3978189"/>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58" name="Cube 57">
            <a:extLst>
              <a:ext uri="{FF2B5EF4-FFF2-40B4-BE49-F238E27FC236}">
                <a16:creationId xmlns:a16="http://schemas.microsoft.com/office/drawing/2014/main" id="{90EFF0B1-CBCF-7809-8A55-B30A89599631}"/>
              </a:ext>
            </a:extLst>
          </p:cNvPr>
          <p:cNvSpPr/>
          <p:nvPr/>
        </p:nvSpPr>
        <p:spPr>
          <a:xfrm>
            <a:off x="7494916" y="4231696"/>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59" name="Cube 58">
            <a:extLst>
              <a:ext uri="{FF2B5EF4-FFF2-40B4-BE49-F238E27FC236}">
                <a16:creationId xmlns:a16="http://schemas.microsoft.com/office/drawing/2014/main" id="{59AE1AD8-0DF1-CFBB-D9DE-AB32CB0F977E}"/>
              </a:ext>
            </a:extLst>
          </p:cNvPr>
          <p:cNvSpPr/>
          <p:nvPr/>
        </p:nvSpPr>
        <p:spPr>
          <a:xfrm>
            <a:off x="7785573" y="4231695"/>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60" name="Cube 59">
            <a:extLst>
              <a:ext uri="{FF2B5EF4-FFF2-40B4-BE49-F238E27FC236}">
                <a16:creationId xmlns:a16="http://schemas.microsoft.com/office/drawing/2014/main" id="{3BCF4665-8ED0-B5CF-40ED-A1ADEF517682}"/>
              </a:ext>
            </a:extLst>
          </p:cNvPr>
          <p:cNvSpPr/>
          <p:nvPr/>
        </p:nvSpPr>
        <p:spPr>
          <a:xfrm>
            <a:off x="8076757" y="4234048"/>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61" name="Group 60">
            <a:extLst>
              <a:ext uri="{FF2B5EF4-FFF2-40B4-BE49-F238E27FC236}">
                <a16:creationId xmlns:a16="http://schemas.microsoft.com/office/drawing/2014/main" id="{29F14976-F708-7096-3891-C6FAF537F85B}"/>
              </a:ext>
            </a:extLst>
          </p:cNvPr>
          <p:cNvGrpSpPr/>
          <p:nvPr/>
        </p:nvGrpSpPr>
        <p:grpSpPr>
          <a:xfrm>
            <a:off x="10119635" y="4231696"/>
            <a:ext cx="620209" cy="1191803"/>
            <a:chOff x="4865614" y="3066585"/>
            <a:chExt cx="1546337" cy="2453269"/>
          </a:xfrm>
          <a:solidFill>
            <a:schemeClr val="tx1">
              <a:lumMod val="65000"/>
              <a:lumOff val="35000"/>
            </a:schemeClr>
          </a:solidFill>
        </p:grpSpPr>
        <p:sp>
          <p:nvSpPr>
            <p:cNvPr id="62" name="Cube 61">
              <a:extLst>
                <a:ext uri="{FF2B5EF4-FFF2-40B4-BE49-F238E27FC236}">
                  <a16:creationId xmlns:a16="http://schemas.microsoft.com/office/drawing/2014/main" id="{9D3F317B-4851-C1DA-3062-8DDFFCF40B3B}"/>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63" name="Rectangle 62">
              <a:extLst>
                <a:ext uri="{FF2B5EF4-FFF2-40B4-BE49-F238E27FC236}">
                  <a16:creationId xmlns:a16="http://schemas.microsoft.com/office/drawing/2014/main" id="{D8E9E121-CA3B-B563-7F41-282B53C21372}"/>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4" name="Rectangle 63">
              <a:extLst>
                <a:ext uri="{FF2B5EF4-FFF2-40B4-BE49-F238E27FC236}">
                  <a16:creationId xmlns:a16="http://schemas.microsoft.com/office/drawing/2014/main" id="{3BB3B32E-3D2C-2F21-4892-7D872D95246F}"/>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5" name="Rectangle 64">
              <a:extLst>
                <a:ext uri="{FF2B5EF4-FFF2-40B4-BE49-F238E27FC236}">
                  <a16:creationId xmlns:a16="http://schemas.microsoft.com/office/drawing/2014/main" id="{4B353146-7FBC-9FC3-C317-D83115F69A69}"/>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6" name="Rectangle 65">
              <a:extLst>
                <a:ext uri="{FF2B5EF4-FFF2-40B4-BE49-F238E27FC236}">
                  <a16:creationId xmlns:a16="http://schemas.microsoft.com/office/drawing/2014/main" id="{39961A10-EF47-0928-07A9-6699C957231F}"/>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7" name="Rectangle 66">
              <a:extLst>
                <a:ext uri="{FF2B5EF4-FFF2-40B4-BE49-F238E27FC236}">
                  <a16:creationId xmlns:a16="http://schemas.microsoft.com/office/drawing/2014/main" id="{82FA34DD-AFDE-34B2-4B74-A31D72DFE084}"/>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68" name="Rectangle 67">
              <a:extLst>
                <a:ext uri="{FF2B5EF4-FFF2-40B4-BE49-F238E27FC236}">
                  <a16:creationId xmlns:a16="http://schemas.microsoft.com/office/drawing/2014/main" id="{C1731D08-DD34-CE08-058B-000CF7F36E05}"/>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grpSp>
      <p:sp>
        <p:nvSpPr>
          <p:cNvPr id="69" name="Cube 68">
            <a:extLst>
              <a:ext uri="{FF2B5EF4-FFF2-40B4-BE49-F238E27FC236}">
                <a16:creationId xmlns:a16="http://schemas.microsoft.com/office/drawing/2014/main" id="{057C6212-2FEA-2067-DD1D-4578DE8C88B8}"/>
              </a:ext>
            </a:extLst>
          </p:cNvPr>
          <p:cNvSpPr/>
          <p:nvPr/>
        </p:nvSpPr>
        <p:spPr>
          <a:xfrm>
            <a:off x="10034146" y="3978190"/>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70" name="Cube 69">
            <a:extLst>
              <a:ext uri="{FF2B5EF4-FFF2-40B4-BE49-F238E27FC236}">
                <a16:creationId xmlns:a16="http://schemas.microsoft.com/office/drawing/2014/main" id="{968DDDA2-A2AC-2352-98BC-890867864833}"/>
              </a:ext>
            </a:extLst>
          </p:cNvPr>
          <p:cNvSpPr/>
          <p:nvPr/>
        </p:nvSpPr>
        <p:spPr>
          <a:xfrm>
            <a:off x="10307478" y="3981443"/>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71" name="Cube 70">
            <a:extLst>
              <a:ext uri="{FF2B5EF4-FFF2-40B4-BE49-F238E27FC236}">
                <a16:creationId xmlns:a16="http://schemas.microsoft.com/office/drawing/2014/main" id="{205C6558-5BCE-C9F5-49B3-890B6D610774}"/>
              </a:ext>
            </a:extLst>
          </p:cNvPr>
          <p:cNvSpPr/>
          <p:nvPr/>
        </p:nvSpPr>
        <p:spPr>
          <a:xfrm>
            <a:off x="10590905" y="3978190"/>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050" dirty="0">
                <a:solidFill>
                  <a:schemeClr val="bg1"/>
                </a:solidFill>
                <a:latin typeface="Gill Sans MT" panose="020B0502020104020203" pitchFamily="34" charset="77"/>
              </a:rPr>
              <a:t>VM</a:t>
            </a:r>
          </a:p>
        </p:txBody>
      </p:sp>
      <p:sp>
        <p:nvSpPr>
          <p:cNvPr id="72" name="Cube 71">
            <a:extLst>
              <a:ext uri="{FF2B5EF4-FFF2-40B4-BE49-F238E27FC236}">
                <a16:creationId xmlns:a16="http://schemas.microsoft.com/office/drawing/2014/main" id="{64A34669-7869-5CEE-D276-099F403805DB}"/>
              </a:ext>
            </a:extLst>
          </p:cNvPr>
          <p:cNvSpPr/>
          <p:nvPr/>
        </p:nvSpPr>
        <p:spPr>
          <a:xfrm>
            <a:off x="9995755" y="4231696"/>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73" name="Cube 72">
            <a:extLst>
              <a:ext uri="{FF2B5EF4-FFF2-40B4-BE49-F238E27FC236}">
                <a16:creationId xmlns:a16="http://schemas.microsoft.com/office/drawing/2014/main" id="{E29FE34F-D886-0FEA-8493-55A483711B6B}"/>
              </a:ext>
            </a:extLst>
          </p:cNvPr>
          <p:cNvSpPr/>
          <p:nvPr/>
        </p:nvSpPr>
        <p:spPr>
          <a:xfrm>
            <a:off x="10286413" y="4231696"/>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74" name="Cube 73">
            <a:extLst>
              <a:ext uri="{FF2B5EF4-FFF2-40B4-BE49-F238E27FC236}">
                <a16:creationId xmlns:a16="http://schemas.microsoft.com/office/drawing/2014/main" id="{E60C1A6C-7ADC-587D-C8BC-DBFC1E4BD4C1}"/>
              </a:ext>
            </a:extLst>
          </p:cNvPr>
          <p:cNvSpPr/>
          <p:nvPr/>
        </p:nvSpPr>
        <p:spPr>
          <a:xfrm>
            <a:off x="10577596" y="4234049"/>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grpSp>
        <p:nvGrpSpPr>
          <p:cNvPr id="75" name="Group 74">
            <a:extLst>
              <a:ext uri="{FF2B5EF4-FFF2-40B4-BE49-F238E27FC236}">
                <a16:creationId xmlns:a16="http://schemas.microsoft.com/office/drawing/2014/main" id="{3C619118-2CA7-12FD-EF64-960B48F9B542}"/>
              </a:ext>
            </a:extLst>
          </p:cNvPr>
          <p:cNvGrpSpPr/>
          <p:nvPr/>
        </p:nvGrpSpPr>
        <p:grpSpPr>
          <a:xfrm>
            <a:off x="11255578" y="4231696"/>
            <a:ext cx="620209" cy="1191803"/>
            <a:chOff x="4865614" y="3066585"/>
            <a:chExt cx="1546337" cy="2453269"/>
          </a:xfrm>
          <a:solidFill>
            <a:schemeClr val="tx1">
              <a:lumMod val="65000"/>
              <a:lumOff val="35000"/>
            </a:schemeClr>
          </a:solidFill>
        </p:grpSpPr>
        <p:sp>
          <p:nvSpPr>
            <p:cNvPr id="76" name="Cube 75">
              <a:extLst>
                <a:ext uri="{FF2B5EF4-FFF2-40B4-BE49-F238E27FC236}">
                  <a16:creationId xmlns:a16="http://schemas.microsoft.com/office/drawing/2014/main" id="{610A7B9A-F152-CC3F-5294-F8E0FEE7A20D}"/>
                </a:ext>
              </a:extLst>
            </p:cNvPr>
            <p:cNvSpPr/>
            <p:nvPr/>
          </p:nvSpPr>
          <p:spPr>
            <a:xfrm>
              <a:off x="4865614" y="3066585"/>
              <a:ext cx="1546337" cy="2453269"/>
            </a:xfrm>
            <a:prstGeom prst="cube">
              <a:avLst/>
            </a:prstGeom>
            <a:grp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dirty="0">
                  <a:solidFill>
                    <a:schemeClr val="bg1"/>
                  </a:solidFill>
                  <a:latin typeface="Gill Sans MT" panose="020B0502020104020203" pitchFamily="34" charset="77"/>
                </a:rPr>
                <a:t>Host</a:t>
              </a:r>
              <a:endParaRPr lang="en-US" sz="2000" dirty="0">
                <a:solidFill>
                  <a:schemeClr val="bg1"/>
                </a:solidFill>
                <a:latin typeface="Gill Sans MT" panose="020B0502020104020203" pitchFamily="34" charset="77"/>
              </a:endParaRPr>
            </a:p>
          </p:txBody>
        </p:sp>
        <p:sp>
          <p:nvSpPr>
            <p:cNvPr id="77" name="Rectangle 76">
              <a:extLst>
                <a:ext uri="{FF2B5EF4-FFF2-40B4-BE49-F238E27FC236}">
                  <a16:creationId xmlns:a16="http://schemas.microsoft.com/office/drawing/2014/main" id="{C2C41691-D1B9-2480-D8BE-A63AECC54D2B}"/>
                </a:ext>
              </a:extLst>
            </p:cNvPr>
            <p:cNvSpPr/>
            <p:nvPr/>
          </p:nvSpPr>
          <p:spPr>
            <a:xfrm>
              <a:off x="4964703" y="3619948"/>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78" name="Rectangle 77">
              <a:extLst>
                <a:ext uri="{FF2B5EF4-FFF2-40B4-BE49-F238E27FC236}">
                  <a16:creationId xmlns:a16="http://schemas.microsoft.com/office/drawing/2014/main" id="{DEA2D778-E168-3F2B-82A8-54B5506D62A6}"/>
                </a:ext>
              </a:extLst>
            </p:cNvPr>
            <p:cNvSpPr/>
            <p:nvPr/>
          </p:nvSpPr>
          <p:spPr>
            <a:xfrm>
              <a:off x="5509565" y="3619947"/>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79" name="Rectangle 78">
              <a:extLst>
                <a:ext uri="{FF2B5EF4-FFF2-40B4-BE49-F238E27FC236}">
                  <a16:creationId xmlns:a16="http://schemas.microsoft.com/office/drawing/2014/main" id="{25F33A9A-071C-E592-195D-C061714245B6}"/>
                </a:ext>
              </a:extLst>
            </p:cNvPr>
            <p:cNvSpPr/>
            <p:nvPr/>
          </p:nvSpPr>
          <p:spPr>
            <a:xfrm>
              <a:off x="4950415" y="4946100"/>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80" name="Rectangle 79">
              <a:extLst>
                <a:ext uri="{FF2B5EF4-FFF2-40B4-BE49-F238E27FC236}">
                  <a16:creationId xmlns:a16="http://schemas.microsoft.com/office/drawing/2014/main" id="{59F090CA-A2ED-CEC6-F91F-55A74F84DA74}"/>
                </a:ext>
              </a:extLst>
            </p:cNvPr>
            <p:cNvSpPr/>
            <p:nvPr/>
          </p:nvSpPr>
          <p:spPr>
            <a:xfrm>
              <a:off x="5495277" y="4946099"/>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81" name="Rectangle 80">
              <a:extLst>
                <a:ext uri="{FF2B5EF4-FFF2-40B4-BE49-F238E27FC236}">
                  <a16:creationId xmlns:a16="http://schemas.microsoft.com/office/drawing/2014/main" id="{E8E2736C-28B9-AD49-C1CE-25934C6AFF89}"/>
                </a:ext>
              </a:extLst>
            </p:cNvPr>
            <p:cNvSpPr/>
            <p:nvPr/>
          </p:nvSpPr>
          <p:spPr>
            <a:xfrm>
              <a:off x="4950415" y="5108115"/>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sp>
          <p:nvSpPr>
            <p:cNvPr id="82" name="Rectangle 81">
              <a:extLst>
                <a:ext uri="{FF2B5EF4-FFF2-40B4-BE49-F238E27FC236}">
                  <a16:creationId xmlns:a16="http://schemas.microsoft.com/office/drawing/2014/main" id="{E3A6739D-5B5F-0732-E8CC-CAC79C341496}"/>
                </a:ext>
              </a:extLst>
            </p:cNvPr>
            <p:cNvSpPr/>
            <p:nvPr/>
          </p:nvSpPr>
          <p:spPr>
            <a:xfrm>
              <a:off x="5495277" y="5108114"/>
              <a:ext cx="459158" cy="162015"/>
            </a:xfrm>
            <a:prstGeom prst="rect">
              <a:avLst/>
            </a:prstGeom>
            <a:grpFill/>
            <a:ln w="28575">
              <a:solidFill>
                <a:schemeClr val="bg1"/>
              </a:solidFill>
              <a:miter lim="800000"/>
            </a:ln>
            <a:effectLst/>
            <a:scene3d>
              <a:camera prst="orthographicFront">
                <a:rot lat="18600000" lon="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dirty="0">
                <a:solidFill>
                  <a:schemeClr val="bg1"/>
                </a:solidFill>
              </a:endParaRPr>
            </a:p>
          </p:txBody>
        </p:sp>
      </p:grpSp>
      <p:sp>
        <p:nvSpPr>
          <p:cNvPr id="83" name="Cube 82">
            <a:extLst>
              <a:ext uri="{FF2B5EF4-FFF2-40B4-BE49-F238E27FC236}">
                <a16:creationId xmlns:a16="http://schemas.microsoft.com/office/drawing/2014/main" id="{C4E12CFB-D1B4-ED5B-FA90-169E2C7168C6}"/>
              </a:ext>
            </a:extLst>
          </p:cNvPr>
          <p:cNvSpPr/>
          <p:nvPr/>
        </p:nvSpPr>
        <p:spPr>
          <a:xfrm>
            <a:off x="11170089" y="3978190"/>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100" dirty="0">
                <a:solidFill>
                  <a:schemeClr val="bg1"/>
                </a:solidFill>
                <a:latin typeface="Gill Sans MT" panose="020B0502020104020203" pitchFamily="34" charset="77"/>
              </a:rPr>
              <a:t>VM</a:t>
            </a:r>
          </a:p>
        </p:txBody>
      </p:sp>
      <p:sp>
        <p:nvSpPr>
          <p:cNvPr id="84" name="Cube 83">
            <a:extLst>
              <a:ext uri="{FF2B5EF4-FFF2-40B4-BE49-F238E27FC236}">
                <a16:creationId xmlns:a16="http://schemas.microsoft.com/office/drawing/2014/main" id="{85D0E980-B09D-034D-FEB9-55864E5355BA}"/>
              </a:ext>
            </a:extLst>
          </p:cNvPr>
          <p:cNvSpPr/>
          <p:nvPr/>
        </p:nvSpPr>
        <p:spPr>
          <a:xfrm>
            <a:off x="11443419" y="3981443"/>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100" dirty="0">
                <a:solidFill>
                  <a:schemeClr val="bg1"/>
                </a:solidFill>
                <a:latin typeface="Gill Sans MT" panose="020B0502020104020203" pitchFamily="34" charset="77"/>
              </a:rPr>
              <a:t>VM</a:t>
            </a:r>
          </a:p>
        </p:txBody>
      </p:sp>
      <p:sp>
        <p:nvSpPr>
          <p:cNvPr id="85" name="Cube 84">
            <a:extLst>
              <a:ext uri="{FF2B5EF4-FFF2-40B4-BE49-F238E27FC236}">
                <a16:creationId xmlns:a16="http://schemas.microsoft.com/office/drawing/2014/main" id="{0672102F-6321-42A9-7ADC-49D5FBB2CBFC}"/>
              </a:ext>
            </a:extLst>
          </p:cNvPr>
          <p:cNvSpPr/>
          <p:nvPr/>
        </p:nvSpPr>
        <p:spPr>
          <a:xfrm>
            <a:off x="11726848" y="3978190"/>
            <a:ext cx="256725" cy="222109"/>
          </a:xfrm>
          <a:prstGeom prst="cube">
            <a:avLst/>
          </a:prstGeom>
          <a:solidFill>
            <a:schemeClr val="tx1">
              <a:lumMod val="50000"/>
              <a:lumOff val="50000"/>
            </a:schemeClr>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100" dirty="0">
                <a:solidFill>
                  <a:schemeClr val="bg1"/>
                </a:solidFill>
                <a:latin typeface="Gill Sans MT" panose="020B0502020104020203" pitchFamily="34" charset="77"/>
              </a:rPr>
              <a:t>VM</a:t>
            </a:r>
          </a:p>
        </p:txBody>
      </p:sp>
      <p:sp>
        <p:nvSpPr>
          <p:cNvPr id="86" name="Cube 85">
            <a:extLst>
              <a:ext uri="{FF2B5EF4-FFF2-40B4-BE49-F238E27FC236}">
                <a16:creationId xmlns:a16="http://schemas.microsoft.com/office/drawing/2014/main" id="{0CB02752-DC2B-A74C-3D9E-000BB4186EE9}"/>
              </a:ext>
            </a:extLst>
          </p:cNvPr>
          <p:cNvSpPr/>
          <p:nvPr/>
        </p:nvSpPr>
        <p:spPr>
          <a:xfrm>
            <a:off x="11131697" y="4231696"/>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7" name="Cube 86">
            <a:extLst>
              <a:ext uri="{FF2B5EF4-FFF2-40B4-BE49-F238E27FC236}">
                <a16:creationId xmlns:a16="http://schemas.microsoft.com/office/drawing/2014/main" id="{F92A4D31-3C32-A1DA-7B03-AAD8B485FE6B}"/>
              </a:ext>
            </a:extLst>
          </p:cNvPr>
          <p:cNvSpPr/>
          <p:nvPr/>
        </p:nvSpPr>
        <p:spPr>
          <a:xfrm>
            <a:off x="11422355" y="4231696"/>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8" name="Cube 87">
            <a:extLst>
              <a:ext uri="{FF2B5EF4-FFF2-40B4-BE49-F238E27FC236}">
                <a16:creationId xmlns:a16="http://schemas.microsoft.com/office/drawing/2014/main" id="{70F8D394-F178-A60F-9A2F-E2A5F5402C38}"/>
              </a:ext>
            </a:extLst>
          </p:cNvPr>
          <p:cNvSpPr/>
          <p:nvPr/>
        </p:nvSpPr>
        <p:spPr>
          <a:xfrm>
            <a:off x="11713538" y="4234049"/>
            <a:ext cx="256725" cy="133265"/>
          </a:xfrm>
          <a:prstGeom prst="cube">
            <a:avLst/>
          </a:prstGeom>
          <a:solidFill>
            <a:schemeClr val="tx2">
              <a:lumMod val="50000"/>
            </a:schemeClr>
          </a:solidFill>
          <a:ln w="25400">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800" dirty="0">
                <a:solidFill>
                  <a:schemeClr val="bg1"/>
                </a:solidFill>
                <a:latin typeface="Gill Sans MT" panose="020B0502020104020203" pitchFamily="34" charset="77"/>
              </a:rPr>
              <a:t>vNIC</a:t>
            </a:r>
          </a:p>
        </p:txBody>
      </p:sp>
      <p:sp>
        <p:nvSpPr>
          <p:cNvPr id="89" name="Freeform 88">
            <a:extLst>
              <a:ext uri="{FF2B5EF4-FFF2-40B4-BE49-F238E27FC236}">
                <a16:creationId xmlns:a16="http://schemas.microsoft.com/office/drawing/2014/main" id="{C2057572-3B50-5EC1-6988-25955DA212CD}"/>
              </a:ext>
            </a:extLst>
          </p:cNvPr>
          <p:cNvSpPr/>
          <p:nvPr/>
        </p:nvSpPr>
        <p:spPr>
          <a:xfrm>
            <a:off x="6182780" y="3087011"/>
            <a:ext cx="2253593" cy="914150"/>
          </a:xfrm>
          <a:custGeom>
            <a:avLst/>
            <a:gdLst>
              <a:gd name="connsiteX0" fmla="*/ 0 w 5242207"/>
              <a:gd name="connsiteY0" fmla="*/ 1318925 h 1376075"/>
              <a:gd name="connsiteX1" fmla="*/ 1985962 w 5242207"/>
              <a:gd name="connsiteY1" fmla="*/ 633125 h 1376075"/>
              <a:gd name="connsiteX2" fmla="*/ 5229225 w 5242207"/>
              <a:gd name="connsiteY2" fmla="*/ 18762 h 1376075"/>
              <a:gd name="connsiteX3" fmla="*/ 3200400 w 5242207"/>
              <a:gd name="connsiteY3" fmla="*/ 1376075 h 1376075"/>
              <a:gd name="connsiteX0" fmla="*/ 0 w 5250265"/>
              <a:gd name="connsiteY0" fmla="*/ 1318925 h 1399749"/>
              <a:gd name="connsiteX1" fmla="*/ 1985962 w 5250265"/>
              <a:gd name="connsiteY1" fmla="*/ 633125 h 1399749"/>
              <a:gd name="connsiteX2" fmla="*/ 5229225 w 5250265"/>
              <a:gd name="connsiteY2" fmla="*/ 18762 h 1399749"/>
              <a:gd name="connsiteX3" fmla="*/ 4107077 w 5250265"/>
              <a:gd name="connsiteY3" fmla="*/ 1399749 h 1399749"/>
              <a:gd name="connsiteX0" fmla="*/ 0 w 5247750"/>
              <a:gd name="connsiteY0" fmla="*/ 1318925 h 1411585"/>
              <a:gd name="connsiteX1" fmla="*/ 1985962 w 5247750"/>
              <a:gd name="connsiteY1" fmla="*/ 633125 h 1411585"/>
              <a:gd name="connsiteX2" fmla="*/ 5229225 w 5247750"/>
              <a:gd name="connsiteY2" fmla="*/ 18762 h 1411585"/>
              <a:gd name="connsiteX3" fmla="*/ 3908741 w 5247750"/>
              <a:gd name="connsiteY3" fmla="*/ 1411585 h 1411585"/>
            </a:gdLst>
            <a:ahLst/>
            <a:cxnLst>
              <a:cxn ang="0">
                <a:pos x="connsiteX0" y="connsiteY0"/>
              </a:cxn>
              <a:cxn ang="0">
                <a:pos x="connsiteX1" y="connsiteY1"/>
              </a:cxn>
              <a:cxn ang="0">
                <a:pos x="connsiteX2" y="connsiteY2"/>
              </a:cxn>
              <a:cxn ang="0">
                <a:pos x="connsiteX3" y="connsiteY3"/>
              </a:cxn>
            </a:cxnLst>
            <a:rect l="l" t="t" r="r" b="b"/>
            <a:pathLst>
              <a:path w="5247750" h="1411585">
                <a:moveTo>
                  <a:pt x="0" y="1318925"/>
                </a:moveTo>
                <a:cubicBezTo>
                  <a:pt x="557212" y="1084372"/>
                  <a:pt x="1114425" y="849819"/>
                  <a:pt x="1985962" y="633125"/>
                </a:cubicBezTo>
                <a:cubicBezTo>
                  <a:pt x="2857500" y="416431"/>
                  <a:pt x="5026819" y="-105063"/>
                  <a:pt x="5229225" y="18762"/>
                </a:cubicBezTo>
                <a:cubicBezTo>
                  <a:pt x="5431631" y="142587"/>
                  <a:pt x="3908741" y="1411585"/>
                  <a:pt x="3908741" y="1411585"/>
                </a:cubicBezTo>
              </a:path>
            </a:pathLst>
          </a:custGeom>
          <a:noFill/>
          <a:ln w="127000">
            <a:solidFill>
              <a:schemeClr val="bg2">
                <a:lumMod val="75000"/>
                <a:alpha val="60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0" name="Freeform 89">
            <a:extLst>
              <a:ext uri="{FF2B5EF4-FFF2-40B4-BE49-F238E27FC236}">
                <a16:creationId xmlns:a16="http://schemas.microsoft.com/office/drawing/2014/main" id="{D7B2BA3D-D09F-1293-73F2-472C6F1CB470}"/>
              </a:ext>
            </a:extLst>
          </p:cNvPr>
          <p:cNvSpPr/>
          <p:nvPr/>
        </p:nvSpPr>
        <p:spPr>
          <a:xfrm>
            <a:off x="8005068" y="3165168"/>
            <a:ext cx="2415270" cy="830002"/>
          </a:xfrm>
          <a:custGeom>
            <a:avLst/>
            <a:gdLst>
              <a:gd name="connsiteX0" fmla="*/ 0 w 4427034"/>
              <a:gd name="connsiteY0" fmla="*/ 1204333 h 1204333"/>
              <a:gd name="connsiteX1" fmla="*/ 1873405 w 4427034"/>
              <a:gd name="connsiteY1" fmla="*/ 2 h 1204333"/>
              <a:gd name="connsiteX2" fmla="*/ 4427034 w 4427034"/>
              <a:gd name="connsiteY2" fmla="*/ 1193182 h 1204333"/>
              <a:gd name="connsiteX0" fmla="*/ 0 w 4427034"/>
              <a:gd name="connsiteY0" fmla="*/ 1287572 h 1287572"/>
              <a:gd name="connsiteX1" fmla="*/ 2330605 w 4427034"/>
              <a:gd name="connsiteY1" fmla="*/ 2 h 1287572"/>
              <a:gd name="connsiteX2" fmla="*/ 4427034 w 4427034"/>
              <a:gd name="connsiteY2" fmla="*/ 1276421 h 1287572"/>
            </a:gdLst>
            <a:ahLst/>
            <a:cxnLst>
              <a:cxn ang="0">
                <a:pos x="connsiteX0" y="connsiteY0"/>
              </a:cxn>
              <a:cxn ang="0">
                <a:pos x="connsiteX1" y="connsiteY1"/>
              </a:cxn>
              <a:cxn ang="0">
                <a:pos x="connsiteX2" y="connsiteY2"/>
              </a:cxn>
            </a:cxnLst>
            <a:rect l="l" t="t" r="r" b="b"/>
            <a:pathLst>
              <a:path w="4427034" h="1287572">
                <a:moveTo>
                  <a:pt x="0" y="1287572"/>
                </a:moveTo>
                <a:cubicBezTo>
                  <a:pt x="567783" y="686335"/>
                  <a:pt x="1592766" y="1860"/>
                  <a:pt x="2330605" y="2"/>
                </a:cubicBezTo>
                <a:cubicBezTo>
                  <a:pt x="3068444" y="-1857"/>
                  <a:pt x="4427034" y="1276421"/>
                  <a:pt x="4427034" y="1276421"/>
                </a:cubicBezTo>
              </a:path>
            </a:pathLst>
          </a:custGeom>
          <a:noFill/>
          <a:ln w="127000">
            <a:solidFill>
              <a:schemeClr val="bg2">
                <a:lumMod val="75000"/>
                <a:alpha val="60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1" name="Freeform 90">
            <a:extLst>
              <a:ext uri="{FF2B5EF4-FFF2-40B4-BE49-F238E27FC236}">
                <a16:creationId xmlns:a16="http://schemas.microsoft.com/office/drawing/2014/main" id="{D7419955-9510-6DF1-9C97-57B39254CE82}"/>
              </a:ext>
            </a:extLst>
          </p:cNvPr>
          <p:cNvSpPr/>
          <p:nvPr/>
        </p:nvSpPr>
        <p:spPr>
          <a:xfrm>
            <a:off x="8005068" y="3026765"/>
            <a:ext cx="3577276" cy="1014704"/>
          </a:xfrm>
          <a:custGeom>
            <a:avLst/>
            <a:gdLst>
              <a:gd name="connsiteX0" fmla="*/ 0 w 6478858"/>
              <a:gd name="connsiteY0" fmla="*/ 1170947 h 1215552"/>
              <a:gd name="connsiteX1" fmla="*/ 2375210 w 6478858"/>
              <a:gd name="connsiteY1" fmla="*/ 69 h 1215552"/>
              <a:gd name="connsiteX2" fmla="*/ 6478858 w 6478858"/>
              <a:gd name="connsiteY2" fmla="*/ 1215552 h 1215552"/>
            </a:gdLst>
            <a:ahLst/>
            <a:cxnLst>
              <a:cxn ang="0">
                <a:pos x="connsiteX0" y="connsiteY0"/>
              </a:cxn>
              <a:cxn ang="0">
                <a:pos x="connsiteX1" y="connsiteY1"/>
              </a:cxn>
              <a:cxn ang="0">
                <a:pos x="connsiteX2" y="connsiteY2"/>
              </a:cxn>
            </a:cxnLst>
            <a:rect l="l" t="t" r="r" b="b"/>
            <a:pathLst>
              <a:path w="6478858" h="1215552">
                <a:moveTo>
                  <a:pt x="0" y="1170947"/>
                </a:moveTo>
                <a:cubicBezTo>
                  <a:pt x="647700" y="581791"/>
                  <a:pt x="1295400" y="-7365"/>
                  <a:pt x="2375210" y="69"/>
                </a:cubicBezTo>
                <a:cubicBezTo>
                  <a:pt x="3455020" y="7503"/>
                  <a:pt x="5794917" y="1011113"/>
                  <a:pt x="6478858" y="1215552"/>
                </a:cubicBezTo>
              </a:path>
            </a:pathLst>
          </a:custGeom>
          <a:noFill/>
          <a:ln w="127000">
            <a:solidFill>
              <a:schemeClr val="bg2">
                <a:lumMod val="75000"/>
                <a:alpha val="60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2" name="TextBox 91">
            <a:extLst>
              <a:ext uri="{FF2B5EF4-FFF2-40B4-BE49-F238E27FC236}">
                <a16:creationId xmlns:a16="http://schemas.microsoft.com/office/drawing/2014/main" id="{87687701-9B1A-5E7F-0F73-C22DAAD030AA}"/>
              </a:ext>
            </a:extLst>
          </p:cNvPr>
          <p:cNvSpPr txBox="1"/>
          <p:nvPr/>
        </p:nvSpPr>
        <p:spPr>
          <a:xfrm rot="20689034">
            <a:off x="6744027" y="3228953"/>
            <a:ext cx="465113" cy="225115"/>
          </a:xfrm>
          <a:prstGeom prst="rect">
            <a:avLst/>
          </a:prstGeom>
        </p:spPr>
        <p:txBody>
          <a:bodyPr wrap="none" lIns="0" tIns="0" rIns="0" bIns="0" rtlCol="0">
            <a:spAutoFit/>
          </a:bodyPr>
          <a:lstStyle/>
          <a:p>
            <a:pPr algn="l">
              <a:spcAft>
                <a:spcPts val="600"/>
              </a:spcAft>
            </a:pPr>
            <a:r>
              <a:rPr lang="en-US" dirty="0">
                <a:solidFill>
                  <a:schemeClr val="tx1">
                    <a:lumMod val="50000"/>
                    <a:lumOff val="50000"/>
                  </a:schemeClr>
                </a:solidFill>
                <a:latin typeface="Gill Sans MT" panose="020B0502020104020203" pitchFamily="34" charset="77"/>
              </a:rPr>
              <a:t>Flow</a:t>
            </a:r>
            <a:r>
              <a:rPr lang="en-US" dirty="0">
                <a:solidFill>
                  <a:srgbClr val="FF0000"/>
                </a:solidFill>
                <a:latin typeface="Gill Sans MT" panose="020B0502020104020203" pitchFamily="34" charset="77"/>
              </a:rPr>
              <a:t> </a:t>
            </a:r>
          </a:p>
        </p:txBody>
      </p:sp>
      <p:sp>
        <p:nvSpPr>
          <p:cNvPr id="93" name="TextBox 92">
            <a:extLst>
              <a:ext uri="{FF2B5EF4-FFF2-40B4-BE49-F238E27FC236}">
                <a16:creationId xmlns:a16="http://schemas.microsoft.com/office/drawing/2014/main" id="{A48D3BD3-9174-090E-9163-0FE15A020686}"/>
              </a:ext>
            </a:extLst>
          </p:cNvPr>
          <p:cNvSpPr txBox="1"/>
          <p:nvPr/>
        </p:nvSpPr>
        <p:spPr>
          <a:xfrm rot="1960697">
            <a:off x="9631663" y="3544368"/>
            <a:ext cx="465113" cy="225115"/>
          </a:xfrm>
          <a:prstGeom prst="rect">
            <a:avLst/>
          </a:prstGeom>
        </p:spPr>
        <p:txBody>
          <a:bodyPr wrap="none" lIns="0" tIns="0" rIns="0" bIns="0" rtlCol="0">
            <a:spAutoFit/>
          </a:bodyPr>
          <a:lstStyle/>
          <a:p>
            <a:pPr algn="l">
              <a:spcAft>
                <a:spcPts val="600"/>
              </a:spcAft>
            </a:pPr>
            <a:r>
              <a:rPr lang="en-US" dirty="0">
                <a:solidFill>
                  <a:schemeClr val="tx1">
                    <a:lumMod val="50000"/>
                    <a:lumOff val="50000"/>
                  </a:schemeClr>
                </a:solidFill>
                <a:latin typeface="Gill Sans MT" panose="020B0502020104020203" pitchFamily="34" charset="77"/>
              </a:rPr>
              <a:t>Flow </a:t>
            </a:r>
          </a:p>
        </p:txBody>
      </p:sp>
      <p:sp>
        <p:nvSpPr>
          <p:cNvPr id="94" name="TextBox 93">
            <a:extLst>
              <a:ext uri="{FF2B5EF4-FFF2-40B4-BE49-F238E27FC236}">
                <a16:creationId xmlns:a16="http://schemas.microsoft.com/office/drawing/2014/main" id="{2AB5079A-33C1-F287-1F92-C525F07A01D5}"/>
              </a:ext>
            </a:extLst>
          </p:cNvPr>
          <p:cNvSpPr txBox="1"/>
          <p:nvPr/>
        </p:nvSpPr>
        <p:spPr>
          <a:xfrm rot="1309174">
            <a:off x="10361426" y="3112480"/>
            <a:ext cx="451406" cy="276999"/>
          </a:xfrm>
          <a:prstGeom prst="rect">
            <a:avLst/>
          </a:prstGeom>
        </p:spPr>
        <p:txBody>
          <a:bodyPr wrap="none" lIns="0" tIns="0" rIns="0" bIns="0" rtlCol="0">
            <a:spAutoFit/>
          </a:bodyPr>
          <a:lstStyle/>
          <a:p>
            <a:pPr algn="l">
              <a:spcAft>
                <a:spcPts val="600"/>
              </a:spcAft>
            </a:pPr>
            <a:r>
              <a:rPr lang="en-US" dirty="0">
                <a:solidFill>
                  <a:schemeClr val="tx1">
                    <a:lumMod val="50000"/>
                    <a:lumOff val="50000"/>
                  </a:schemeClr>
                </a:solidFill>
                <a:latin typeface="Gill Sans MT" panose="020B0502020104020203" pitchFamily="34" charset="77"/>
              </a:rPr>
              <a:t>Flow</a:t>
            </a:r>
          </a:p>
        </p:txBody>
      </p:sp>
      <p:cxnSp>
        <p:nvCxnSpPr>
          <p:cNvPr id="95" name="Straight Connector 94">
            <a:extLst>
              <a:ext uri="{FF2B5EF4-FFF2-40B4-BE49-F238E27FC236}">
                <a16:creationId xmlns:a16="http://schemas.microsoft.com/office/drawing/2014/main" id="{29F646C0-79AC-589E-B26E-7559C82C06B0}"/>
              </a:ext>
            </a:extLst>
          </p:cNvPr>
          <p:cNvCxnSpPr>
            <a:cxnSpLocks/>
          </p:cNvCxnSpPr>
          <p:nvPr/>
        </p:nvCxnSpPr>
        <p:spPr bwMode="gray">
          <a:xfrm>
            <a:off x="8392954" y="2587163"/>
            <a:ext cx="254863" cy="210010"/>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122ACBA-14C3-8031-D842-57B027D5F30F}"/>
              </a:ext>
            </a:extLst>
          </p:cNvPr>
          <p:cNvCxnSpPr>
            <a:cxnSpLocks/>
          </p:cNvCxnSpPr>
          <p:nvPr/>
        </p:nvCxnSpPr>
        <p:spPr bwMode="gray">
          <a:xfrm>
            <a:off x="8723183" y="2338250"/>
            <a:ext cx="152228" cy="414099"/>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0106DB-9937-45F5-4F54-ADE4B5119A04}"/>
              </a:ext>
            </a:extLst>
          </p:cNvPr>
          <p:cNvCxnSpPr>
            <a:cxnSpLocks/>
          </p:cNvCxnSpPr>
          <p:nvPr/>
        </p:nvCxnSpPr>
        <p:spPr bwMode="gray">
          <a:xfrm>
            <a:off x="9183212" y="2199653"/>
            <a:ext cx="0" cy="548035"/>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DE4D2C2-8C6A-00FC-BF7B-238EFFDDCF48}"/>
              </a:ext>
            </a:extLst>
          </p:cNvPr>
          <p:cNvCxnSpPr>
            <a:cxnSpLocks/>
          </p:cNvCxnSpPr>
          <p:nvPr/>
        </p:nvCxnSpPr>
        <p:spPr bwMode="gray">
          <a:xfrm flipH="1">
            <a:off x="9517878" y="2396104"/>
            <a:ext cx="205771" cy="339935"/>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36B3B8C-7220-48EE-CC1E-097F9A1B0538}"/>
              </a:ext>
            </a:extLst>
          </p:cNvPr>
          <p:cNvCxnSpPr>
            <a:cxnSpLocks/>
          </p:cNvCxnSpPr>
          <p:nvPr/>
        </p:nvCxnSpPr>
        <p:spPr bwMode="gray">
          <a:xfrm flipH="1">
            <a:off x="9743228" y="2631193"/>
            <a:ext cx="302868" cy="250060"/>
          </a:xfrm>
          <a:prstGeom prst="line">
            <a:avLst/>
          </a:prstGeom>
          <a:ln w="12700">
            <a:solidFill>
              <a:srgbClr val="00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Freeform 2">
            <a:extLst>
              <a:ext uri="{FF2B5EF4-FFF2-40B4-BE49-F238E27FC236}">
                <a16:creationId xmlns:a16="http://schemas.microsoft.com/office/drawing/2014/main" id="{9FC916A9-C6D0-6754-371F-1F4FFE13BDB3}"/>
              </a:ext>
            </a:extLst>
          </p:cNvPr>
          <p:cNvSpPr/>
          <p:nvPr/>
        </p:nvSpPr>
        <p:spPr>
          <a:xfrm>
            <a:off x="6193824" y="2955643"/>
            <a:ext cx="557325" cy="1005674"/>
          </a:xfrm>
          <a:custGeom>
            <a:avLst/>
            <a:gdLst>
              <a:gd name="connsiteX0" fmla="*/ 0 w 6478858"/>
              <a:gd name="connsiteY0" fmla="*/ 1170947 h 1215552"/>
              <a:gd name="connsiteX1" fmla="*/ 2375210 w 6478858"/>
              <a:gd name="connsiteY1" fmla="*/ 69 h 1215552"/>
              <a:gd name="connsiteX2" fmla="*/ 6478858 w 6478858"/>
              <a:gd name="connsiteY2" fmla="*/ 1215552 h 1215552"/>
            </a:gdLst>
            <a:ahLst/>
            <a:cxnLst>
              <a:cxn ang="0">
                <a:pos x="connsiteX0" y="connsiteY0"/>
              </a:cxn>
              <a:cxn ang="0">
                <a:pos x="connsiteX1" y="connsiteY1"/>
              </a:cxn>
              <a:cxn ang="0">
                <a:pos x="connsiteX2" y="connsiteY2"/>
              </a:cxn>
            </a:cxnLst>
            <a:rect l="l" t="t" r="r" b="b"/>
            <a:pathLst>
              <a:path w="6478858" h="1215552">
                <a:moveTo>
                  <a:pt x="0" y="1170947"/>
                </a:moveTo>
                <a:cubicBezTo>
                  <a:pt x="647700" y="581791"/>
                  <a:pt x="1295400" y="-7365"/>
                  <a:pt x="2375210" y="69"/>
                </a:cubicBezTo>
                <a:cubicBezTo>
                  <a:pt x="3455020" y="7503"/>
                  <a:pt x="5794917" y="1011113"/>
                  <a:pt x="6478858" y="1215552"/>
                </a:cubicBezTo>
              </a:path>
            </a:pathLst>
          </a:custGeom>
          <a:noFill/>
          <a:ln w="127000">
            <a:solidFill>
              <a:schemeClr val="accent1">
                <a:lumMod val="75000"/>
                <a:alpha val="60000"/>
              </a:schemeClr>
            </a:solidFill>
            <a:miter lim="800000"/>
            <a:tailEnd type="triangl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 name="TextBox 4">
            <a:extLst>
              <a:ext uri="{FF2B5EF4-FFF2-40B4-BE49-F238E27FC236}">
                <a16:creationId xmlns:a16="http://schemas.microsoft.com/office/drawing/2014/main" id="{246405A3-21C3-4863-F6AD-B3F10060CAB0}"/>
              </a:ext>
            </a:extLst>
          </p:cNvPr>
          <p:cNvSpPr txBox="1"/>
          <p:nvPr/>
        </p:nvSpPr>
        <p:spPr>
          <a:xfrm>
            <a:off x="6121834" y="2537100"/>
            <a:ext cx="451406" cy="276999"/>
          </a:xfrm>
          <a:prstGeom prst="rect">
            <a:avLst/>
          </a:prstGeom>
        </p:spPr>
        <p:txBody>
          <a:bodyPr wrap="none" lIns="0" tIns="0" rIns="0" bIns="0" rtlCol="0">
            <a:spAutoFit/>
          </a:bodyPr>
          <a:lstStyle/>
          <a:p>
            <a:pPr algn="l">
              <a:spcAft>
                <a:spcPts val="600"/>
              </a:spcAft>
            </a:pPr>
            <a:r>
              <a:rPr lang="en-US" dirty="0">
                <a:solidFill>
                  <a:schemeClr val="accent1">
                    <a:lumMod val="75000"/>
                  </a:schemeClr>
                </a:solidFill>
                <a:latin typeface="Gill Sans MT" panose="020B0502020104020203" pitchFamily="34" charset="77"/>
              </a:rPr>
              <a:t>Flow</a:t>
            </a:r>
          </a:p>
        </p:txBody>
      </p:sp>
      <p:sp>
        <p:nvSpPr>
          <p:cNvPr id="6" name="TextBox 5">
            <a:extLst>
              <a:ext uri="{FF2B5EF4-FFF2-40B4-BE49-F238E27FC236}">
                <a16:creationId xmlns:a16="http://schemas.microsoft.com/office/drawing/2014/main" id="{4C0CC69C-756A-FD21-C072-4622E535778D}"/>
              </a:ext>
            </a:extLst>
          </p:cNvPr>
          <p:cNvSpPr txBox="1"/>
          <p:nvPr/>
        </p:nvSpPr>
        <p:spPr>
          <a:xfrm>
            <a:off x="701135" y="2910111"/>
            <a:ext cx="3981539" cy="646331"/>
          </a:xfrm>
          <a:prstGeom prst="rect">
            <a:avLst/>
          </a:prstGeom>
          <a:noFill/>
        </p:spPr>
        <p:txBody>
          <a:bodyPr wrap="none" rtlCol="0">
            <a:spAutoFit/>
          </a:bodyPr>
          <a:lstStyle/>
          <a:p>
            <a:r>
              <a:rPr lang="en-US" dirty="0">
                <a:solidFill>
                  <a:srgbClr val="A10907"/>
                </a:solidFill>
              </a:rPr>
              <a:t>VMs</a:t>
            </a:r>
            <a:r>
              <a:rPr lang="en-US" dirty="0"/>
              <a:t> </a:t>
            </a:r>
            <a:r>
              <a:rPr lang="en-US" dirty="0">
                <a:sym typeface="Wingdings" pitchFamily="2" charset="2"/>
              </a:rPr>
              <a:t> </a:t>
            </a:r>
            <a:r>
              <a:rPr lang="en-US" dirty="0">
                <a:solidFill>
                  <a:schemeClr val="accent6">
                    <a:lumMod val="75000"/>
                  </a:schemeClr>
                </a:solidFill>
                <a:sym typeface="Wingdings" pitchFamily="2" charset="2"/>
              </a:rPr>
              <a:t>Host </a:t>
            </a:r>
            <a:r>
              <a:rPr lang="en-US" dirty="0">
                <a:sym typeface="Wingdings" pitchFamily="2" charset="2"/>
              </a:rPr>
              <a:t>and </a:t>
            </a:r>
            <a:r>
              <a:rPr lang="en-US" dirty="0">
                <a:solidFill>
                  <a:schemeClr val="accent6">
                    <a:lumMod val="75000"/>
                  </a:schemeClr>
                </a:solidFill>
                <a:sym typeface="Wingdings" pitchFamily="2" charset="2"/>
              </a:rPr>
              <a:t>Host</a:t>
            </a:r>
            <a:r>
              <a:rPr lang="en-US" dirty="0">
                <a:sym typeface="Wingdings" pitchFamily="2" charset="2"/>
              </a:rPr>
              <a:t>  </a:t>
            </a:r>
            <a:r>
              <a:rPr lang="en-US" dirty="0">
                <a:solidFill>
                  <a:srgbClr val="A10907"/>
                </a:solidFill>
                <a:sym typeface="Wingdings" pitchFamily="2" charset="2"/>
              </a:rPr>
              <a:t>VMs</a:t>
            </a:r>
          </a:p>
          <a:p>
            <a:r>
              <a:rPr lang="en-US" dirty="0">
                <a:solidFill>
                  <a:srgbClr val="A10907"/>
                </a:solidFill>
                <a:sym typeface="Wingdings" pitchFamily="2" charset="2"/>
              </a:rPr>
              <a:t>VMs</a:t>
            </a:r>
            <a:r>
              <a:rPr lang="en-US" dirty="0">
                <a:sym typeface="Wingdings" pitchFamily="2" charset="2"/>
              </a:rPr>
              <a:t> also influence each other via </a:t>
            </a:r>
            <a:r>
              <a:rPr lang="en-US" dirty="0">
                <a:solidFill>
                  <a:schemeClr val="accent1">
                    <a:lumMod val="75000"/>
                  </a:schemeClr>
                </a:solidFill>
                <a:sym typeface="Wingdings" pitchFamily="2" charset="2"/>
              </a:rPr>
              <a:t>flows</a:t>
            </a:r>
            <a:r>
              <a:rPr lang="en-US" dirty="0">
                <a:solidFill>
                  <a:srgbClr val="F6BE00"/>
                </a:solidFill>
                <a:sym typeface="Wingdings" pitchFamily="2" charset="2"/>
              </a:rPr>
              <a:t> </a:t>
            </a:r>
            <a:r>
              <a:rPr lang="en-US" dirty="0">
                <a:sym typeface="Wingdings" pitchFamily="2" charset="2"/>
              </a:rPr>
              <a:t> </a:t>
            </a:r>
            <a:endParaRPr lang="en-US" dirty="0"/>
          </a:p>
        </p:txBody>
      </p:sp>
      <p:cxnSp>
        <p:nvCxnSpPr>
          <p:cNvPr id="22" name="Straight Arrow Connector 21">
            <a:extLst>
              <a:ext uri="{FF2B5EF4-FFF2-40B4-BE49-F238E27FC236}">
                <a16:creationId xmlns:a16="http://schemas.microsoft.com/office/drawing/2014/main" id="{2A6BDD0A-DB06-97E5-85CC-21A1DD98F4C5}"/>
              </a:ext>
            </a:extLst>
          </p:cNvPr>
          <p:cNvCxnSpPr>
            <a:cxnSpLocks/>
          </p:cNvCxnSpPr>
          <p:nvPr/>
        </p:nvCxnSpPr>
        <p:spPr>
          <a:xfrm>
            <a:off x="5482044" y="1330338"/>
            <a:ext cx="1223312" cy="0"/>
          </a:xfrm>
          <a:prstGeom prst="straightConnector1">
            <a:avLst/>
          </a:prstGeom>
          <a:ln w="88900" cap="flat" cmpd="dbl">
            <a:solidFill>
              <a:schemeClr val="tx1"/>
            </a:solidFill>
            <a:bevel/>
            <a:tailEnd type="stealth"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9400CE13-7EB6-8DA5-BF8A-2580E0B4E845}"/>
              </a:ext>
            </a:extLst>
          </p:cNvPr>
          <p:cNvSpPr/>
          <p:nvPr/>
        </p:nvSpPr>
        <p:spPr>
          <a:xfrm>
            <a:off x="2223436" y="2708903"/>
            <a:ext cx="7122695" cy="18053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49870F0-4372-4728-9CBB-33DE74953B6A}"/>
              </a:ext>
            </a:extLst>
          </p:cNvPr>
          <p:cNvSpPr>
            <a:spLocks noGrp="1"/>
          </p:cNvSpPr>
          <p:nvPr>
            <p:ph type="sldNum" sz="quarter" idx="12"/>
          </p:nvPr>
        </p:nvSpPr>
        <p:spPr/>
        <p:txBody>
          <a:bodyPr/>
          <a:lstStyle/>
          <a:p>
            <a:fld id="{330EA680-D336-4FF7-8B7A-9848BB0A1C32}" type="slidenum">
              <a:rPr lang="en-US" smtClean="0"/>
              <a:t>8</a:t>
            </a:fld>
            <a:endParaRPr lang="en-US" dirty="0"/>
          </a:p>
        </p:txBody>
      </p:sp>
      <p:sp>
        <p:nvSpPr>
          <p:cNvPr id="7" name="Rectangle 6">
            <a:extLst>
              <a:ext uri="{FF2B5EF4-FFF2-40B4-BE49-F238E27FC236}">
                <a16:creationId xmlns:a16="http://schemas.microsoft.com/office/drawing/2014/main" id="{708F8DDF-03AC-42CC-88B5-F3BC4D7DD818}"/>
              </a:ext>
            </a:extLst>
          </p:cNvPr>
          <p:cNvSpPr/>
          <p:nvPr/>
        </p:nvSpPr>
        <p:spPr>
          <a:xfrm>
            <a:off x="4893442" y="3008951"/>
            <a:ext cx="1531470" cy="122517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Find root causes in the model</a:t>
            </a:r>
          </a:p>
        </p:txBody>
      </p:sp>
      <p:sp>
        <p:nvSpPr>
          <p:cNvPr id="8" name="Rectangle 7">
            <a:extLst>
              <a:ext uri="{FF2B5EF4-FFF2-40B4-BE49-F238E27FC236}">
                <a16:creationId xmlns:a16="http://schemas.microsoft.com/office/drawing/2014/main" id="{9E18548D-7E36-4795-9152-C180B465F99D}"/>
              </a:ext>
            </a:extLst>
          </p:cNvPr>
          <p:cNvSpPr/>
          <p:nvPr/>
        </p:nvSpPr>
        <p:spPr>
          <a:xfrm>
            <a:off x="7487255" y="3004770"/>
            <a:ext cx="1501588" cy="122517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Arrow Connector 9">
            <a:extLst>
              <a:ext uri="{FF2B5EF4-FFF2-40B4-BE49-F238E27FC236}">
                <a16:creationId xmlns:a16="http://schemas.microsoft.com/office/drawing/2014/main" id="{2D1B3915-928D-4373-93D7-C30D247C569F}"/>
              </a:ext>
            </a:extLst>
          </p:cNvPr>
          <p:cNvCxnSpPr>
            <a:cxnSpLocks/>
            <a:stCxn id="7" idx="3"/>
            <a:endCxn id="8" idx="1"/>
          </p:cNvCxnSpPr>
          <p:nvPr/>
        </p:nvCxnSpPr>
        <p:spPr>
          <a:xfrm flipV="1">
            <a:off x="6424912" y="3617358"/>
            <a:ext cx="1062343" cy="418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21D36-8A1F-467F-89E4-4D944408CD88}"/>
              </a:ext>
            </a:extLst>
          </p:cNvPr>
          <p:cNvSpPr txBox="1"/>
          <p:nvPr/>
        </p:nvSpPr>
        <p:spPr>
          <a:xfrm>
            <a:off x="7534465" y="3244592"/>
            <a:ext cx="14582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Generate explanations</a:t>
            </a:r>
          </a:p>
        </p:txBody>
      </p:sp>
      <p:cxnSp>
        <p:nvCxnSpPr>
          <p:cNvPr id="14" name="Straight Arrow Connector 13">
            <a:extLst>
              <a:ext uri="{FF2B5EF4-FFF2-40B4-BE49-F238E27FC236}">
                <a16:creationId xmlns:a16="http://schemas.microsoft.com/office/drawing/2014/main" id="{C652D461-AB93-41A2-85A3-FFD59D33B56F}"/>
              </a:ext>
            </a:extLst>
          </p:cNvPr>
          <p:cNvCxnSpPr>
            <a:cxnSpLocks/>
            <a:endCxn id="22" idx="0"/>
          </p:cNvCxnSpPr>
          <p:nvPr/>
        </p:nvCxnSpPr>
        <p:spPr>
          <a:xfrm>
            <a:off x="3235190" y="2025627"/>
            <a:ext cx="108707" cy="98572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50D509-CADC-4CBE-961A-8BC29E222C20}"/>
              </a:ext>
            </a:extLst>
          </p:cNvPr>
          <p:cNvSpPr txBox="1"/>
          <p:nvPr/>
        </p:nvSpPr>
        <p:spPr>
          <a:xfrm>
            <a:off x="1216701" y="1422314"/>
            <a:ext cx="38189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A problematic symptom</a:t>
            </a:r>
          </a:p>
          <a:p>
            <a:pPr algn="ctr"/>
            <a:r>
              <a:rPr lang="en-GB" dirty="0">
                <a:cs typeface="Calibri"/>
              </a:rPr>
              <a:t>e.g. foo’s high CPU usage</a:t>
            </a:r>
          </a:p>
          <a:p>
            <a:pPr algn="ctr"/>
            <a:endParaRPr lang="en-GB" dirty="0">
              <a:cs typeface="Calibri"/>
            </a:endParaRPr>
          </a:p>
        </p:txBody>
      </p:sp>
      <p:cxnSp>
        <p:nvCxnSpPr>
          <p:cNvPr id="17" name="Straight Arrow Connector 16">
            <a:extLst>
              <a:ext uri="{FF2B5EF4-FFF2-40B4-BE49-F238E27FC236}">
                <a16:creationId xmlns:a16="http://schemas.microsoft.com/office/drawing/2014/main" id="{7FB63ED4-1B77-45BE-BF11-1F7ED1090720}"/>
              </a:ext>
            </a:extLst>
          </p:cNvPr>
          <p:cNvCxnSpPr>
            <a:cxnSpLocks/>
          </p:cNvCxnSpPr>
          <p:nvPr/>
        </p:nvCxnSpPr>
        <p:spPr>
          <a:xfrm flipH="1">
            <a:off x="3592478" y="1994804"/>
            <a:ext cx="1082812" cy="100996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93F8E-CD13-4A0A-9A14-63D22A94856E}"/>
              </a:ext>
            </a:extLst>
          </p:cNvPr>
          <p:cNvCxnSpPr>
            <a:cxnSpLocks/>
          </p:cNvCxnSpPr>
          <p:nvPr/>
        </p:nvCxnSpPr>
        <p:spPr>
          <a:xfrm>
            <a:off x="8219967" y="4221253"/>
            <a:ext cx="0" cy="82868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845D65-A1B1-477F-96AF-479130438034}"/>
              </a:ext>
            </a:extLst>
          </p:cNvPr>
          <p:cNvSpPr/>
          <p:nvPr/>
        </p:nvSpPr>
        <p:spPr>
          <a:xfrm>
            <a:off x="5519594" y="5319655"/>
            <a:ext cx="5117351" cy="10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cs typeface="Calibri"/>
              </a:rPr>
              <a:t>Root cause with explanation</a:t>
            </a:r>
          </a:p>
          <a:p>
            <a:r>
              <a:rPr lang="en-GB" dirty="0">
                <a:solidFill>
                  <a:schemeClr val="tx1">
                    <a:lumMod val="50000"/>
                    <a:lumOff val="50000"/>
                  </a:schemeClr>
                </a:solidFill>
                <a:cs typeface="Calibri"/>
              </a:rPr>
              <a:t>e.g. Root cause: Crawler machine</a:t>
            </a:r>
          </a:p>
          <a:p>
            <a:pPr marL="285750" indent="-285750">
              <a:buFont typeface="Wingdings"/>
              <a:buChar char="Ø"/>
            </a:pPr>
            <a:r>
              <a:rPr lang="en-GB" dirty="0">
                <a:solidFill>
                  <a:schemeClr val="tx1">
                    <a:lumMod val="50000"/>
                    <a:lumOff val="50000"/>
                  </a:schemeClr>
                </a:solidFill>
                <a:cs typeface="Calibri"/>
              </a:rPr>
              <a:t>Crawler machine sent high requests to front-end</a:t>
            </a:r>
            <a:endParaRPr lang="en-US" dirty="0">
              <a:solidFill>
                <a:schemeClr val="tx1">
                  <a:lumMod val="50000"/>
                  <a:lumOff val="50000"/>
                </a:schemeClr>
              </a:solidFill>
              <a:cs typeface="Calibri" panose="020F0502020204030204"/>
            </a:endParaRPr>
          </a:p>
          <a:p>
            <a:pPr marL="285750" indent="-285750">
              <a:buFont typeface="Wingdings"/>
              <a:buChar char="Ø"/>
            </a:pPr>
            <a:r>
              <a:rPr lang="en-GB" dirty="0">
                <a:solidFill>
                  <a:schemeClr val="tx1">
                    <a:lumMod val="50000"/>
                    <a:lumOff val="50000"/>
                  </a:schemeClr>
                </a:solidFill>
                <a:cs typeface="Calibri"/>
              </a:rPr>
              <a:t>Which sent high requests to back-end</a:t>
            </a:r>
          </a:p>
          <a:p>
            <a:pPr marL="285750" indent="-285750">
              <a:buFont typeface="Wingdings"/>
              <a:buChar char="Ø"/>
            </a:pPr>
            <a:r>
              <a:rPr lang="en-GB" dirty="0">
                <a:solidFill>
                  <a:schemeClr val="tx1">
                    <a:lumMod val="50000"/>
                    <a:lumOff val="50000"/>
                  </a:schemeClr>
                </a:solidFill>
                <a:cs typeface="Calibri"/>
              </a:rPr>
              <a:t>Which caused high load at the back-end</a:t>
            </a:r>
          </a:p>
        </p:txBody>
      </p:sp>
      <p:sp>
        <p:nvSpPr>
          <p:cNvPr id="3" name="Title 4">
            <a:extLst>
              <a:ext uri="{FF2B5EF4-FFF2-40B4-BE49-F238E27FC236}">
                <a16:creationId xmlns:a16="http://schemas.microsoft.com/office/drawing/2014/main" id="{7D94243B-DFB4-46AF-8935-9DB1AAD32C0F}"/>
              </a:ext>
            </a:extLst>
          </p:cNvPr>
          <p:cNvSpPr txBox="1">
            <a:spLocks/>
          </p:cNvSpPr>
          <p:nvPr/>
        </p:nvSpPr>
        <p:spPr>
          <a:xfrm>
            <a:off x="194236" y="-24067"/>
            <a:ext cx="12193224" cy="1008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Calibri Light"/>
              </a:rPr>
              <a:t>Murphy for performance diagnosis</a:t>
            </a:r>
            <a:endParaRPr lang="en-US" dirty="0"/>
          </a:p>
        </p:txBody>
      </p:sp>
      <p:sp>
        <p:nvSpPr>
          <p:cNvPr id="26" name="TextBox 25">
            <a:extLst>
              <a:ext uri="{FF2B5EF4-FFF2-40B4-BE49-F238E27FC236}">
                <a16:creationId xmlns:a16="http://schemas.microsoft.com/office/drawing/2014/main" id="{B3719F27-FF23-460F-A9D3-D46FB495A63A}"/>
              </a:ext>
            </a:extLst>
          </p:cNvPr>
          <p:cNvSpPr txBox="1"/>
          <p:nvPr/>
        </p:nvSpPr>
        <p:spPr>
          <a:xfrm>
            <a:off x="4027919" y="856598"/>
            <a:ext cx="17568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t>Inputs</a:t>
            </a:r>
            <a:endParaRPr lang="en-GB" sz="2800" dirty="0">
              <a:cs typeface="Calibri"/>
            </a:endParaRPr>
          </a:p>
        </p:txBody>
      </p:sp>
      <p:sp>
        <p:nvSpPr>
          <p:cNvPr id="22" name="Rectangle 21">
            <a:extLst>
              <a:ext uri="{FF2B5EF4-FFF2-40B4-BE49-F238E27FC236}">
                <a16:creationId xmlns:a16="http://schemas.microsoft.com/office/drawing/2014/main" id="{C22A59CA-2280-E14A-955E-575380DC6931}"/>
              </a:ext>
            </a:extLst>
          </p:cNvPr>
          <p:cNvSpPr/>
          <p:nvPr/>
        </p:nvSpPr>
        <p:spPr>
          <a:xfrm>
            <a:off x="2570692" y="3011356"/>
            <a:ext cx="1546410" cy="122517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Straight Arrow Connector 26">
            <a:extLst>
              <a:ext uri="{FF2B5EF4-FFF2-40B4-BE49-F238E27FC236}">
                <a16:creationId xmlns:a16="http://schemas.microsoft.com/office/drawing/2014/main" id="{0A6F93D3-FCC9-8E40-AA59-1138A119CA17}"/>
              </a:ext>
            </a:extLst>
          </p:cNvPr>
          <p:cNvCxnSpPr>
            <a:cxnSpLocks/>
            <a:stCxn id="22" idx="3"/>
            <a:endCxn id="7" idx="1"/>
          </p:cNvCxnSpPr>
          <p:nvPr/>
        </p:nvCxnSpPr>
        <p:spPr>
          <a:xfrm flipV="1">
            <a:off x="4117102" y="3621539"/>
            <a:ext cx="776340" cy="240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86A8623-2D0B-126D-D7A6-F33B144C550B}"/>
              </a:ext>
            </a:extLst>
          </p:cNvPr>
          <p:cNvSpPr txBox="1"/>
          <p:nvPr/>
        </p:nvSpPr>
        <p:spPr>
          <a:xfrm>
            <a:off x="4569891" y="1615905"/>
            <a:ext cx="14582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Monitoring</a:t>
            </a:r>
          </a:p>
          <a:p>
            <a:pPr algn="ctr"/>
            <a:r>
              <a:rPr lang="en-GB" dirty="0">
                <a:cs typeface="Calibri"/>
              </a:rPr>
              <a:t>information</a:t>
            </a:r>
          </a:p>
        </p:txBody>
      </p:sp>
      <p:sp>
        <p:nvSpPr>
          <p:cNvPr id="34" name="TextBox 33">
            <a:extLst>
              <a:ext uri="{FF2B5EF4-FFF2-40B4-BE49-F238E27FC236}">
                <a16:creationId xmlns:a16="http://schemas.microsoft.com/office/drawing/2014/main" id="{1EACD462-C0E2-E62B-CCB2-2766D059C981}"/>
              </a:ext>
            </a:extLst>
          </p:cNvPr>
          <p:cNvSpPr txBox="1"/>
          <p:nvPr/>
        </p:nvSpPr>
        <p:spPr>
          <a:xfrm>
            <a:off x="6632942" y="4635595"/>
            <a:ext cx="1355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cs typeface="Calibri"/>
              </a:rPr>
              <a:t>Output</a:t>
            </a:r>
          </a:p>
        </p:txBody>
      </p:sp>
      <p:sp>
        <p:nvSpPr>
          <p:cNvPr id="39" name="TextBox 38">
            <a:extLst>
              <a:ext uri="{FF2B5EF4-FFF2-40B4-BE49-F238E27FC236}">
                <a16:creationId xmlns:a16="http://schemas.microsoft.com/office/drawing/2014/main" id="{5A981D9A-63F8-9144-9540-FB22EBED307E}"/>
              </a:ext>
            </a:extLst>
          </p:cNvPr>
          <p:cNvSpPr txBox="1"/>
          <p:nvPr/>
        </p:nvSpPr>
        <p:spPr>
          <a:xfrm>
            <a:off x="2614767" y="3010270"/>
            <a:ext cx="14582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Construct model of entities and dependencies</a:t>
            </a:r>
          </a:p>
        </p:txBody>
      </p:sp>
    </p:spTree>
    <p:extLst>
      <p:ext uri="{BB962C8B-B14F-4D97-AF65-F5344CB8AC3E}">
        <p14:creationId xmlns:p14="http://schemas.microsoft.com/office/powerpoint/2010/main" val="425671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9400CE13-7EB6-8DA5-BF8A-2580E0B4E845}"/>
              </a:ext>
            </a:extLst>
          </p:cNvPr>
          <p:cNvSpPr/>
          <p:nvPr/>
        </p:nvSpPr>
        <p:spPr>
          <a:xfrm>
            <a:off x="2223436" y="2708903"/>
            <a:ext cx="7122695" cy="18053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49870F0-4372-4728-9CBB-33DE74953B6A}"/>
              </a:ext>
            </a:extLst>
          </p:cNvPr>
          <p:cNvSpPr>
            <a:spLocks noGrp="1"/>
          </p:cNvSpPr>
          <p:nvPr>
            <p:ph type="sldNum" sz="quarter" idx="12"/>
          </p:nvPr>
        </p:nvSpPr>
        <p:spPr/>
        <p:txBody>
          <a:bodyPr/>
          <a:lstStyle/>
          <a:p>
            <a:fld id="{330EA680-D336-4FF7-8B7A-9848BB0A1C32}" type="slidenum">
              <a:rPr lang="en-US" smtClean="0"/>
              <a:t>9</a:t>
            </a:fld>
            <a:endParaRPr lang="en-US" dirty="0"/>
          </a:p>
        </p:txBody>
      </p:sp>
      <p:sp>
        <p:nvSpPr>
          <p:cNvPr id="7" name="Rectangle 6">
            <a:extLst>
              <a:ext uri="{FF2B5EF4-FFF2-40B4-BE49-F238E27FC236}">
                <a16:creationId xmlns:a16="http://schemas.microsoft.com/office/drawing/2014/main" id="{708F8DDF-03AC-42CC-88B5-F3BC4D7DD818}"/>
              </a:ext>
            </a:extLst>
          </p:cNvPr>
          <p:cNvSpPr/>
          <p:nvPr/>
        </p:nvSpPr>
        <p:spPr>
          <a:xfrm>
            <a:off x="4893442" y="3008951"/>
            <a:ext cx="1531470" cy="122517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E18548D-7E36-4795-9152-C180B465F99D}"/>
              </a:ext>
            </a:extLst>
          </p:cNvPr>
          <p:cNvSpPr/>
          <p:nvPr/>
        </p:nvSpPr>
        <p:spPr>
          <a:xfrm>
            <a:off x="7487255" y="3004770"/>
            <a:ext cx="1501588" cy="122517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Arrow Connector 9">
            <a:extLst>
              <a:ext uri="{FF2B5EF4-FFF2-40B4-BE49-F238E27FC236}">
                <a16:creationId xmlns:a16="http://schemas.microsoft.com/office/drawing/2014/main" id="{2D1B3915-928D-4373-93D7-C30D247C569F}"/>
              </a:ext>
            </a:extLst>
          </p:cNvPr>
          <p:cNvCxnSpPr>
            <a:cxnSpLocks/>
            <a:stCxn id="7" idx="3"/>
            <a:endCxn id="8" idx="1"/>
          </p:cNvCxnSpPr>
          <p:nvPr/>
        </p:nvCxnSpPr>
        <p:spPr>
          <a:xfrm flipV="1">
            <a:off x="6424912" y="3617358"/>
            <a:ext cx="1062343" cy="418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21D36-8A1F-467F-89E4-4D944408CD88}"/>
              </a:ext>
            </a:extLst>
          </p:cNvPr>
          <p:cNvSpPr txBox="1"/>
          <p:nvPr/>
        </p:nvSpPr>
        <p:spPr>
          <a:xfrm>
            <a:off x="7534465" y="3244592"/>
            <a:ext cx="14582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Generate explanations</a:t>
            </a:r>
          </a:p>
        </p:txBody>
      </p:sp>
      <p:cxnSp>
        <p:nvCxnSpPr>
          <p:cNvPr id="14" name="Straight Arrow Connector 13">
            <a:extLst>
              <a:ext uri="{FF2B5EF4-FFF2-40B4-BE49-F238E27FC236}">
                <a16:creationId xmlns:a16="http://schemas.microsoft.com/office/drawing/2014/main" id="{C652D461-AB93-41A2-85A3-FFD59D33B56F}"/>
              </a:ext>
            </a:extLst>
          </p:cNvPr>
          <p:cNvCxnSpPr>
            <a:cxnSpLocks/>
            <a:endCxn id="22" idx="0"/>
          </p:cNvCxnSpPr>
          <p:nvPr/>
        </p:nvCxnSpPr>
        <p:spPr>
          <a:xfrm>
            <a:off x="3235190" y="2025627"/>
            <a:ext cx="108707" cy="98572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50D509-CADC-4CBE-961A-8BC29E222C20}"/>
              </a:ext>
            </a:extLst>
          </p:cNvPr>
          <p:cNvSpPr txBox="1"/>
          <p:nvPr/>
        </p:nvSpPr>
        <p:spPr>
          <a:xfrm>
            <a:off x="1216701" y="1422314"/>
            <a:ext cx="38189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A problematic symptom</a:t>
            </a:r>
          </a:p>
          <a:p>
            <a:pPr algn="ctr"/>
            <a:r>
              <a:rPr lang="en-GB" dirty="0">
                <a:cs typeface="Calibri"/>
              </a:rPr>
              <a:t>e.g. foo’s high CPU usage</a:t>
            </a:r>
          </a:p>
          <a:p>
            <a:pPr algn="ctr"/>
            <a:endParaRPr lang="en-GB" dirty="0">
              <a:cs typeface="Calibri"/>
            </a:endParaRPr>
          </a:p>
        </p:txBody>
      </p:sp>
      <p:cxnSp>
        <p:nvCxnSpPr>
          <p:cNvPr id="17" name="Straight Arrow Connector 16">
            <a:extLst>
              <a:ext uri="{FF2B5EF4-FFF2-40B4-BE49-F238E27FC236}">
                <a16:creationId xmlns:a16="http://schemas.microsoft.com/office/drawing/2014/main" id="{7FB63ED4-1B77-45BE-BF11-1F7ED1090720}"/>
              </a:ext>
            </a:extLst>
          </p:cNvPr>
          <p:cNvCxnSpPr>
            <a:cxnSpLocks/>
          </p:cNvCxnSpPr>
          <p:nvPr/>
        </p:nvCxnSpPr>
        <p:spPr>
          <a:xfrm flipH="1">
            <a:off x="3592478" y="1994804"/>
            <a:ext cx="1082812" cy="100996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93F8E-CD13-4A0A-9A14-63D22A94856E}"/>
              </a:ext>
            </a:extLst>
          </p:cNvPr>
          <p:cNvCxnSpPr>
            <a:cxnSpLocks/>
          </p:cNvCxnSpPr>
          <p:nvPr/>
        </p:nvCxnSpPr>
        <p:spPr>
          <a:xfrm>
            <a:off x="8219967" y="4221253"/>
            <a:ext cx="0" cy="82868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845D65-A1B1-477F-96AF-479130438034}"/>
              </a:ext>
            </a:extLst>
          </p:cNvPr>
          <p:cNvSpPr/>
          <p:nvPr/>
        </p:nvSpPr>
        <p:spPr>
          <a:xfrm>
            <a:off x="5519594" y="5319655"/>
            <a:ext cx="5117351" cy="1038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cs typeface="Calibri"/>
              </a:rPr>
              <a:t>Root cause with explanation</a:t>
            </a:r>
          </a:p>
          <a:p>
            <a:r>
              <a:rPr lang="en-GB" dirty="0">
                <a:solidFill>
                  <a:schemeClr val="tx1">
                    <a:lumMod val="50000"/>
                    <a:lumOff val="50000"/>
                  </a:schemeClr>
                </a:solidFill>
                <a:cs typeface="Calibri"/>
              </a:rPr>
              <a:t>e.g. Root cause: Crawler machine</a:t>
            </a:r>
          </a:p>
          <a:p>
            <a:pPr marL="285750" indent="-285750">
              <a:buFont typeface="Wingdings"/>
              <a:buChar char="Ø"/>
            </a:pPr>
            <a:r>
              <a:rPr lang="en-GB" dirty="0">
                <a:solidFill>
                  <a:schemeClr val="tx1">
                    <a:lumMod val="50000"/>
                    <a:lumOff val="50000"/>
                  </a:schemeClr>
                </a:solidFill>
                <a:cs typeface="Calibri"/>
              </a:rPr>
              <a:t>Crawler machine sent high requests to front-end</a:t>
            </a:r>
            <a:endParaRPr lang="en-US" dirty="0">
              <a:solidFill>
                <a:schemeClr val="tx1">
                  <a:lumMod val="50000"/>
                  <a:lumOff val="50000"/>
                </a:schemeClr>
              </a:solidFill>
              <a:cs typeface="Calibri" panose="020F0502020204030204"/>
            </a:endParaRPr>
          </a:p>
          <a:p>
            <a:pPr marL="285750" indent="-285750">
              <a:buFont typeface="Wingdings"/>
              <a:buChar char="Ø"/>
            </a:pPr>
            <a:r>
              <a:rPr lang="en-GB" dirty="0">
                <a:solidFill>
                  <a:schemeClr val="tx1">
                    <a:lumMod val="50000"/>
                    <a:lumOff val="50000"/>
                  </a:schemeClr>
                </a:solidFill>
                <a:cs typeface="Calibri"/>
              </a:rPr>
              <a:t>Which sent high requests to back-end</a:t>
            </a:r>
          </a:p>
          <a:p>
            <a:pPr marL="285750" indent="-285750">
              <a:buFont typeface="Wingdings"/>
              <a:buChar char="Ø"/>
            </a:pPr>
            <a:r>
              <a:rPr lang="en-GB" dirty="0">
                <a:solidFill>
                  <a:schemeClr val="tx1">
                    <a:lumMod val="50000"/>
                    <a:lumOff val="50000"/>
                  </a:schemeClr>
                </a:solidFill>
                <a:cs typeface="Calibri"/>
              </a:rPr>
              <a:t>Which caused high load at the back-end</a:t>
            </a:r>
          </a:p>
        </p:txBody>
      </p:sp>
      <p:sp>
        <p:nvSpPr>
          <p:cNvPr id="26" name="TextBox 25">
            <a:extLst>
              <a:ext uri="{FF2B5EF4-FFF2-40B4-BE49-F238E27FC236}">
                <a16:creationId xmlns:a16="http://schemas.microsoft.com/office/drawing/2014/main" id="{B3719F27-FF23-460F-A9D3-D46FB495A63A}"/>
              </a:ext>
            </a:extLst>
          </p:cNvPr>
          <p:cNvSpPr txBox="1"/>
          <p:nvPr/>
        </p:nvSpPr>
        <p:spPr>
          <a:xfrm>
            <a:off x="4027919" y="856598"/>
            <a:ext cx="17568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t>Inputs</a:t>
            </a:r>
            <a:endParaRPr lang="en-GB" sz="2800" dirty="0">
              <a:cs typeface="Calibri"/>
            </a:endParaRPr>
          </a:p>
        </p:txBody>
      </p:sp>
      <p:sp>
        <p:nvSpPr>
          <p:cNvPr id="22" name="Rectangle 21">
            <a:extLst>
              <a:ext uri="{FF2B5EF4-FFF2-40B4-BE49-F238E27FC236}">
                <a16:creationId xmlns:a16="http://schemas.microsoft.com/office/drawing/2014/main" id="{C22A59CA-2280-E14A-955E-575380DC6931}"/>
              </a:ext>
            </a:extLst>
          </p:cNvPr>
          <p:cNvSpPr/>
          <p:nvPr/>
        </p:nvSpPr>
        <p:spPr>
          <a:xfrm>
            <a:off x="2570692" y="3011356"/>
            <a:ext cx="1546410" cy="1225176"/>
          </a:xfrm>
          <a:prstGeom prst="rect">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Calibri"/>
              </a:rPr>
              <a:t>Construct model of entities and dependencies</a:t>
            </a:r>
          </a:p>
        </p:txBody>
      </p:sp>
      <p:cxnSp>
        <p:nvCxnSpPr>
          <p:cNvPr id="27" name="Straight Arrow Connector 26">
            <a:extLst>
              <a:ext uri="{FF2B5EF4-FFF2-40B4-BE49-F238E27FC236}">
                <a16:creationId xmlns:a16="http://schemas.microsoft.com/office/drawing/2014/main" id="{0A6F93D3-FCC9-8E40-AA59-1138A119CA17}"/>
              </a:ext>
            </a:extLst>
          </p:cNvPr>
          <p:cNvCxnSpPr>
            <a:cxnSpLocks/>
            <a:stCxn id="22" idx="3"/>
            <a:endCxn id="7" idx="1"/>
          </p:cNvCxnSpPr>
          <p:nvPr/>
        </p:nvCxnSpPr>
        <p:spPr>
          <a:xfrm flipV="1">
            <a:off x="4117102" y="3621539"/>
            <a:ext cx="776340" cy="240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86A8623-2D0B-126D-D7A6-F33B144C550B}"/>
              </a:ext>
            </a:extLst>
          </p:cNvPr>
          <p:cNvSpPr txBox="1"/>
          <p:nvPr/>
        </p:nvSpPr>
        <p:spPr>
          <a:xfrm>
            <a:off x="4569891" y="1615905"/>
            <a:ext cx="14582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Monitoring</a:t>
            </a:r>
          </a:p>
          <a:p>
            <a:pPr algn="ctr"/>
            <a:r>
              <a:rPr lang="en-GB" dirty="0">
                <a:cs typeface="Calibri"/>
              </a:rPr>
              <a:t>information</a:t>
            </a:r>
          </a:p>
        </p:txBody>
      </p:sp>
      <p:sp>
        <p:nvSpPr>
          <p:cNvPr id="34" name="TextBox 33">
            <a:extLst>
              <a:ext uri="{FF2B5EF4-FFF2-40B4-BE49-F238E27FC236}">
                <a16:creationId xmlns:a16="http://schemas.microsoft.com/office/drawing/2014/main" id="{1EACD462-C0E2-E62B-CCB2-2766D059C981}"/>
              </a:ext>
            </a:extLst>
          </p:cNvPr>
          <p:cNvSpPr txBox="1"/>
          <p:nvPr/>
        </p:nvSpPr>
        <p:spPr>
          <a:xfrm>
            <a:off x="6632942" y="4635595"/>
            <a:ext cx="1355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cs typeface="Calibri"/>
              </a:rPr>
              <a:t>Output</a:t>
            </a:r>
          </a:p>
        </p:txBody>
      </p:sp>
      <p:sp>
        <p:nvSpPr>
          <p:cNvPr id="5" name="TextBox 4">
            <a:extLst>
              <a:ext uri="{FF2B5EF4-FFF2-40B4-BE49-F238E27FC236}">
                <a16:creationId xmlns:a16="http://schemas.microsoft.com/office/drawing/2014/main" id="{6CA43579-ED0B-698B-460D-9BECE3DC10F0}"/>
              </a:ext>
            </a:extLst>
          </p:cNvPr>
          <p:cNvSpPr txBox="1"/>
          <p:nvPr/>
        </p:nvSpPr>
        <p:spPr>
          <a:xfrm>
            <a:off x="4930047" y="3170034"/>
            <a:ext cx="14582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Find root causes in the model</a:t>
            </a:r>
          </a:p>
        </p:txBody>
      </p:sp>
      <p:sp>
        <p:nvSpPr>
          <p:cNvPr id="6" name="Title 4">
            <a:extLst>
              <a:ext uri="{FF2B5EF4-FFF2-40B4-BE49-F238E27FC236}">
                <a16:creationId xmlns:a16="http://schemas.microsoft.com/office/drawing/2014/main" id="{F6F131CE-1188-5B3F-1E5C-CAB1DDC284CE}"/>
              </a:ext>
            </a:extLst>
          </p:cNvPr>
          <p:cNvSpPr txBox="1">
            <a:spLocks/>
          </p:cNvSpPr>
          <p:nvPr/>
        </p:nvSpPr>
        <p:spPr>
          <a:xfrm>
            <a:off x="194236" y="-24067"/>
            <a:ext cx="12193224" cy="1008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Calibri Light"/>
              </a:rPr>
              <a:t>Murphy for performance diagnosis</a:t>
            </a:r>
            <a:endParaRPr lang="en-US" dirty="0"/>
          </a:p>
        </p:txBody>
      </p:sp>
    </p:spTree>
    <p:extLst>
      <p:ext uri="{BB962C8B-B14F-4D97-AF65-F5344CB8AC3E}">
        <p14:creationId xmlns:p14="http://schemas.microsoft.com/office/powerpoint/2010/main" val="1321047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83457</TotalTime>
  <Words>3997</Words>
  <Application>Microsoft Macintosh PowerPoint</Application>
  <PresentationFormat>Widescreen</PresentationFormat>
  <Paragraphs>976</Paragraphs>
  <Slides>40</Slides>
  <Notes>35</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Cambria Math</vt:lpstr>
      <vt:lpstr>Gill Sans</vt:lpstr>
      <vt:lpstr>Gill Sans MT</vt:lpstr>
      <vt:lpstr>Wingdings</vt:lpstr>
      <vt:lpstr>Office Theme</vt:lpstr>
      <vt:lpstr>Murphy: Performance Diagnosis of Distributed Cloud Applications</vt:lpstr>
      <vt:lpstr>Troubleshooting incidents in networked-systems is hard</vt:lpstr>
      <vt:lpstr>PowerPoint Presentation</vt:lpstr>
      <vt:lpstr>PowerPoint Presentation</vt:lpstr>
      <vt:lpstr>PowerPoint Presentation</vt:lpstr>
      <vt:lpstr>What dependencies to assume between entities?</vt:lpstr>
      <vt:lpstr>Cyclic dependencies among entities are the norm</vt:lpstr>
      <vt:lpstr>PowerPoint Presentation</vt:lpstr>
      <vt:lpstr>PowerPoint Presentation</vt:lpstr>
      <vt:lpstr>Construct model: Use “relationship graph” instead of causal DAG</vt:lpstr>
      <vt:lpstr>Construct model: Use “relationship graph” instead of causal DAG</vt:lpstr>
      <vt:lpstr>PowerPoint Presentation</vt:lpstr>
      <vt:lpstr>Which entity caused a problematic entity's anomalous metric?</vt:lpstr>
      <vt:lpstr>Step 1: Learn a joint prob. distribution on all entity metrics</vt:lpstr>
      <vt:lpstr>PowerPoint Presentation</vt:lpstr>
      <vt:lpstr>PowerPoint Presentation</vt:lpstr>
      <vt:lpstr>PowerPoint Presentation</vt:lpstr>
      <vt:lpstr>PowerPoint Presentation</vt:lpstr>
      <vt:lpstr>PowerPoint Presentation</vt:lpstr>
      <vt:lpstr>Identify root causes in the relationship graph</vt:lpstr>
      <vt:lpstr>Identify root causes in the relationship graph</vt:lpstr>
      <vt:lpstr>PowerPoint Presentation</vt:lpstr>
      <vt:lpstr>PowerPoint Presentation</vt:lpstr>
      <vt:lpstr>Generate explanations for the root causes: causality rules between entity labels</vt:lpstr>
      <vt:lpstr>Generate explanation chains  (root cause  problematic symptom)</vt:lpstr>
      <vt:lpstr>Generate explanation chains  (root cause  problematic symptom)</vt:lpstr>
      <vt:lpstr>Evaluation</vt:lpstr>
      <vt:lpstr>Scenario 1 (with cyclic dependencies):  What’s the root cause for high latency of client 1?</vt:lpstr>
      <vt:lpstr>Scenario 1 (with cyclic dependencies):  What’s the root cause for high latency of client 1?</vt:lpstr>
      <vt:lpstr>PowerPoint Presentation</vt:lpstr>
      <vt:lpstr>PowerPoint Presentation</vt:lpstr>
      <vt:lpstr>PowerPoint Presentation</vt:lpstr>
      <vt:lpstr>Production incidents in an enterprise environment</vt:lpstr>
      <vt:lpstr>Murphy: Product adoption at VMware</vt:lpstr>
      <vt:lpstr>Murphy for performance diagnosis</vt:lpstr>
      <vt:lpstr>Backup slides</vt:lpstr>
      <vt:lpstr>PowerPoint Presentation</vt:lpstr>
      <vt:lpstr>Real world telemetry often has omissions</vt:lpstr>
      <vt:lpstr>Filtering out correlated entities</vt:lpstr>
      <vt:lpstr>Using Online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Failure diagnosis in networked systems via Probabilistic Graphical Models</dc:title>
  <dc:creator>Vipul Harsh, -</dc:creator>
  <cp:lastModifiedBy>Vipul Harsh</cp:lastModifiedBy>
  <cp:revision>9</cp:revision>
  <dcterms:created xsi:type="dcterms:W3CDTF">2022-10-31T16:33:04Z</dcterms:created>
  <dcterms:modified xsi:type="dcterms:W3CDTF">2023-11-20T18:57:46Z</dcterms:modified>
</cp:coreProperties>
</file>