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147309831" r:id="rId3"/>
    <p:sldId id="2147309832" r:id="rId4"/>
    <p:sldId id="2147309833" r:id="rId5"/>
    <p:sldId id="2147309834" r:id="rId6"/>
    <p:sldId id="2147309845" r:id="rId7"/>
    <p:sldId id="2147309844" r:id="rId8"/>
    <p:sldId id="2147309822" r:id="rId9"/>
    <p:sldId id="2147309846" r:id="rId10"/>
    <p:sldId id="2147309847" r:id="rId11"/>
    <p:sldId id="2147309848" r:id="rId12"/>
    <p:sldId id="2147309837" r:id="rId13"/>
    <p:sldId id="2147309838" r:id="rId14"/>
  </p:sldIdLst>
  <p:sldSz cx="12192000" cy="6858000"/>
  <p:notesSz cx="6858000" cy="9144000"/>
  <p:defaultTextStyle>
    <a:defPPr>
      <a:defRPr lang="en-US"/>
    </a:defPPr>
    <a:lvl1pPr marL="0" algn="l" defTabSz="9142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8" algn="l" defTabSz="9142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36" algn="l" defTabSz="9142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54" algn="l" defTabSz="9142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72" algn="l" defTabSz="9142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90" algn="l" defTabSz="9142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08" algn="l" defTabSz="9142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27" algn="l" defTabSz="9142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44" algn="l" defTabSz="9142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00"/>
    <p:restoredTop sz="94694"/>
  </p:normalViewPr>
  <p:slideViewPr>
    <p:cSldViewPr snapToGrid="0">
      <p:cViewPr varScale="1">
        <p:scale>
          <a:sx n="121" d="100"/>
          <a:sy n="121" d="100"/>
        </p:scale>
        <p:origin x="9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Gill Sans MT" panose="020B0502020104020203" pitchFamily="34" charset="77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Gill Sans MT" panose="020B0502020104020203" pitchFamily="34" charset="77"/>
              </a:defRPr>
            </a:lvl1pPr>
          </a:lstStyle>
          <a:p>
            <a:fld id="{AE2B3F32-3365-3940-9E25-08600964DB42}" type="datetimeFigureOut">
              <a:rPr lang="en-US" smtClean="0"/>
              <a:pPr/>
              <a:t>1/6/26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Gill Sans MT" panose="020B0502020104020203" pitchFamily="34" charset="77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Gill Sans MT" panose="020B0502020104020203" pitchFamily="34" charset="77"/>
              </a:defRPr>
            </a:lvl1pPr>
          </a:lstStyle>
          <a:p>
            <a:fld id="{BDA4FC30-03F1-2D43-BD2C-3661C3CC10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76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36" rtl="0" eaLnBrk="1" latinLnBrk="0" hangingPunct="1">
      <a:defRPr sz="1200" b="0" i="0"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1pPr>
    <a:lvl2pPr marL="457118" algn="l" defTabSz="914236" rtl="0" eaLnBrk="1" latinLnBrk="0" hangingPunct="1">
      <a:defRPr sz="1200" b="0" i="0"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2pPr>
    <a:lvl3pPr marL="914236" algn="l" defTabSz="914236" rtl="0" eaLnBrk="1" latinLnBrk="0" hangingPunct="1">
      <a:defRPr sz="1200" b="0" i="0"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3pPr>
    <a:lvl4pPr marL="1371354" algn="l" defTabSz="914236" rtl="0" eaLnBrk="1" latinLnBrk="0" hangingPunct="1">
      <a:defRPr sz="1200" b="0" i="0"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4pPr>
    <a:lvl5pPr marL="1828472" algn="l" defTabSz="914236" rtl="0" eaLnBrk="1" latinLnBrk="0" hangingPunct="1">
      <a:defRPr sz="1200" b="0" i="0"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5pPr>
    <a:lvl6pPr marL="2285590" algn="l" defTabSz="9142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08" algn="l" defTabSz="9142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27" algn="l" defTabSz="9142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44" algn="l" defTabSz="9142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C8D314-F01F-B4E0-C851-78F37CE297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EC26BA-0A0E-2E2A-6FB3-27257A81D8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14A56E-2D94-259B-4877-7FB524F3A5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7DB9CD-0CBA-8878-54FA-83FDE70CD8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A4FC30-03F1-2D43-BD2C-3661C3CC100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2845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7D35F-5700-6E6F-9940-1A11D2D5E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A9FF86-C95A-8440-058A-B698A12138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A2D5DA-3893-FE05-E825-90E2C562A3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Increase font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ACA5F5-1CED-C70D-6D87-8D279642F3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A4FC30-03F1-2D43-BD2C-3661C3CC100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1342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FD2B1-4158-DD41-837A-3C3905E4F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AE604D-DC1B-9967-0F5D-6248A8C01C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1421B0-481F-F986-C718-A5DC591437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Add slide numbers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579ED1-532B-01FF-5FF6-C462370E94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A4FC30-03F1-2D43-BD2C-3661C3CC100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942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ECFB80-90F7-6A6B-9D4E-A68FC8638F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842EA3-5DCA-4850-0C95-71448EEDE5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C68057-969C-2026-1534-3C27876ED6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C645AF-3FBD-FB59-582B-9F867A1FB2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A4FC30-03F1-2D43-BD2C-3661C3CC100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13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73C0F-09AC-C783-CFB1-4591330DF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DADB83-2B9F-B3BC-2C38-F33B33AB57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8714B5-36E7-F2BD-E5BA-1F404F8FD0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C0B17D-2336-5C16-0337-86DC0B1F12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A4FC30-03F1-2D43-BD2C-3661C3CC100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50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641A01-C26B-7988-4116-14303BEEF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4E4D06-51ED-BD8F-1B42-2A0E167748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47C377-9B69-F9E0-675B-0C6F7D93AE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855734-D6C5-AFB1-2CA2-AA9F2AD569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A4FC30-03F1-2D43-BD2C-3661C3CC100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2769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CC800E-91AF-F79A-76AD-C521C75F0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6D48B6-2702-A66A-3A96-048A35E5FA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7108A0-5833-EF29-8816-221F22F3A6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48D38-9BEF-877C-6587-FCB090ED86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A4FC30-03F1-2D43-BD2C-3661C3CC100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5078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A4FC30-03F1-2D43-BD2C-3661C3CC100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0731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Increase font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A4FC30-03F1-2D43-BD2C-3661C3CC100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7606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E878C-8C87-F458-CFA0-87AD3C815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D70624-EEF3-4C85-5D74-13FD69696C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EFA4F7-DED7-B3C6-A918-8F605DA571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Increase font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9E6EF8-4D93-3F33-4A63-FFEA22753A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A4FC30-03F1-2D43-BD2C-3661C3CC100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322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192315-FBC8-71F8-B156-804550718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F46391-A57B-1A5D-E6B0-B01C9176A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55D0B4-DCD6-34E8-0101-17261CCED5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Increase font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CAC15C-7133-6A6F-AE4F-943FF9B3A8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A4FC30-03F1-2D43-BD2C-3661C3CC100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009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E9DEA-9954-E3EB-7872-3BC2CCCC8A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B30604-1399-1F05-3027-702796FD99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D989DF-28DF-88E4-C9DD-3BC11EA9B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50F09-5B92-AC43-B52A-903EC9C06C07}" type="datetime1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0DEC6-E31A-F1DA-14F6-287E4B9D4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44EF54-7C52-C915-C178-37F0E1BC9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F1882-E43A-F244-A275-31E75FA47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53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77E93-1B55-C53C-88AC-1010D1826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3B5D5-52A4-EB16-FAD3-F9BBE0A450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C5541-18D0-AA32-3DED-32C251209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9F6BC-CB34-B84E-AAF9-2645EE3E8F11}" type="datetime1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6B85FC-3301-42B6-7E79-4F683A4F2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F6C6B-2553-E0B9-00E1-85D15E2EB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F1882-E43A-F244-A275-31E75FA47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899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C2A097-6590-4A3F-6615-8BF6393547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A4DEAA-3809-7A42-9DBE-1FBF6D25B5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AB57D-4791-A260-6BC2-2E7CC7B2D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0989F-4C7A-A24F-A912-FA5271CE40B9}" type="datetime1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146D1-D10F-D5F1-503E-8EB251BAC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16B479-41D7-92F2-9811-6660EB35C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F1882-E43A-F244-A275-31E75FA47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483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101B8-1495-43D0-0680-D06123B5E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DFC8A-D98D-36C9-5802-7719E15BD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017BDC-FF46-0AC4-30CB-96259A9CD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793EA-BA03-6242-AAEC-C756210C182E}" type="datetime1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119664-AA21-0D65-3ECD-E6B986570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43A8B-331E-0158-D672-C77A912E0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F1882-E43A-F244-A275-31E75FA47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096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6E782-CCDC-BD63-2BD9-FB9EF5661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6E6E91-6AAC-F2A7-B47D-75FFB2B13A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85E050-4C42-A753-2519-D578A66A9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BE96-3786-544B-B55B-584C5318A9B0}" type="datetime1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E0DEE-396D-7180-D2CE-16B1DCEA0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2B390-0BB2-EA8E-E21B-2FE43C485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F1882-E43A-F244-A275-31E75FA47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222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2ADEA-2FA8-D35E-12D8-11C129644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4B867-FAEE-5A58-9937-963877FFCB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BBC992-C404-8362-6C84-D9682C0B7E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39F8D1-7377-F6CD-2407-DD5A930A9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D5D84-0C33-274B-B786-9870FB2605CD}" type="datetime1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7F10C3-4AF8-EB7E-A888-9EAE5F4CB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B31F6B-3CFC-83DB-3359-D9AFB716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F1882-E43A-F244-A275-31E75FA47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487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789FF-5731-E48E-13FF-49CE3C2BF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10868D-510A-51D9-2CB2-9DF9E1A79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6E932F-14E7-202D-946E-C83481D74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1FD53D-32F6-16AE-A619-B159EE3D82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45C7DC-B842-BEA0-AFB1-FFC43BC815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61D43A-74A8-3584-977A-29F97B5FF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A4365-7059-A74B-873D-C2832BDA3897}" type="datetime1">
              <a:rPr lang="en-US" smtClean="0"/>
              <a:t>1/6/26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73FDC5-A6C3-03B5-6FB4-11FE972FB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08284A-3A52-85BA-53A2-E41E15181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F1882-E43A-F244-A275-31E75FA47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887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E07F6-7818-8D54-6292-DA5EC189A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F3279F-4399-08F1-4FCF-9BEF785BC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1EC9-7BA9-0342-AB03-0DB62D406315}" type="datetime1">
              <a:rPr lang="en-US" smtClean="0"/>
              <a:t>1/6/26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EE5B85-4331-9661-BB86-8168981F8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6AA244-B5AA-C81E-E4FA-09647A9CB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F1882-E43A-F244-A275-31E75FA47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249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C7E231-94F8-1239-A6DB-6AC772BA7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04BB-CB9E-434E-81A1-45F9575F035D}" type="datetime1">
              <a:rPr lang="en-US" smtClean="0"/>
              <a:t>1/6/26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559A98-D653-C02D-DE0F-3FD1EA113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C4B954-9A1C-AE18-13DF-FAB053417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F1882-E43A-F244-A275-31E75FA47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84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A2989-98B1-0B6D-1F0E-391886006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35B5A-0778-046D-CEC3-EF1B40413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65C40D-FCB7-0292-7343-0425C10D8F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CF1D9-EF21-CD61-1EB2-C12492D1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F73BB-4C49-6243-9773-6D2460F2FA82}" type="datetime1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9480D0-4B8D-B912-43FF-E4A882C19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4AC26A-EB8D-A5C5-F985-C953FA689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F1882-E43A-F244-A275-31E75FA47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08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E232F-A10B-E716-A329-C3CD3F4C9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96040C-59B0-D443-990E-507683078B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DDEF66-9CF5-08B9-A7AA-CB3F3455A8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D78E2-F914-78AD-D954-D793F58E0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20A1-76F6-0B42-9680-8E5B9CC3FAEE}" type="datetime1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DE2E83-2A1C-6190-8830-57DCB5364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8D30A0-8051-F323-D969-29349B0E4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F1882-E43A-F244-A275-31E75FA47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203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587B3D-D707-279C-07CD-52820773D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DFE226-6780-9898-591F-EE06A6327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B78B7D-3E46-1144-10CE-2FC99933A7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82000"/>
                  </a:schemeClr>
                </a:solidFill>
                <a:latin typeface="Gill Sans MT" panose="020B0502020104020203" pitchFamily="34" charset="77"/>
              </a:defRPr>
            </a:lvl1pPr>
          </a:lstStyle>
          <a:p>
            <a:fld id="{36E136EF-D47D-3D45-91FB-3499E9F53D77}" type="datetime1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65D33-AF3C-F05E-DBC1-DF0C9A4212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82000"/>
                  </a:schemeClr>
                </a:solidFill>
                <a:latin typeface="Gill Sans MT" panose="020B0502020104020203" pitchFamily="34" charset="77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5EF99-3CE4-7A28-050D-86590D75B8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Gill Sans MT" panose="020B0502020104020203" pitchFamily="34" charset="77"/>
              </a:defRPr>
            </a:lvl1pPr>
          </a:lstStyle>
          <a:p>
            <a:fld id="{6B6F1882-E43A-F244-A275-31E75FA477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318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Gill Sans MT" panose="020B0502020104020203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Gill Sans MT" panose="020B0502020104020203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Gill Sans MT" panose="020B0502020104020203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Gill Sans MT" panose="020B0502020104020203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Gill Sans MT" panose="020B0502020104020203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Gill Sans MT" panose="020B0502020104020203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2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image" Target="../media/image20.sv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4.svg"/><Relationship Id="rId18" Type="http://schemas.openxmlformats.org/officeDocument/2006/relationships/image" Target="../media/image19.png"/><Relationship Id="rId3" Type="http://schemas.openxmlformats.org/officeDocument/2006/relationships/image" Target="../media/image4.png"/><Relationship Id="rId21" Type="http://schemas.openxmlformats.org/officeDocument/2006/relationships/image" Target="../media/image22.sv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jpeg"/><Relationship Id="rId23" Type="http://schemas.openxmlformats.org/officeDocument/2006/relationships/image" Target="../media/image24.jpg"/><Relationship Id="rId10" Type="http://schemas.openxmlformats.org/officeDocument/2006/relationships/image" Target="../media/image11.svg"/><Relationship Id="rId19" Type="http://schemas.openxmlformats.org/officeDocument/2006/relationships/image" Target="../media/image20.svg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image" Target="../media/image15.png"/><Relationship Id="rId22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2.png"/><Relationship Id="rId4" Type="http://schemas.openxmlformats.org/officeDocument/2006/relationships/image" Target="../media/image7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26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25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0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9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26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25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20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9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28.png"/><Relationship Id="rId7" Type="http://schemas.openxmlformats.org/officeDocument/2006/relationships/image" Target="../media/image19.png"/><Relationship Id="rId12" Type="http://schemas.openxmlformats.org/officeDocument/2006/relationships/image" Target="../media/image2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11" Type="http://schemas.openxmlformats.org/officeDocument/2006/relationships/image" Target="../media/image27.png"/><Relationship Id="rId5" Type="http://schemas.openxmlformats.org/officeDocument/2006/relationships/image" Target="../media/image15.png"/><Relationship Id="rId10" Type="http://schemas.openxmlformats.org/officeDocument/2006/relationships/image" Target="../media/image22.svg"/><Relationship Id="rId4" Type="http://schemas.openxmlformats.org/officeDocument/2006/relationships/image" Target="../media/image29.svg"/><Relationship Id="rId9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41667-29C5-D6D6-0276-9CD7B8B2AC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Gill Sans MT"/>
              </a:rPr>
              <a:t>Automatically surfacing opportunities for improvement in Internet-scale services 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455F8F-A582-854E-79DA-6EE56BE657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56411" y="3718119"/>
            <a:ext cx="7289074" cy="1655762"/>
          </a:xfrm>
        </p:spPr>
        <p:txBody>
          <a:bodyPr/>
          <a:lstStyle/>
          <a:p>
            <a:r>
              <a:rPr lang="en-US" b="1"/>
              <a:t>Vipul Harsh</a:t>
            </a:r>
            <a:r>
              <a:rPr lang="en-US"/>
              <a:t>, Sayan Sinha, Henry Milner, </a:t>
            </a:r>
            <a:r>
              <a:rPr lang="en-US" err="1"/>
              <a:t>Haijie</a:t>
            </a:r>
            <a:r>
              <a:rPr lang="en-US"/>
              <a:t> Wu,  Aditya B. Prakash Vyas Sekar, Hui Zhang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8B25C0-CB46-4A2F-DDDE-F684FCA2C5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0275" y="5274837"/>
            <a:ext cx="1581325" cy="3072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F8BAC8D-11D0-532C-3757-FFF24A54F5C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454538" y="5195087"/>
            <a:ext cx="1147751" cy="565745"/>
          </a:xfrm>
          <a:prstGeom prst="rect">
            <a:avLst/>
          </a:prstGeom>
        </p:spPr>
      </p:pic>
      <p:pic>
        <p:nvPicPr>
          <p:cNvPr id="8" name="Picture 7" descr="A red background with white text&#10;&#10;AI-generated content may be incorrect.">
            <a:extLst>
              <a:ext uri="{FF2B5EF4-FFF2-40B4-BE49-F238E27FC236}">
                <a16:creationId xmlns:a16="http://schemas.microsoft.com/office/drawing/2014/main" id="{F32BA052-F815-0C17-BC56-D22F856D57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6913" y="5043991"/>
            <a:ext cx="1055147" cy="1055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571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7D55E-1E86-3700-808D-FDA6F7D7A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27FE9-B38E-FCB8-C64D-047BB7E70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554" y="181512"/>
            <a:ext cx="11014482" cy="803049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Gill Sans MT"/>
              </a:rPr>
              <a:t>Idea #2: Efficient stateful processing  to compute </a:t>
            </a:r>
            <a:r>
              <a:rPr lang="en-US" dirty="0">
                <a:latin typeface="Gill Sans MT"/>
                <a:cs typeface="Apple Chancery"/>
              </a:rPr>
              <a:t>Fs </a:t>
            </a:r>
            <a:endParaRPr lang="en-US" dirty="0">
              <a:latin typeface="Gill Sans MT"/>
            </a:endParaRP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41E8DBCA-669F-6A99-744A-7AA59502343B}"/>
              </a:ext>
            </a:extLst>
          </p:cNvPr>
          <p:cNvSpPr/>
          <p:nvPr/>
        </p:nvSpPr>
        <p:spPr>
          <a:xfrm>
            <a:off x="305863" y="2498023"/>
            <a:ext cx="2828260" cy="1564020"/>
          </a:xfrm>
          <a:prstGeom prst="roundRect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Gill Sans MT" panose="020B0502020104020203" pitchFamily="34" charset="77"/>
              </a:rPr>
              <a:t>What derived </a:t>
            </a:r>
            <a:r>
              <a:rPr lang="en-US" sz="2400">
                <a:latin typeface="Apple Chancery" panose="03020702040506060504" pitchFamily="66" charset="-79"/>
                <a:cs typeface="Apple Chancery" panose="03020702040506060504" pitchFamily="66" charset="-79"/>
              </a:rPr>
              <a:t>F</a:t>
            </a:r>
            <a:r>
              <a:rPr lang="en-US" sz="2400">
                <a:solidFill>
                  <a:schemeClr val="tx1"/>
                </a:solidFill>
                <a:latin typeface="Gill Sans MT" panose="020B0502020104020203" pitchFamily="34" charset="77"/>
              </a:rPr>
              <a:t>s would be useful?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54AF2F9-E70D-B0DB-E20B-6D1199B7F379}"/>
              </a:ext>
            </a:extLst>
          </p:cNvPr>
          <p:cNvSpPr/>
          <p:nvPr/>
        </p:nvSpPr>
        <p:spPr>
          <a:xfrm>
            <a:off x="3787191" y="2498023"/>
            <a:ext cx="3272827" cy="156402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 w="254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Gill Sans MT" panose="020B0502020104020203" pitchFamily="34" charset="77"/>
              </a:rPr>
              <a:t>How to compute those derived </a:t>
            </a:r>
            <a:r>
              <a:rPr lang="en-US" sz="2400">
                <a:solidFill>
                  <a:schemeClr val="bg1"/>
                </a:solidFill>
                <a:latin typeface="Apple Chancery" panose="03020702040506060504" pitchFamily="66" charset="-79"/>
                <a:cs typeface="Apple Chancery" panose="03020702040506060504" pitchFamily="66" charset="-79"/>
              </a:rPr>
              <a:t>F</a:t>
            </a:r>
            <a:r>
              <a:rPr lang="en-US" sz="2400">
                <a:solidFill>
                  <a:schemeClr val="bg1"/>
                </a:solidFill>
                <a:latin typeface="Gill Sans MT" panose="020B0502020104020203" pitchFamily="34" charset="77"/>
                <a:cs typeface="Apple Chancery" panose="03020702040506060504" pitchFamily="66" charset="-79"/>
              </a:rPr>
              <a:t>s efficiently?</a:t>
            </a:r>
            <a:endParaRPr lang="en-US" sz="2400">
              <a:solidFill>
                <a:schemeClr val="bg1"/>
              </a:solidFill>
              <a:latin typeface="Gill Sans MT" panose="020B0502020104020203" pitchFamily="34" charset="77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46594E8C-2473-2D4C-02AF-F88ED52D1E82}"/>
              </a:ext>
            </a:extLst>
          </p:cNvPr>
          <p:cNvSpPr/>
          <p:nvPr/>
        </p:nvSpPr>
        <p:spPr>
          <a:xfrm>
            <a:off x="7543471" y="2540553"/>
            <a:ext cx="3136604" cy="1478960"/>
          </a:xfrm>
          <a:prstGeom prst="roundRect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Gill Sans MT" panose="020B0502020104020203" pitchFamily="34" charset="77"/>
              </a:rPr>
              <a:t>Test hypotheses based on derived </a:t>
            </a:r>
            <a:r>
              <a:rPr lang="en-US" sz="2400">
                <a:solidFill>
                  <a:schemeClr val="tx1"/>
                </a:solidFill>
                <a:latin typeface="Apple Chancery" panose="03020702040506060504" pitchFamily="66" charset="-79"/>
                <a:cs typeface="Apple Chancery" panose="03020702040506060504" pitchFamily="66" charset="-79"/>
              </a:rPr>
              <a:t>F</a:t>
            </a:r>
            <a:r>
              <a:rPr lang="en-US" sz="2400">
                <a:solidFill>
                  <a:schemeClr val="tx1"/>
                </a:solidFill>
                <a:latin typeface="Gill Sans MT" panose="020B0502020104020203" pitchFamily="34" charset="77"/>
                <a:cs typeface="Apple Chancery" panose="03020702040506060504" pitchFamily="66" charset="-79"/>
              </a:rPr>
              <a:t>s</a:t>
            </a:r>
            <a:endParaRPr lang="en-US" sz="2400">
              <a:solidFill>
                <a:schemeClr val="tx1"/>
              </a:solidFill>
              <a:latin typeface="Gill Sans MT" panose="020B0502020104020203" pitchFamily="34" charset="77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C435C2F-8E89-94DC-1DCE-800426211EF5}"/>
              </a:ext>
            </a:extLst>
          </p:cNvPr>
          <p:cNvCxnSpPr>
            <a:cxnSpLocks/>
            <a:stCxn id="4" idx="3"/>
            <a:endCxn id="5" idx="1"/>
          </p:cNvCxnSpPr>
          <p:nvPr/>
        </p:nvCxnSpPr>
        <p:spPr>
          <a:xfrm>
            <a:off x="3134123" y="3280033"/>
            <a:ext cx="653068" cy="0"/>
          </a:xfrm>
          <a:prstGeom prst="straightConnector1">
            <a:avLst/>
          </a:prstGeom>
          <a:ln w="34925">
            <a:prstDash val="solid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5ECB0F4-D91D-9F3D-82D9-D6BF57436AC1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7060018" y="3280033"/>
            <a:ext cx="483453" cy="0"/>
          </a:xfrm>
          <a:prstGeom prst="straightConnector1">
            <a:avLst/>
          </a:prstGeom>
          <a:ln w="34925">
            <a:prstDash val="solid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93972DE-29C6-0406-2218-D3AEC6B379D3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10680075" y="3280033"/>
            <a:ext cx="643599" cy="0"/>
          </a:xfrm>
          <a:prstGeom prst="straightConnector1">
            <a:avLst/>
          </a:prstGeom>
          <a:ln w="34925">
            <a:prstDash val="solid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73A32D84-48D2-3EC8-CDA5-6F9883278E26}"/>
              </a:ext>
            </a:extLst>
          </p:cNvPr>
          <p:cNvGrpSpPr/>
          <p:nvPr/>
        </p:nvGrpSpPr>
        <p:grpSpPr>
          <a:xfrm>
            <a:off x="11126642" y="2577656"/>
            <a:ext cx="1114346" cy="1164154"/>
            <a:chOff x="7508816" y="738992"/>
            <a:chExt cx="1114346" cy="1164154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809D45D2-2280-D587-53E9-901BC7190E2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6101" r="6101"/>
            <a:stretch/>
          </p:blipFill>
          <p:spPr>
            <a:xfrm>
              <a:off x="8092140" y="738992"/>
              <a:ext cx="531022" cy="604826"/>
            </a:xfrm>
            <a:prstGeom prst="rect">
              <a:avLst/>
            </a:prstGeom>
          </p:spPr>
        </p:pic>
        <p:pic>
          <p:nvPicPr>
            <p:cNvPr id="9" name="Graphic 8" descr="Female Profile outline">
              <a:extLst>
                <a:ext uri="{FF2B5EF4-FFF2-40B4-BE49-F238E27FC236}">
                  <a16:creationId xmlns:a16="http://schemas.microsoft.com/office/drawing/2014/main" id="{44CF1B7F-1907-D9A9-D354-00203AEE7A9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508816" y="988746"/>
              <a:ext cx="914400" cy="914400"/>
            </a:xfrm>
            <a:prstGeom prst="rect">
              <a:avLst/>
            </a:prstGeom>
          </p:spPr>
        </p:pic>
      </p:grp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7597F0C-FB7C-3FAC-2C03-ACFF24434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F1882-E43A-F244-A275-31E75FA477B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840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B8E36-92EE-FD46-0FA9-1F85F0388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7A692-3C3D-0465-081C-046C9B78A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554" y="181512"/>
            <a:ext cx="11014482" cy="803049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Gill Sans MT"/>
              </a:rPr>
              <a:t>Idea #3: Mixture of Experts for validation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38C3B7E-910D-32A1-02F7-97007E965DDC}"/>
              </a:ext>
            </a:extLst>
          </p:cNvPr>
          <p:cNvSpPr/>
          <p:nvPr/>
        </p:nvSpPr>
        <p:spPr>
          <a:xfrm>
            <a:off x="305863" y="2498023"/>
            <a:ext cx="2828260" cy="1564020"/>
          </a:xfrm>
          <a:prstGeom prst="roundRect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Gill Sans MT" panose="020B0502020104020203" pitchFamily="34" charset="77"/>
              </a:rPr>
              <a:t>What derived </a:t>
            </a:r>
            <a:r>
              <a:rPr lang="en-US" sz="2400">
                <a:latin typeface="Apple Chancery" panose="03020702040506060504" pitchFamily="66" charset="-79"/>
                <a:cs typeface="Apple Chancery" panose="03020702040506060504" pitchFamily="66" charset="-79"/>
              </a:rPr>
              <a:t>F</a:t>
            </a:r>
            <a:r>
              <a:rPr lang="en-US" sz="2400">
                <a:solidFill>
                  <a:schemeClr val="tx1"/>
                </a:solidFill>
                <a:latin typeface="Gill Sans MT" panose="020B0502020104020203" pitchFamily="34" charset="77"/>
              </a:rPr>
              <a:t>s would be useful?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35C5FE86-3F78-F3B1-AEBF-62260D3CC210}"/>
              </a:ext>
            </a:extLst>
          </p:cNvPr>
          <p:cNvSpPr/>
          <p:nvPr/>
        </p:nvSpPr>
        <p:spPr>
          <a:xfrm>
            <a:off x="3787191" y="2498023"/>
            <a:ext cx="3272827" cy="1564020"/>
          </a:xfrm>
          <a:prstGeom prst="roundRect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Gill Sans MT" panose="020B0502020104020203" pitchFamily="34" charset="77"/>
              </a:rPr>
              <a:t>How to compute those derived </a:t>
            </a:r>
            <a:r>
              <a:rPr lang="en-US" sz="2400">
                <a:latin typeface="Apple Chancery" panose="03020702040506060504" pitchFamily="66" charset="-79"/>
                <a:cs typeface="Apple Chancery" panose="03020702040506060504" pitchFamily="66" charset="-79"/>
              </a:rPr>
              <a:t>F</a:t>
            </a:r>
            <a:r>
              <a:rPr lang="en-US" sz="2400">
                <a:solidFill>
                  <a:schemeClr val="tx1"/>
                </a:solidFill>
                <a:latin typeface="Gill Sans MT" panose="020B0502020104020203" pitchFamily="34" charset="77"/>
                <a:cs typeface="Apple Chancery" panose="03020702040506060504" pitchFamily="66" charset="-79"/>
              </a:rPr>
              <a:t>s efficiently?</a:t>
            </a:r>
            <a:endParaRPr lang="en-US" sz="2400">
              <a:solidFill>
                <a:schemeClr val="tx1"/>
              </a:solidFill>
              <a:latin typeface="Gill Sans MT" panose="020B0502020104020203" pitchFamily="34" charset="77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4A7CA38-4E6D-9BAA-035D-86627244FC11}"/>
              </a:ext>
            </a:extLst>
          </p:cNvPr>
          <p:cNvSpPr/>
          <p:nvPr/>
        </p:nvSpPr>
        <p:spPr>
          <a:xfrm>
            <a:off x="7543471" y="2540553"/>
            <a:ext cx="3136604" cy="147896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 w="254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Gill Sans MT" panose="020B0502020104020203" pitchFamily="34" charset="77"/>
              </a:rPr>
              <a:t>Test hypotheses based on derived </a:t>
            </a:r>
            <a:r>
              <a:rPr lang="en-US" sz="2400">
                <a:solidFill>
                  <a:schemeClr val="bg1"/>
                </a:solidFill>
                <a:latin typeface="Apple Chancery" panose="03020702040506060504" pitchFamily="66" charset="-79"/>
                <a:cs typeface="Apple Chancery" panose="03020702040506060504" pitchFamily="66" charset="-79"/>
              </a:rPr>
              <a:t>F</a:t>
            </a:r>
            <a:r>
              <a:rPr lang="en-US" sz="2400">
                <a:solidFill>
                  <a:schemeClr val="bg1"/>
                </a:solidFill>
                <a:latin typeface="Gill Sans MT" panose="020B0502020104020203" pitchFamily="34" charset="77"/>
                <a:cs typeface="Apple Chancery" panose="03020702040506060504" pitchFamily="66" charset="-79"/>
              </a:rPr>
              <a:t>s</a:t>
            </a:r>
            <a:endParaRPr lang="en-US" sz="2400">
              <a:solidFill>
                <a:schemeClr val="bg1"/>
              </a:solidFill>
              <a:latin typeface="Gill Sans MT" panose="020B0502020104020203" pitchFamily="34" charset="77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E8C5DBD-DDE6-6365-D570-9B08E26A4758}"/>
              </a:ext>
            </a:extLst>
          </p:cNvPr>
          <p:cNvCxnSpPr>
            <a:cxnSpLocks/>
            <a:stCxn id="4" idx="3"/>
            <a:endCxn id="5" idx="1"/>
          </p:cNvCxnSpPr>
          <p:nvPr/>
        </p:nvCxnSpPr>
        <p:spPr>
          <a:xfrm>
            <a:off x="3134123" y="3280033"/>
            <a:ext cx="653068" cy="0"/>
          </a:xfrm>
          <a:prstGeom prst="straightConnector1">
            <a:avLst/>
          </a:prstGeom>
          <a:ln w="34925">
            <a:prstDash val="solid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F1F20DE-32C3-82A9-9759-212C5A4B9B26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7060018" y="3280033"/>
            <a:ext cx="483453" cy="0"/>
          </a:xfrm>
          <a:prstGeom prst="straightConnector1">
            <a:avLst/>
          </a:prstGeom>
          <a:ln w="34925">
            <a:prstDash val="solid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D823113-0539-09EB-A214-7F6376B76B87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10680075" y="3280033"/>
            <a:ext cx="643599" cy="0"/>
          </a:xfrm>
          <a:prstGeom prst="straightConnector1">
            <a:avLst/>
          </a:prstGeom>
          <a:ln w="34925">
            <a:prstDash val="solid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0F8E8C9C-E5B5-507C-EEC6-E93D310A124B}"/>
              </a:ext>
            </a:extLst>
          </p:cNvPr>
          <p:cNvGrpSpPr/>
          <p:nvPr/>
        </p:nvGrpSpPr>
        <p:grpSpPr>
          <a:xfrm>
            <a:off x="11126642" y="2577656"/>
            <a:ext cx="1114346" cy="1164154"/>
            <a:chOff x="7508816" y="738992"/>
            <a:chExt cx="1114346" cy="1164154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3EDE1B28-EA93-6DF0-BB55-175F5A67910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6101" r="6101"/>
            <a:stretch/>
          </p:blipFill>
          <p:spPr>
            <a:xfrm>
              <a:off x="8092140" y="738992"/>
              <a:ext cx="531022" cy="604826"/>
            </a:xfrm>
            <a:prstGeom prst="rect">
              <a:avLst/>
            </a:prstGeom>
          </p:spPr>
        </p:pic>
        <p:pic>
          <p:nvPicPr>
            <p:cNvPr id="9" name="Graphic 8" descr="Female Profile outline">
              <a:extLst>
                <a:ext uri="{FF2B5EF4-FFF2-40B4-BE49-F238E27FC236}">
                  <a16:creationId xmlns:a16="http://schemas.microsoft.com/office/drawing/2014/main" id="{3E86C837-535F-FDD2-6776-42E230BE424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508816" y="988746"/>
              <a:ext cx="914400" cy="914400"/>
            </a:xfrm>
            <a:prstGeom prst="rect">
              <a:avLst/>
            </a:prstGeom>
          </p:spPr>
        </p:pic>
      </p:grpSp>
      <p:sp>
        <p:nvSpPr>
          <p:cNvPr id="11" name="Title 1">
            <a:extLst>
              <a:ext uri="{FF2B5EF4-FFF2-40B4-BE49-F238E27FC236}">
                <a16:creationId xmlns:a16="http://schemas.microsoft.com/office/drawing/2014/main" id="{ABA58EBB-CFF0-28B7-9525-B7395855BAD4}"/>
              </a:ext>
            </a:extLst>
          </p:cNvPr>
          <p:cNvSpPr txBox="1">
            <a:spLocks/>
          </p:cNvSpPr>
          <p:nvPr/>
        </p:nvSpPr>
        <p:spPr>
          <a:xfrm>
            <a:off x="9518040" y="2087931"/>
            <a:ext cx="2967667" cy="26144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kern="1200">
                <a:solidFill>
                  <a:schemeClr val="tx1"/>
                </a:solidFill>
                <a:latin typeface="Gill Sans" panose="020B0502020104020203" pitchFamily="34" charset="-79"/>
                <a:ea typeface="+mj-ea"/>
                <a:cs typeface="+mj-cs"/>
              </a:defRPr>
            </a:lvl1pPr>
          </a:lstStyle>
          <a:p>
            <a:pPr algn="ctr"/>
            <a:r>
              <a:rPr lang="en-US" sz="2400" dirty="0">
                <a:latin typeface="Gill Sans MT"/>
              </a:rPr>
              <a:t>Opportunities for improvement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5E662F49-71D5-EF8B-2073-2BCF2C57E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F1882-E43A-F244-A275-31E75FA477B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112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43EE6-F5C1-6DC3-5A98-12D7CA895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80AF6-BF7B-180E-5372-72CC3F4EA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777" y="263977"/>
            <a:ext cx="10754789" cy="742484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latin typeface="Gill Sans MT"/>
              </a:rPr>
              <a:t>Proof of concept: Surfaces subtle opportunities!</a:t>
            </a: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141C4075-A773-EAA5-3781-E8204DAFEAB5}"/>
              </a:ext>
            </a:extLst>
          </p:cNvPr>
          <p:cNvSpPr/>
          <p:nvPr/>
        </p:nvSpPr>
        <p:spPr>
          <a:xfrm>
            <a:off x="1444206" y="2899851"/>
            <a:ext cx="2437073" cy="1739153"/>
          </a:xfrm>
          <a:prstGeom prst="cloud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Graphic 8" descr="Programmer female outline">
            <a:extLst>
              <a:ext uri="{FF2B5EF4-FFF2-40B4-BE49-F238E27FC236}">
                <a16:creationId xmlns:a16="http://schemas.microsoft.com/office/drawing/2014/main" id="{26FB41CE-EA03-66FD-CB1F-35E4D8EC1D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3003" y="4332647"/>
            <a:ext cx="756175" cy="762336"/>
          </a:xfrm>
          <a:prstGeom prst="rect">
            <a:avLst/>
          </a:prstGeom>
        </p:spPr>
      </p:pic>
      <p:pic>
        <p:nvPicPr>
          <p:cNvPr id="11" name="Graphic 10" descr="Programmer male with solid fill">
            <a:extLst>
              <a:ext uri="{FF2B5EF4-FFF2-40B4-BE49-F238E27FC236}">
                <a16:creationId xmlns:a16="http://schemas.microsoft.com/office/drawing/2014/main" id="{29AE082C-65E9-BFB8-0F97-B094456A0D2E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156579" y="4453326"/>
            <a:ext cx="798744" cy="805252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30DF0A03-E336-8EDF-845E-931BD48DBEA7}"/>
              </a:ext>
            </a:extLst>
          </p:cNvPr>
          <p:cNvGrpSpPr/>
          <p:nvPr/>
        </p:nvGrpSpPr>
        <p:grpSpPr>
          <a:xfrm>
            <a:off x="322158" y="3093946"/>
            <a:ext cx="798744" cy="823324"/>
            <a:chOff x="1626113" y="4153309"/>
            <a:chExt cx="798744" cy="823324"/>
          </a:xfrm>
        </p:grpSpPr>
        <p:pic>
          <p:nvPicPr>
            <p:cNvPr id="10" name="Graphic 9" descr="Call centre outline">
              <a:extLst>
                <a:ext uri="{FF2B5EF4-FFF2-40B4-BE49-F238E27FC236}">
                  <a16:creationId xmlns:a16="http://schemas.microsoft.com/office/drawing/2014/main" id="{BB3B2292-3C60-B477-930E-9FC0D3336D2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626113" y="4153309"/>
              <a:ext cx="798744" cy="805252"/>
            </a:xfrm>
            <a:prstGeom prst="rect">
              <a:avLst/>
            </a:prstGeom>
          </p:spPr>
        </p:pic>
        <p:pic>
          <p:nvPicPr>
            <p:cNvPr id="12" name="Graphic 11" descr="Phone Vibration with solid fill">
              <a:extLst>
                <a:ext uri="{FF2B5EF4-FFF2-40B4-BE49-F238E27FC236}">
                  <a16:creationId xmlns:a16="http://schemas.microsoft.com/office/drawing/2014/main" id="{CF7E8817-E3E6-18AF-F797-CEAE1CC0788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 rot="1725272">
              <a:off x="1846155" y="4674346"/>
              <a:ext cx="299843" cy="302287"/>
            </a:xfrm>
            <a:prstGeom prst="rect">
              <a:avLst/>
            </a:prstGeom>
          </p:spPr>
        </p:pic>
      </p:grpSp>
      <p:pic>
        <p:nvPicPr>
          <p:cNvPr id="16" name="Picture 15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EB5A4D1C-E96E-20FC-13E2-C6699750AB9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214335" y="3262864"/>
            <a:ext cx="942244" cy="942244"/>
          </a:xfrm>
          <a:prstGeom prst="rect">
            <a:avLst/>
          </a:prstGeom>
        </p:spPr>
      </p:pic>
      <p:sp>
        <p:nvSpPr>
          <p:cNvPr id="34" name="Up Arrow 33">
            <a:extLst>
              <a:ext uri="{FF2B5EF4-FFF2-40B4-BE49-F238E27FC236}">
                <a16:creationId xmlns:a16="http://schemas.microsoft.com/office/drawing/2014/main" id="{E9990A0C-5C04-9486-1E3F-6C75AE047FA4}"/>
              </a:ext>
            </a:extLst>
          </p:cNvPr>
          <p:cNvSpPr/>
          <p:nvPr/>
        </p:nvSpPr>
        <p:spPr>
          <a:xfrm rot="5400000">
            <a:off x="4348689" y="3065702"/>
            <a:ext cx="143831" cy="1167426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6D77B77-0486-4ED1-1BDF-3AD968D07137}"/>
              </a:ext>
            </a:extLst>
          </p:cNvPr>
          <p:cNvSpPr txBox="1"/>
          <p:nvPr/>
        </p:nvSpPr>
        <p:spPr>
          <a:xfrm>
            <a:off x="4985386" y="2851644"/>
            <a:ext cx="3359617" cy="1785104"/>
          </a:xfrm>
          <a:prstGeom prst="rect">
            <a:avLst/>
          </a:prstGeom>
          <a:solidFill>
            <a:schemeClr val="tx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Proof of concept opportunity Finder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sequence of user events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user lifecycle patterns e.g. first time vs repeat</a:t>
            </a:r>
          </a:p>
        </p:txBody>
      </p:sp>
      <p:sp>
        <p:nvSpPr>
          <p:cNvPr id="49" name="Up Arrow 48">
            <a:extLst>
              <a:ext uri="{FF2B5EF4-FFF2-40B4-BE49-F238E27FC236}">
                <a16:creationId xmlns:a16="http://schemas.microsoft.com/office/drawing/2014/main" id="{6060DDD8-C3C4-EB41-C2D1-DCAF138BB6D9}"/>
              </a:ext>
            </a:extLst>
          </p:cNvPr>
          <p:cNvSpPr/>
          <p:nvPr/>
        </p:nvSpPr>
        <p:spPr>
          <a:xfrm rot="5400000">
            <a:off x="8784007" y="3164117"/>
            <a:ext cx="118212" cy="996221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4C68A7B-8290-0F08-D767-29DEC775D774}"/>
              </a:ext>
            </a:extLst>
          </p:cNvPr>
          <p:cNvSpPr txBox="1"/>
          <p:nvPr/>
        </p:nvSpPr>
        <p:spPr>
          <a:xfrm>
            <a:off x="9248943" y="2773947"/>
            <a:ext cx="290115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New UI version of subscription page leads to failures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Gradual increase in login errors for second time users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… (see paper)</a:t>
            </a:r>
          </a:p>
          <a:p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2863155-BB99-1371-71D1-E66157FBBDAE}"/>
              </a:ext>
            </a:extLst>
          </p:cNvPr>
          <p:cNvGrpSpPr/>
          <p:nvPr/>
        </p:nvGrpSpPr>
        <p:grpSpPr>
          <a:xfrm>
            <a:off x="9838281" y="1308127"/>
            <a:ext cx="1114346" cy="1164154"/>
            <a:chOff x="7508816" y="738992"/>
            <a:chExt cx="1114346" cy="1164154"/>
          </a:xfrm>
        </p:grpSpPr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21439FF1-4EAD-6AAC-607A-B3E8AEEFD94D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rcRect l="6101" r="6101"/>
            <a:stretch/>
          </p:blipFill>
          <p:spPr>
            <a:xfrm>
              <a:off x="8092140" y="738992"/>
              <a:ext cx="531022" cy="604826"/>
            </a:xfrm>
            <a:prstGeom prst="rect">
              <a:avLst/>
            </a:prstGeom>
          </p:spPr>
        </p:pic>
        <p:pic>
          <p:nvPicPr>
            <p:cNvPr id="23" name="Graphic 22" descr="Female Profile outline">
              <a:extLst>
                <a:ext uri="{FF2B5EF4-FFF2-40B4-BE49-F238E27FC236}">
                  <a16:creationId xmlns:a16="http://schemas.microsoft.com/office/drawing/2014/main" id="{237260EC-7C42-7238-A659-2F203AA5AD1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7508816" y="988746"/>
              <a:ext cx="914400" cy="914400"/>
            </a:xfrm>
            <a:prstGeom prst="rect">
              <a:avLst/>
            </a:prstGeom>
          </p:spPr>
        </p:pic>
      </p:grpSp>
      <p:sp>
        <p:nvSpPr>
          <p:cNvPr id="30" name="Content Placeholder 4">
            <a:extLst>
              <a:ext uri="{FF2B5EF4-FFF2-40B4-BE49-F238E27FC236}">
                <a16:creationId xmlns:a16="http://schemas.microsoft.com/office/drawing/2014/main" id="{57E4DB06-51F2-7E8A-2C99-788B3883F7FB}"/>
              </a:ext>
            </a:extLst>
          </p:cNvPr>
          <p:cNvSpPr txBox="1">
            <a:spLocks/>
          </p:cNvSpPr>
          <p:nvPr/>
        </p:nvSpPr>
        <p:spPr>
          <a:xfrm>
            <a:off x="1314172" y="2280277"/>
            <a:ext cx="2697139" cy="7424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Gill Sans MT" panose="020B0502020104020203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Gill Sans MT" panose="020B0502020104020203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Gill Sans MT" panose="020B0502020104020203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Gill Sans MT" panose="020B0502020104020203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Gill Sans MT" panose="020B0502020104020203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/>
              <a:t>4 media apps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F21D01E-D730-EF30-F67A-5AE4CCEC3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F1882-E43A-F244-A275-31E75FA477B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147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6B1CA-C041-92E3-ACEA-0FBCDFD41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1" y="-8709"/>
            <a:ext cx="12070080" cy="98406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>
                <a:latin typeface="Gill Sans MT"/>
              </a:rPr>
              <a:t>Conclusions: opportunity finder for internet-scale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968BA-087A-8F59-910F-68A74E40E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0" y="1335384"/>
            <a:ext cx="10515600" cy="4351338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>
                <a:latin typeface="Gill Sans MT"/>
              </a:rPr>
              <a:t>Unexplored problem of surfacing long-tail user experience issues</a:t>
            </a:r>
          </a:p>
          <a:p>
            <a:endParaRPr lang="en-US"/>
          </a:p>
          <a:p>
            <a:r>
              <a:rPr lang="en-US">
                <a:latin typeface="Gill Sans MT"/>
              </a:rPr>
              <a:t>Classical approaches (e.g., O11y, Product Analytics) based on static attributes don’t work</a:t>
            </a:r>
          </a:p>
          <a:p>
            <a:endParaRPr lang="en-US"/>
          </a:p>
          <a:p>
            <a:r>
              <a:rPr lang="en-US">
                <a:latin typeface="Gill Sans MT"/>
              </a:rPr>
              <a:t>Insight: test hypotheses using on-the-fly derived attributes </a:t>
            </a:r>
            <a:endParaRPr lang="en-US">
              <a:solidFill>
                <a:srgbClr val="000000"/>
              </a:solidFill>
              <a:latin typeface="Gill Sans MT"/>
            </a:endParaRPr>
          </a:p>
          <a:p>
            <a:pPr lvl="1">
              <a:buFont typeface="Wingdings" panose="020B0604020202020204" pitchFamily="34" charset="0"/>
              <a:buChar char="§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Gill Sans MT"/>
              </a:rPr>
              <a:t>LLM-assisted hypotheses + Scalable stateful data processing + Mixture of experts validation</a:t>
            </a:r>
            <a:endParaRPr lang="en-US" sz="2800">
              <a:solidFill>
                <a:schemeClr val="tx1">
                  <a:lumMod val="75000"/>
                  <a:lumOff val="25000"/>
                </a:schemeClr>
              </a:solidFill>
              <a:latin typeface="Gill Sans MT"/>
            </a:endParaRPr>
          </a:p>
          <a:p>
            <a:pPr lvl="1">
              <a:buFont typeface="Wingdings" pitchFamily="2" charset="2"/>
              <a:buChar char="§"/>
            </a:pP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>
                <a:latin typeface="Gill Sans MT"/>
              </a:rPr>
              <a:t>Preliminary proof of concept: Surfaced interesting insights in 4 real media apps</a:t>
            </a:r>
          </a:p>
          <a:p>
            <a:endParaRPr lang="en-US"/>
          </a:p>
          <a:p>
            <a:r>
              <a:rPr lang="en-US">
                <a:latin typeface="Gill Sans MT"/>
              </a:rPr>
              <a:t>Open challenges and extensions: </a:t>
            </a:r>
            <a:br>
              <a:rPr lang="en-US">
                <a:latin typeface="Gill Sans MT"/>
              </a:rPr>
            </a:br>
            <a:r>
              <a:rPr lang="en-US">
                <a:latin typeface="Gill Sans MT"/>
              </a:rPr>
              <a:t>leverage user reviews, source code for attributes generation, designing stateful data processing engine, UIs for visual hypotheses exploration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DB0BA8-CA31-B8BA-7C45-A00BF55DD59E}"/>
              </a:ext>
            </a:extLst>
          </p:cNvPr>
          <p:cNvSpPr txBox="1"/>
          <p:nvPr/>
        </p:nvSpPr>
        <p:spPr>
          <a:xfrm>
            <a:off x="4719331" y="5592201"/>
            <a:ext cx="3385457" cy="646331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Thank you!</a:t>
            </a:r>
          </a:p>
          <a:p>
            <a:pPr algn="ctr"/>
            <a:r>
              <a:rPr lang="en-US" dirty="0" err="1"/>
              <a:t>vharsh@conviva.com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56280E-A433-DFD8-501C-125ECB84D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F1882-E43A-F244-A275-31E75FA477B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916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F9983C-902B-8B8D-F629-4445595CE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655D1-A295-9B5D-27B8-034A8A38A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2044"/>
            <a:ext cx="12192000" cy="1022425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Gill Sans MT"/>
              </a:rPr>
              <a:t>The long-tail of experience issues in Internet services</a:t>
            </a: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B8881FCC-E580-ACE7-CED4-43BC1F63CD23}"/>
              </a:ext>
            </a:extLst>
          </p:cNvPr>
          <p:cNvSpPr/>
          <p:nvPr/>
        </p:nvSpPr>
        <p:spPr>
          <a:xfrm>
            <a:off x="1964160" y="2899851"/>
            <a:ext cx="2437073" cy="1739153"/>
          </a:xfrm>
          <a:prstGeom prst="cloud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Graphic 8" descr="Programmer female outline">
            <a:extLst>
              <a:ext uri="{FF2B5EF4-FFF2-40B4-BE49-F238E27FC236}">
                <a16:creationId xmlns:a16="http://schemas.microsoft.com/office/drawing/2014/main" id="{CD22F266-FC1E-388D-1957-652B69C7F2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12957" y="4332647"/>
            <a:ext cx="756175" cy="762336"/>
          </a:xfrm>
          <a:prstGeom prst="rect">
            <a:avLst/>
          </a:prstGeom>
        </p:spPr>
      </p:pic>
      <p:pic>
        <p:nvPicPr>
          <p:cNvPr id="11" name="Graphic 10" descr="Programmer male with solid fill">
            <a:extLst>
              <a:ext uri="{FF2B5EF4-FFF2-40B4-BE49-F238E27FC236}">
                <a16:creationId xmlns:a16="http://schemas.microsoft.com/office/drawing/2014/main" id="{2A56C165-EA3C-1879-4956-2F89F1603876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676533" y="4453326"/>
            <a:ext cx="798744" cy="805252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23C0A8A1-333D-D3A2-96F6-459B06D9C4EA}"/>
              </a:ext>
            </a:extLst>
          </p:cNvPr>
          <p:cNvGrpSpPr/>
          <p:nvPr/>
        </p:nvGrpSpPr>
        <p:grpSpPr>
          <a:xfrm>
            <a:off x="842112" y="3093946"/>
            <a:ext cx="798744" cy="823324"/>
            <a:chOff x="1626113" y="4153309"/>
            <a:chExt cx="798744" cy="823324"/>
          </a:xfrm>
        </p:grpSpPr>
        <p:pic>
          <p:nvPicPr>
            <p:cNvPr id="10" name="Graphic 9" descr="Call centre outline">
              <a:extLst>
                <a:ext uri="{FF2B5EF4-FFF2-40B4-BE49-F238E27FC236}">
                  <a16:creationId xmlns:a16="http://schemas.microsoft.com/office/drawing/2014/main" id="{0B650F05-5281-FDDB-E004-DC0E7C48773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626113" y="4153309"/>
              <a:ext cx="798744" cy="805252"/>
            </a:xfrm>
            <a:prstGeom prst="rect">
              <a:avLst/>
            </a:prstGeom>
          </p:spPr>
        </p:pic>
        <p:pic>
          <p:nvPicPr>
            <p:cNvPr id="12" name="Graphic 11" descr="Phone Vibration with solid fill">
              <a:extLst>
                <a:ext uri="{FF2B5EF4-FFF2-40B4-BE49-F238E27FC236}">
                  <a16:creationId xmlns:a16="http://schemas.microsoft.com/office/drawing/2014/main" id="{F2D39536-6C45-22AA-56E2-4C97E1AEEB1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 rot="1725272">
              <a:off x="1846155" y="4674346"/>
              <a:ext cx="299843" cy="302287"/>
            </a:xfrm>
            <a:prstGeom prst="rect">
              <a:avLst/>
            </a:prstGeom>
          </p:spPr>
        </p:pic>
      </p:grpSp>
      <p:pic>
        <p:nvPicPr>
          <p:cNvPr id="16" name="Picture 15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518E113A-6272-72E1-77F9-497549777A6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734289" y="3262864"/>
            <a:ext cx="942244" cy="942244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AB43874D-4F8C-03B1-63D4-DC7398FF57B4}"/>
              </a:ext>
            </a:extLst>
          </p:cNvPr>
          <p:cNvSpPr txBox="1"/>
          <p:nvPr/>
        </p:nvSpPr>
        <p:spPr>
          <a:xfrm>
            <a:off x="1923198" y="1565494"/>
            <a:ext cx="3054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A popular web-service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60D7449-EBBE-8910-B169-A405B83BF925}"/>
              </a:ext>
            </a:extLst>
          </p:cNvPr>
          <p:cNvSpPr txBox="1"/>
          <p:nvPr/>
        </p:nvSpPr>
        <p:spPr>
          <a:xfrm>
            <a:off x="279996" y="3877717"/>
            <a:ext cx="2274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“Sign-up is slow”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E3B8B53-B7AB-19DF-97D0-FAEE2C9B20A4}"/>
              </a:ext>
            </a:extLst>
          </p:cNvPr>
          <p:cNvSpPr txBox="1"/>
          <p:nvPr/>
        </p:nvSpPr>
        <p:spPr>
          <a:xfrm>
            <a:off x="704662" y="5091658"/>
            <a:ext cx="2437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“I can’t pay via my bank”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F2D345F-CDFA-31A8-3219-8639E96AA923}"/>
              </a:ext>
            </a:extLst>
          </p:cNvPr>
          <p:cNvSpPr txBox="1"/>
          <p:nvPr/>
        </p:nvSpPr>
        <p:spPr>
          <a:xfrm>
            <a:off x="3182696" y="5242980"/>
            <a:ext cx="24370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“It crashes when I try to update my address”</a:t>
            </a:r>
          </a:p>
        </p:txBody>
      </p:sp>
      <p:sp>
        <p:nvSpPr>
          <p:cNvPr id="34" name="Up Arrow 33">
            <a:extLst>
              <a:ext uri="{FF2B5EF4-FFF2-40B4-BE49-F238E27FC236}">
                <a16:creationId xmlns:a16="http://schemas.microsoft.com/office/drawing/2014/main" id="{2FA04A5B-EF24-5885-BEDD-FF16D04A3E4B}"/>
              </a:ext>
            </a:extLst>
          </p:cNvPr>
          <p:cNvSpPr/>
          <p:nvPr/>
        </p:nvSpPr>
        <p:spPr>
          <a:xfrm rot="5400000">
            <a:off x="5902512" y="1978042"/>
            <a:ext cx="324219" cy="3523128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35749FD6-409C-39C1-6F97-1203DD3D673B}"/>
              </a:ext>
            </a:extLst>
          </p:cNvPr>
          <p:cNvGrpSpPr/>
          <p:nvPr/>
        </p:nvGrpSpPr>
        <p:grpSpPr>
          <a:xfrm>
            <a:off x="2748882" y="2281679"/>
            <a:ext cx="1055589" cy="347472"/>
            <a:chOff x="7164866" y="2234146"/>
            <a:chExt cx="1055589" cy="347472"/>
          </a:xfrm>
        </p:grpSpPr>
        <p:pic>
          <p:nvPicPr>
            <p:cNvPr id="25" name="Graphic 24">
              <a:extLst>
                <a:ext uri="{FF2B5EF4-FFF2-40B4-BE49-F238E27FC236}">
                  <a16:creationId xmlns:a16="http://schemas.microsoft.com/office/drawing/2014/main" id="{76002557-8257-F5C3-71B3-D2C25A654F87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7406908" y="2243868"/>
              <a:ext cx="813547" cy="325419"/>
            </a:xfrm>
            <a:prstGeom prst="rect">
              <a:avLst/>
            </a:prstGeom>
          </p:spPr>
        </p:pic>
        <p:pic>
          <p:nvPicPr>
            <p:cNvPr id="41" name="Graphic 40">
              <a:extLst>
                <a:ext uri="{FF2B5EF4-FFF2-40B4-BE49-F238E27FC236}">
                  <a16:creationId xmlns:a16="http://schemas.microsoft.com/office/drawing/2014/main" id="{A05D349C-D600-4868-9A2B-71C3781317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rcRect t="1" r="75034" b="368"/>
            <a:stretch>
              <a:fillRect/>
            </a:stretch>
          </p:blipFill>
          <p:spPr>
            <a:xfrm>
              <a:off x="7164866" y="2234146"/>
              <a:ext cx="217678" cy="347472"/>
            </a:xfrm>
            <a:prstGeom prst="rect">
              <a:avLst/>
            </a:prstGeom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41DF28BD-7433-EA82-90B8-F25C34A60FF6}"/>
              </a:ext>
            </a:extLst>
          </p:cNvPr>
          <p:cNvSpPr txBox="1"/>
          <p:nvPr/>
        </p:nvSpPr>
        <p:spPr>
          <a:xfrm>
            <a:off x="6850215" y="1140659"/>
            <a:ext cx="34185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Expensive observability tools don’t reveal these problems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549695C-F493-C709-D739-1002D5C82FDC}"/>
              </a:ext>
            </a:extLst>
          </p:cNvPr>
          <p:cNvGrpSpPr/>
          <p:nvPr/>
        </p:nvGrpSpPr>
        <p:grpSpPr>
          <a:xfrm>
            <a:off x="6117923" y="2599385"/>
            <a:ext cx="1296431" cy="901632"/>
            <a:chOff x="2516161" y="2987740"/>
            <a:chExt cx="1926586" cy="1418388"/>
          </a:xfrm>
        </p:grpSpPr>
        <p:pic>
          <p:nvPicPr>
            <p:cNvPr id="18" name="Picture 17" descr="A logo of a dog holding a sign&#10;&#10;AI-generated content may be incorrect.">
              <a:extLst>
                <a:ext uri="{FF2B5EF4-FFF2-40B4-BE49-F238E27FC236}">
                  <a16:creationId xmlns:a16="http://schemas.microsoft.com/office/drawing/2014/main" id="{36BE4EFD-FF93-BFEC-5E17-A3B023F2B20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2604402" y="2995889"/>
              <a:ext cx="524218" cy="524218"/>
            </a:xfrm>
            <a:prstGeom prst="rect">
              <a:avLst/>
            </a:prstGeom>
          </p:spPr>
        </p:pic>
        <p:pic>
          <p:nvPicPr>
            <p:cNvPr id="19" name="Picture 18" descr="A black text on a white background&#10;&#10;AI-generated content may be incorrect.">
              <a:extLst>
                <a:ext uri="{FF2B5EF4-FFF2-40B4-BE49-F238E27FC236}">
                  <a16:creationId xmlns:a16="http://schemas.microsoft.com/office/drawing/2014/main" id="{B3969A93-628A-95E7-53C3-F2D3F204BF91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3277122" y="2987740"/>
              <a:ext cx="1165625" cy="653970"/>
            </a:xfrm>
            <a:prstGeom prst="rect">
              <a:avLst/>
            </a:prstGeom>
          </p:spPr>
        </p:pic>
        <p:pic>
          <p:nvPicPr>
            <p:cNvPr id="20" name="Picture 19" descr="A blue and yellow object with a circle&#10;&#10;AI-generated content may be incorrect.">
              <a:extLst>
                <a:ext uri="{FF2B5EF4-FFF2-40B4-BE49-F238E27FC236}">
                  <a16:creationId xmlns:a16="http://schemas.microsoft.com/office/drawing/2014/main" id="{7F225599-A259-7536-DEAE-222049BA05DE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2516161" y="3752158"/>
              <a:ext cx="653970" cy="653970"/>
            </a:xfrm>
            <a:prstGeom prst="rect">
              <a:avLst/>
            </a:prstGeom>
          </p:spPr>
        </p:pic>
        <p:pic>
          <p:nvPicPr>
            <p:cNvPr id="21" name="Picture 20" descr="A logo with a spiral and a spiral in the center&#10;&#10;AI-generated content may be incorrect.">
              <a:extLst>
                <a:ext uri="{FF2B5EF4-FFF2-40B4-BE49-F238E27FC236}">
                  <a16:creationId xmlns:a16="http://schemas.microsoft.com/office/drawing/2014/main" id="{B71B82BF-4E9C-BD8B-FB96-04F9742B2F8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7"/>
            <a:srcRect l="20417" t="21348" r="23332" b="21051"/>
            <a:stretch>
              <a:fillRect/>
            </a:stretch>
          </p:blipFill>
          <p:spPr>
            <a:xfrm>
              <a:off x="3428234" y="3651220"/>
              <a:ext cx="714375" cy="731526"/>
            </a:xfrm>
            <a:prstGeom prst="rect">
              <a:avLst/>
            </a:prstGeom>
          </p:spPr>
        </p:pic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CE0B83D-275C-85A2-CD5C-A9FFC3A716BE}"/>
              </a:ext>
            </a:extLst>
          </p:cNvPr>
          <p:cNvGrpSpPr/>
          <p:nvPr/>
        </p:nvGrpSpPr>
        <p:grpSpPr>
          <a:xfrm>
            <a:off x="8256181" y="1838134"/>
            <a:ext cx="2529212" cy="2664000"/>
            <a:chOff x="9420381" y="3976284"/>
            <a:chExt cx="2529212" cy="2664000"/>
          </a:xfrm>
        </p:grpSpPr>
        <p:pic>
          <p:nvPicPr>
            <p:cNvPr id="3" name="Graphic 2" descr="Female Profile outline">
              <a:extLst>
                <a:ext uri="{FF2B5EF4-FFF2-40B4-BE49-F238E27FC236}">
                  <a16:creationId xmlns:a16="http://schemas.microsoft.com/office/drawing/2014/main" id="{117A4748-746B-72F2-6818-F2E81F3CCECE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9944536" y="4517378"/>
              <a:ext cx="1325563" cy="1325563"/>
            </a:xfrm>
            <a:prstGeom prst="rect">
              <a:avLst/>
            </a:prstGeom>
          </p:spPr>
        </p:pic>
        <p:pic>
          <p:nvPicPr>
            <p:cNvPr id="6" name="Graphic 5" descr="Confused face with solid fill with solid fill">
              <a:extLst>
                <a:ext uri="{FF2B5EF4-FFF2-40B4-BE49-F238E27FC236}">
                  <a16:creationId xmlns:a16="http://schemas.microsoft.com/office/drawing/2014/main" id="{5FE37443-EAAE-0795-2B2C-37EA9209AA46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10859118" y="3976284"/>
              <a:ext cx="935131" cy="889541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EFBD068-B8AE-B14F-6497-210BAB6DC6D0}"/>
                </a:ext>
              </a:extLst>
            </p:cNvPr>
            <p:cNvSpPr txBox="1"/>
            <p:nvPr/>
          </p:nvSpPr>
          <p:spPr>
            <a:xfrm>
              <a:off x="9420381" y="5853702"/>
              <a:ext cx="2529212" cy="46166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2400" dirty="0"/>
                <a:t>Product/</a:t>
              </a:r>
              <a:r>
                <a:rPr lang="en-US" sz="2400" dirty="0" err="1"/>
                <a:t>Engg</a:t>
              </a:r>
              <a:r>
                <a:rPr lang="en-US" sz="2400" dirty="0"/>
                <a:t> lead</a:t>
              </a: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5A4E45B0-C7B7-6DC7-3FD2-CB45B2C7265D}"/>
                </a:ext>
              </a:extLst>
            </p:cNvPr>
            <p:cNvGrpSpPr/>
            <p:nvPr/>
          </p:nvGrpSpPr>
          <p:grpSpPr>
            <a:xfrm>
              <a:off x="10036172" y="6292812"/>
              <a:ext cx="1055589" cy="347472"/>
              <a:chOff x="7164866" y="2234146"/>
              <a:chExt cx="1055589" cy="347472"/>
            </a:xfrm>
          </p:grpSpPr>
          <p:pic>
            <p:nvPicPr>
              <p:cNvPr id="23" name="Graphic 22">
                <a:extLst>
                  <a:ext uri="{FF2B5EF4-FFF2-40B4-BE49-F238E27FC236}">
                    <a16:creationId xmlns:a16="http://schemas.microsoft.com/office/drawing/2014/main" id="{8AF5AEAE-9878-DD13-CAA4-12C48E61A12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7406908" y="2243868"/>
                <a:ext cx="813547" cy="325419"/>
              </a:xfrm>
              <a:prstGeom prst="rect">
                <a:avLst/>
              </a:prstGeom>
            </p:spPr>
          </p:pic>
          <p:pic>
            <p:nvPicPr>
              <p:cNvPr id="24" name="Graphic 23">
                <a:extLst>
                  <a:ext uri="{FF2B5EF4-FFF2-40B4-BE49-F238E27FC236}">
                    <a16:creationId xmlns:a16="http://schemas.microsoft.com/office/drawing/2014/main" id="{5729BCC4-4A3D-6461-8314-871E4CDB1E1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rcRect t="1" r="75034" b="368"/>
              <a:stretch>
                <a:fillRect/>
              </a:stretch>
            </p:blipFill>
            <p:spPr>
              <a:xfrm>
                <a:off x="7164866" y="2234146"/>
                <a:ext cx="217678" cy="347472"/>
              </a:xfrm>
              <a:prstGeom prst="rect">
                <a:avLst/>
              </a:prstGeom>
            </p:spPr>
          </p:pic>
        </p:grp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5A98F42D-C2FE-3027-E7CB-38BE1F598146}"/>
              </a:ext>
            </a:extLst>
          </p:cNvPr>
          <p:cNvSpPr txBox="1"/>
          <p:nvPr/>
        </p:nvSpPr>
        <p:spPr>
          <a:xfrm>
            <a:off x="7514283" y="2876781"/>
            <a:ext cx="440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</a:t>
            </a:r>
          </a:p>
        </p:txBody>
      </p:sp>
      <p:pic>
        <p:nvPicPr>
          <p:cNvPr id="5" name="Picture 4" descr="A line of stars on a white background&#10;&#10;AI-generated content may be incorrect.">
            <a:extLst>
              <a:ext uri="{FF2B5EF4-FFF2-40B4-BE49-F238E27FC236}">
                <a16:creationId xmlns:a16="http://schemas.microsoft.com/office/drawing/2014/main" id="{E2850BCC-9A45-E89D-1085-79FCD1793F0C}"/>
              </a:ext>
            </a:extLst>
          </p:cNvPr>
          <p:cNvPicPr>
            <a:picLocks noChangeAspect="1"/>
          </p:cNvPicPr>
          <p:nvPr/>
        </p:nvPicPr>
        <p:blipFill rotWithShape="1">
          <a:blip r:embed="rId22"/>
          <a:srcRect t="22877" b="30930"/>
          <a:stretch>
            <a:fillRect/>
          </a:stretch>
        </p:blipFill>
        <p:spPr>
          <a:xfrm>
            <a:off x="3676533" y="5980268"/>
            <a:ext cx="1116387" cy="188014"/>
          </a:xfrm>
          <a:prstGeom prst="rect">
            <a:avLst/>
          </a:prstGeom>
        </p:spPr>
      </p:pic>
      <p:pic>
        <p:nvPicPr>
          <p:cNvPr id="30" name="Picture 29" descr="A line of stars on a white background&#10;&#10;AI-generated content may be incorrect.">
            <a:extLst>
              <a:ext uri="{FF2B5EF4-FFF2-40B4-BE49-F238E27FC236}">
                <a16:creationId xmlns:a16="http://schemas.microsoft.com/office/drawing/2014/main" id="{A2FBAC89-BEAB-5E59-A15E-770952D16E92}"/>
              </a:ext>
            </a:extLst>
          </p:cNvPr>
          <p:cNvPicPr>
            <a:picLocks noChangeAspect="1"/>
          </p:cNvPicPr>
          <p:nvPr/>
        </p:nvPicPr>
        <p:blipFill rotWithShape="1">
          <a:blip r:embed="rId22"/>
          <a:srcRect t="22877" b="30930"/>
          <a:stretch>
            <a:fillRect/>
          </a:stretch>
        </p:blipFill>
        <p:spPr>
          <a:xfrm>
            <a:off x="1481397" y="5547637"/>
            <a:ext cx="1116387" cy="188014"/>
          </a:xfrm>
          <a:prstGeom prst="rect">
            <a:avLst/>
          </a:prstGeom>
        </p:spPr>
      </p:pic>
      <p:pic>
        <p:nvPicPr>
          <p:cNvPr id="32" name="Picture 31" descr="A line of stars on a white background&#10;&#10;AI-generated content may be incorrect.">
            <a:extLst>
              <a:ext uri="{FF2B5EF4-FFF2-40B4-BE49-F238E27FC236}">
                <a16:creationId xmlns:a16="http://schemas.microsoft.com/office/drawing/2014/main" id="{F7DE327C-D379-F712-7AD7-8E57208C2377}"/>
              </a:ext>
            </a:extLst>
          </p:cNvPr>
          <p:cNvPicPr>
            <a:picLocks noChangeAspect="1"/>
          </p:cNvPicPr>
          <p:nvPr/>
        </p:nvPicPr>
        <p:blipFill rotWithShape="1">
          <a:blip r:embed="rId22"/>
          <a:srcRect t="22877" b="30930"/>
          <a:stretch>
            <a:fillRect/>
          </a:stretch>
        </p:blipFill>
        <p:spPr>
          <a:xfrm>
            <a:off x="653881" y="4250293"/>
            <a:ext cx="1116387" cy="188014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540F14B3-4DB9-751A-53E9-A41753B71C03}"/>
              </a:ext>
            </a:extLst>
          </p:cNvPr>
          <p:cNvSpPr txBox="1"/>
          <p:nvPr/>
        </p:nvSpPr>
        <p:spPr>
          <a:xfrm>
            <a:off x="9568543" y="1909763"/>
            <a:ext cx="2403786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dirty="0"/>
              <a:t>???</a:t>
            </a:r>
          </a:p>
        </p:txBody>
      </p:sp>
      <p:pic>
        <p:nvPicPr>
          <p:cNvPr id="39" name="Picture 38" descr="A green check mark in a square&#10;&#10;AI-generated content may be incorrect.">
            <a:extLst>
              <a:ext uri="{FF2B5EF4-FFF2-40B4-BE49-F238E27FC236}">
                <a16:creationId xmlns:a16="http://schemas.microsoft.com/office/drawing/2014/main" id="{1831201E-46B4-CB3A-93E0-29A89971547B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6487100" y="1356259"/>
            <a:ext cx="440067" cy="440067"/>
          </a:xfrm>
          <a:prstGeom prst="rect">
            <a:avLst/>
          </a:prstGeom>
        </p:spPr>
      </p:pic>
      <p:sp>
        <p:nvSpPr>
          <p:cNvPr id="40" name="Slide Number Placeholder 39">
            <a:extLst>
              <a:ext uri="{FF2B5EF4-FFF2-40B4-BE49-F238E27FC236}">
                <a16:creationId xmlns:a16="http://schemas.microsoft.com/office/drawing/2014/main" id="{945492CC-28FC-93BB-022F-CB844DC86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F1882-E43A-F244-A275-31E75FA477B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37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7" grpId="0"/>
      <p:bldP spid="26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F4EECF-A386-510F-5CD5-6722C1DE3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7898D-5010-3760-48A7-F31FB63F1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77" y="41356"/>
            <a:ext cx="11199446" cy="1325563"/>
          </a:xfrm>
        </p:spPr>
        <p:txBody>
          <a:bodyPr/>
          <a:lstStyle/>
          <a:p>
            <a:pPr algn="ctr"/>
            <a:r>
              <a:rPr lang="en-US" dirty="0">
                <a:latin typeface="Gill Sans MT"/>
              </a:rPr>
              <a:t>Real example:  Complex payment failure</a:t>
            </a:r>
            <a:endParaRPr lang="en-US" dirty="0"/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B46B4725-688E-CD4B-BFC5-CA0F72FAD391}"/>
              </a:ext>
            </a:extLst>
          </p:cNvPr>
          <p:cNvSpPr/>
          <p:nvPr/>
        </p:nvSpPr>
        <p:spPr>
          <a:xfrm>
            <a:off x="1964160" y="2899851"/>
            <a:ext cx="2437073" cy="1739153"/>
          </a:xfrm>
          <a:prstGeom prst="cloud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Graphic 8" descr="Programmer female outline">
            <a:extLst>
              <a:ext uri="{FF2B5EF4-FFF2-40B4-BE49-F238E27FC236}">
                <a16:creationId xmlns:a16="http://schemas.microsoft.com/office/drawing/2014/main" id="{D832ADF8-F730-2040-B28D-AC2FB7289E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2499" y="3557444"/>
            <a:ext cx="756175" cy="762336"/>
          </a:xfrm>
          <a:prstGeom prst="rect">
            <a:avLst/>
          </a:prstGeom>
        </p:spPr>
      </p:pic>
      <p:pic>
        <p:nvPicPr>
          <p:cNvPr id="16" name="Picture 15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D487B84E-D4AB-47DE-F6C9-F5B55B6B48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4289" y="3262864"/>
            <a:ext cx="942244" cy="942244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F346634B-3162-5175-EA6B-375F77DF7DE1}"/>
              </a:ext>
            </a:extLst>
          </p:cNvPr>
          <p:cNvSpPr txBox="1"/>
          <p:nvPr/>
        </p:nvSpPr>
        <p:spPr>
          <a:xfrm>
            <a:off x="0" y="4410978"/>
            <a:ext cx="2437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“Payment never works”</a:t>
            </a:r>
          </a:p>
        </p:txBody>
      </p:sp>
      <p:sp>
        <p:nvSpPr>
          <p:cNvPr id="34" name="Up Arrow 33">
            <a:extLst>
              <a:ext uri="{FF2B5EF4-FFF2-40B4-BE49-F238E27FC236}">
                <a16:creationId xmlns:a16="http://schemas.microsoft.com/office/drawing/2014/main" id="{58E69C16-3DDC-0F58-5B08-2222ED6C1A73}"/>
              </a:ext>
            </a:extLst>
          </p:cNvPr>
          <p:cNvSpPr/>
          <p:nvPr/>
        </p:nvSpPr>
        <p:spPr>
          <a:xfrm rot="5400000">
            <a:off x="5586059" y="2294496"/>
            <a:ext cx="324219" cy="2890222"/>
          </a:xfrm>
          <a:prstGeom prst="upArrow">
            <a:avLst/>
          </a:prstGeom>
          <a:solidFill>
            <a:schemeClr val="accent1"/>
          </a:solidFill>
          <a:ln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C859158-593E-C574-6F1C-1E79DD60C154}"/>
              </a:ext>
            </a:extLst>
          </p:cNvPr>
          <p:cNvGrpSpPr/>
          <p:nvPr/>
        </p:nvGrpSpPr>
        <p:grpSpPr>
          <a:xfrm>
            <a:off x="7307373" y="1616149"/>
            <a:ext cx="4250218" cy="3970604"/>
            <a:chOff x="667542" y="1577169"/>
            <a:chExt cx="11139136" cy="5347345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740E67AE-5CC9-CB95-1151-B0DC012EC09B}"/>
                </a:ext>
              </a:extLst>
            </p:cNvPr>
            <p:cNvCxnSpPr/>
            <p:nvPr/>
          </p:nvCxnSpPr>
          <p:spPr>
            <a:xfrm>
              <a:off x="1002508" y="5298780"/>
              <a:ext cx="10186987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DBBEE617-9719-8089-BC61-F61BC450393D}"/>
                </a:ext>
              </a:extLst>
            </p:cNvPr>
            <p:cNvCxnSpPr>
              <a:cxnSpLocks/>
            </p:cNvCxnSpPr>
            <p:nvPr/>
          </p:nvCxnSpPr>
          <p:spPr>
            <a:xfrm>
              <a:off x="2314574" y="3187899"/>
              <a:ext cx="0" cy="2110883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olid"/>
              <a:headEnd w="lg" len="lg"/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4409840-AB0F-04D4-F1FA-63F61FC9AED6}"/>
                </a:ext>
              </a:extLst>
            </p:cNvPr>
            <p:cNvSpPr txBox="1"/>
            <p:nvPr/>
          </p:nvSpPr>
          <p:spPr>
            <a:xfrm>
              <a:off x="667542" y="1862454"/>
              <a:ext cx="3603728" cy="16997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>
                  <a:latin typeface="Gill Sans MT" panose="020B0502020104020203" pitchFamily="34" charset="77"/>
                </a:rPr>
                <a:t>User clicks on buy plan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561BB698-BD9F-782A-9A8F-49D1AF30724A}"/>
                </a:ext>
              </a:extLst>
            </p:cNvPr>
            <p:cNvSpPr txBox="1"/>
            <p:nvPr/>
          </p:nvSpPr>
          <p:spPr>
            <a:xfrm>
              <a:off x="7995231" y="1577169"/>
              <a:ext cx="3811447" cy="1358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>
                  <a:latin typeface="Gill Sans MT" panose="020B0502020104020203" pitchFamily="34" charset="77"/>
                </a:rPr>
                <a:t>payment incomplete within T sec</a:t>
              </a:r>
            </a:p>
          </p:txBody>
        </p: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77E763F7-5ED3-4889-FAC6-F9A79277BE1F}"/>
                </a:ext>
              </a:extLst>
            </p:cNvPr>
            <p:cNvCxnSpPr>
              <a:cxnSpLocks/>
            </p:cNvCxnSpPr>
            <p:nvPr/>
          </p:nvCxnSpPr>
          <p:spPr>
            <a:xfrm>
              <a:off x="4476750" y="4198642"/>
              <a:ext cx="0" cy="1100138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prstDash val="solid"/>
              <a:headEnd w="lg" len="lg"/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50B733A9-13F3-5B14-2632-47B06E572817}"/>
                </a:ext>
              </a:extLst>
            </p:cNvPr>
            <p:cNvCxnSpPr>
              <a:cxnSpLocks/>
            </p:cNvCxnSpPr>
            <p:nvPr/>
          </p:nvCxnSpPr>
          <p:spPr>
            <a:xfrm>
              <a:off x="6481740" y="4198642"/>
              <a:ext cx="0" cy="1100138"/>
            </a:xfrm>
            <a:prstGeom prst="straightConnector1">
              <a:avLst/>
            </a:prstGeom>
            <a:ln w="38100">
              <a:solidFill>
                <a:srgbClr val="C00000"/>
              </a:solidFill>
              <a:prstDash val="solid"/>
              <a:headEnd w="lg" len="lg"/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0D787A5C-F03A-47ED-4E0A-16140FD00B62}"/>
                </a:ext>
              </a:extLst>
            </p:cNvPr>
            <p:cNvSpPr txBox="1"/>
            <p:nvPr/>
          </p:nvSpPr>
          <p:spPr>
            <a:xfrm>
              <a:off x="4476751" y="3292461"/>
              <a:ext cx="3001924" cy="9508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>
                  <a:solidFill>
                    <a:srgbClr val="C00000"/>
                  </a:solidFill>
                  <a:latin typeface="Gill Sans MT" panose="020B0502020104020203" pitchFamily="34" charset="77"/>
                </a:rPr>
                <a:t>CORS error</a:t>
              </a:r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78C02FAA-3CD6-4F32-7847-2371582526AA}"/>
                </a:ext>
              </a:extLst>
            </p:cNvPr>
            <p:cNvCxnSpPr>
              <a:cxnSpLocks/>
            </p:cNvCxnSpPr>
            <p:nvPr/>
          </p:nvCxnSpPr>
          <p:spPr>
            <a:xfrm>
              <a:off x="8787828" y="4166376"/>
              <a:ext cx="0" cy="1100138"/>
            </a:xfrm>
            <a:prstGeom prst="straightConnector1">
              <a:avLst/>
            </a:prstGeom>
            <a:ln w="38100">
              <a:solidFill>
                <a:srgbClr val="C00000"/>
              </a:solidFill>
              <a:prstDash val="solid"/>
              <a:headEnd w="lg" len="lg"/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4D34469B-DB9D-6958-D2E0-23D3768C5579}"/>
                </a:ext>
              </a:extLst>
            </p:cNvPr>
            <p:cNvSpPr txBox="1"/>
            <p:nvPr/>
          </p:nvSpPr>
          <p:spPr>
            <a:xfrm>
              <a:off x="7818171" y="3314026"/>
              <a:ext cx="2175419" cy="15206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>
                  <a:solidFill>
                    <a:srgbClr val="C00000"/>
                  </a:solidFill>
                  <a:latin typeface="Gill Sans MT" panose="020B0502020104020203" pitchFamily="34" charset="77"/>
                </a:rPr>
                <a:t>Timeout</a:t>
              </a:r>
            </a:p>
            <a:p>
              <a:pPr algn="ctr"/>
              <a:r>
                <a:rPr lang="en-US">
                  <a:solidFill>
                    <a:srgbClr val="C00000"/>
                  </a:solidFill>
                  <a:latin typeface="Gill Sans MT" panose="020B0502020104020203" pitchFamily="34" charset="77"/>
                </a:rPr>
                <a:t>Error</a:t>
              </a:r>
            </a:p>
          </p:txBody>
        </p: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1A62B92B-C78C-7897-435F-934482143D07}"/>
                </a:ext>
              </a:extLst>
            </p:cNvPr>
            <p:cNvCxnSpPr>
              <a:cxnSpLocks/>
            </p:cNvCxnSpPr>
            <p:nvPr/>
          </p:nvCxnSpPr>
          <p:spPr>
            <a:xfrm>
              <a:off x="1486189" y="4166376"/>
              <a:ext cx="0" cy="1100138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prstDash val="solid"/>
              <a:headEnd w="lg" len="lg"/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705409D8-D783-37F7-F8C0-CE355E4DE467}"/>
                </a:ext>
              </a:extLst>
            </p:cNvPr>
            <p:cNvCxnSpPr>
              <a:cxnSpLocks/>
            </p:cNvCxnSpPr>
            <p:nvPr/>
          </p:nvCxnSpPr>
          <p:spPr>
            <a:xfrm>
              <a:off x="10124258" y="3090678"/>
              <a:ext cx="0" cy="2208104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olid"/>
              <a:headEnd w="lg" len="lg"/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CC79E2FB-BE24-847E-92EF-003110899F0E}"/>
                </a:ext>
              </a:extLst>
            </p:cNvPr>
            <p:cNvSpPr txBox="1"/>
            <p:nvPr/>
          </p:nvSpPr>
          <p:spPr>
            <a:xfrm>
              <a:off x="761311" y="5710440"/>
              <a:ext cx="9541063" cy="1214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Gill Sans MT" panose="020B0502020104020203" pitchFamily="34" charset="77"/>
                </a:rPr>
                <a:t>Events in a failed user session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5132D94E-D07A-D331-D466-DAA721474D45}"/>
                </a:ext>
              </a:extLst>
            </p:cNvPr>
            <p:cNvSpPr txBox="1"/>
            <p:nvPr/>
          </p:nvSpPr>
          <p:spPr>
            <a:xfrm>
              <a:off x="2141658" y="5140004"/>
              <a:ext cx="711699" cy="1214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Gill Sans MT" panose="020B0502020104020203" pitchFamily="34" charset="77"/>
                </a:rPr>
                <a:t>t</a:t>
              </a:r>
              <a:endParaRPr lang="en-US">
                <a:latin typeface="Gill Sans MT" panose="020B0502020104020203" pitchFamily="34" charset="77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0BC6964-0298-B8B2-714C-FB0C26ED96AE}"/>
                </a:ext>
              </a:extLst>
            </p:cNvPr>
            <p:cNvSpPr txBox="1"/>
            <p:nvPr/>
          </p:nvSpPr>
          <p:spPr>
            <a:xfrm>
              <a:off x="9492504" y="5168529"/>
              <a:ext cx="1637068" cy="1214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Gill Sans MT" panose="020B0502020104020203" pitchFamily="34" charset="77"/>
                </a:rPr>
                <a:t>t</a:t>
              </a:r>
              <a:r>
                <a:rPr lang="en-US">
                  <a:latin typeface="Gill Sans MT" panose="020B0502020104020203" pitchFamily="34" charset="77"/>
                </a:rPr>
                <a:t> + T</a:t>
              </a:r>
              <a:endParaRPr lang="en-US" baseline="-25000">
                <a:latin typeface="Gill Sans MT" panose="020B0502020104020203" pitchFamily="34" charset="77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F2E63DA7-5797-4E89-1457-91D5028A423A}"/>
              </a:ext>
            </a:extLst>
          </p:cNvPr>
          <p:cNvSpPr txBox="1"/>
          <p:nvPr/>
        </p:nvSpPr>
        <p:spPr>
          <a:xfrm>
            <a:off x="2536261" y="2281289"/>
            <a:ext cx="17155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Gill Sans MT" panose="020B0502020104020203" pitchFamily="34" charset="77"/>
              </a:rPr>
              <a:t>A media app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77456C-3E15-2457-5C9D-4B2BF6B1F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F1882-E43A-F244-A275-31E75FA477B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700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544F5B-48F6-0CFC-82CE-E8990344FD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E33DB-BDD0-FB4F-D8B0-5F6148BD8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303" y="79526"/>
            <a:ext cx="11844214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Gill Sans MT"/>
              </a:rPr>
              <a:t>Real example: Returning users face errors</a:t>
            </a:r>
            <a:endParaRPr lang="en-US" dirty="0"/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ECDB63CA-0197-E1F5-DFC6-8EF4FC0230FD}"/>
              </a:ext>
            </a:extLst>
          </p:cNvPr>
          <p:cNvSpPr/>
          <p:nvPr/>
        </p:nvSpPr>
        <p:spPr>
          <a:xfrm>
            <a:off x="1964160" y="2899851"/>
            <a:ext cx="2437073" cy="1739153"/>
          </a:xfrm>
          <a:prstGeom prst="cloud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Graphic 10" descr="Programmer male with solid fill">
            <a:extLst>
              <a:ext uri="{FF2B5EF4-FFF2-40B4-BE49-F238E27FC236}">
                <a16:creationId xmlns:a16="http://schemas.microsoft.com/office/drawing/2014/main" id="{6839191A-4CD1-AAE6-8B22-9191238D33F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0352" y="3174870"/>
            <a:ext cx="798744" cy="805252"/>
          </a:xfrm>
          <a:prstGeom prst="rect">
            <a:avLst/>
          </a:prstGeom>
        </p:spPr>
      </p:pic>
      <p:pic>
        <p:nvPicPr>
          <p:cNvPr id="16" name="Picture 15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16AB2007-FDF4-814B-63E7-32CB7EB7C5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4289" y="3262864"/>
            <a:ext cx="942244" cy="942244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B6340E09-22CB-F099-4A84-A97E6F4BA1B6}"/>
              </a:ext>
            </a:extLst>
          </p:cNvPr>
          <p:cNvSpPr txBox="1"/>
          <p:nvPr/>
        </p:nvSpPr>
        <p:spPr>
          <a:xfrm>
            <a:off x="83523" y="3992673"/>
            <a:ext cx="20242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“Quality has worsened”</a:t>
            </a:r>
          </a:p>
        </p:txBody>
      </p:sp>
      <p:sp>
        <p:nvSpPr>
          <p:cNvPr id="34" name="Up Arrow 33">
            <a:extLst>
              <a:ext uri="{FF2B5EF4-FFF2-40B4-BE49-F238E27FC236}">
                <a16:creationId xmlns:a16="http://schemas.microsoft.com/office/drawing/2014/main" id="{51EBEEC6-125B-47C0-5C0C-33AF0D89350C}"/>
              </a:ext>
            </a:extLst>
          </p:cNvPr>
          <p:cNvSpPr/>
          <p:nvPr/>
        </p:nvSpPr>
        <p:spPr>
          <a:xfrm rot="5400000">
            <a:off x="5607831" y="2272724"/>
            <a:ext cx="324219" cy="2933765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Content Placeholder 3">
            <a:extLst>
              <a:ext uri="{FF2B5EF4-FFF2-40B4-BE49-F238E27FC236}">
                <a16:creationId xmlns:a16="http://schemas.microsoft.com/office/drawing/2014/main" id="{640C11B9-05EB-FDB0-E908-7147B58C0EBE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50084" t="10436" r="2994" b="22441"/>
          <a:stretch>
            <a:fillRect/>
          </a:stretch>
        </p:blipFill>
        <p:spPr>
          <a:xfrm>
            <a:off x="7324229" y="2281289"/>
            <a:ext cx="4648288" cy="318016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AD9524D-407B-7823-064A-993A379FABFD}"/>
              </a:ext>
            </a:extLst>
          </p:cNvPr>
          <p:cNvSpPr txBox="1"/>
          <p:nvPr/>
        </p:nvSpPr>
        <p:spPr>
          <a:xfrm>
            <a:off x="2536261" y="2281289"/>
            <a:ext cx="17155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Gill Sans MT" panose="020B0502020104020203" pitchFamily="34" charset="77"/>
              </a:rPr>
              <a:t>A media app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94704F-FEFB-923B-7803-92940E8E5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F1882-E43A-F244-A275-31E75FA477B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5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8D1557-FBEF-F5E7-A661-E3C6688C3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B3285-AA31-8E1A-34C4-F0C569139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53" y="-26879"/>
            <a:ext cx="11371874" cy="1059329"/>
          </a:xfrm>
        </p:spPr>
        <p:txBody>
          <a:bodyPr>
            <a:normAutofit/>
          </a:bodyPr>
          <a:lstStyle/>
          <a:p>
            <a:pPr algn="ctr"/>
            <a:r>
              <a:rPr lang="en-US">
                <a:latin typeface="Gill Sans MT"/>
              </a:rPr>
              <a:t>Goal: Surfacing problematic user-session patterns</a:t>
            </a:r>
          </a:p>
        </p:txBody>
      </p:sp>
      <p:pic>
        <p:nvPicPr>
          <p:cNvPr id="9" name="Graphic 8" descr="Programmer female outline">
            <a:extLst>
              <a:ext uri="{FF2B5EF4-FFF2-40B4-BE49-F238E27FC236}">
                <a16:creationId xmlns:a16="http://schemas.microsoft.com/office/drawing/2014/main" id="{13D50F2E-264C-65BA-10AE-B165ADF8D8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7532" y="4332647"/>
            <a:ext cx="756175" cy="762336"/>
          </a:xfrm>
          <a:prstGeom prst="rect">
            <a:avLst/>
          </a:prstGeom>
        </p:spPr>
      </p:pic>
      <p:pic>
        <p:nvPicPr>
          <p:cNvPr id="11" name="Graphic 10" descr="Programmer male with solid fill">
            <a:extLst>
              <a:ext uri="{FF2B5EF4-FFF2-40B4-BE49-F238E27FC236}">
                <a16:creationId xmlns:a16="http://schemas.microsoft.com/office/drawing/2014/main" id="{A5A1EB55-58F2-6C41-D759-3AE50C20B9AA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901108" y="4453326"/>
            <a:ext cx="798744" cy="805252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3F515F4F-E99E-737E-FECF-CEFC26CD01CA}"/>
              </a:ext>
            </a:extLst>
          </p:cNvPr>
          <p:cNvGrpSpPr/>
          <p:nvPr/>
        </p:nvGrpSpPr>
        <p:grpSpPr>
          <a:xfrm>
            <a:off x="66687" y="3093946"/>
            <a:ext cx="798744" cy="823324"/>
            <a:chOff x="1626113" y="4153309"/>
            <a:chExt cx="798744" cy="823324"/>
          </a:xfrm>
        </p:grpSpPr>
        <p:pic>
          <p:nvPicPr>
            <p:cNvPr id="10" name="Graphic 9" descr="Call centre outline">
              <a:extLst>
                <a:ext uri="{FF2B5EF4-FFF2-40B4-BE49-F238E27FC236}">
                  <a16:creationId xmlns:a16="http://schemas.microsoft.com/office/drawing/2014/main" id="{5DEA3A93-E08D-DC57-4E97-4196FBD8D23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626113" y="4153309"/>
              <a:ext cx="798744" cy="805252"/>
            </a:xfrm>
            <a:prstGeom prst="rect">
              <a:avLst/>
            </a:prstGeom>
          </p:spPr>
        </p:pic>
        <p:pic>
          <p:nvPicPr>
            <p:cNvPr id="12" name="Graphic 11" descr="Phone Vibration with solid fill">
              <a:extLst>
                <a:ext uri="{FF2B5EF4-FFF2-40B4-BE49-F238E27FC236}">
                  <a16:creationId xmlns:a16="http://schemas.microsoft.com/office/drawing/2014/main" id="{DC7823A9-57B4-3A04-6E92-1924136C758F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 rot="1725272">
              <a:off x="1846155" y="4674346"/>
              <a:ext cx="299843" cy="302287"/>
            </a:xfrm>
            <a:prstGeom prst="rect">
              <a:avLst/>
            </a:prstGeom>
          </p:spPr>
        </p:pic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EC676E12-9489-031F-A57E-C374B829EDEC}"/>
              </a:ext>
            </a:extLst>
          </p:cNvPr>
          <p:cNvGrpSpPr/>
          <p:nvPr/>
        </p:nvGrpSpPr>
        <p:grpSpPr>
          <a:xfrm>
            <a:off x="805370" y="2806600"/>
            <a:ext cx="2437073" cy="1739153"/>
            <a:chOff x="1650650" y="2899851"/>
            <a:chExt cx="2437073" cy="1739153"/>
          </a:xfrm>
        </p:grpSpPr>
        <p:sp>
          <p:nvSpPr>
            <p:cNvPr id="8" name="Cloud 7">
              <a:extLst>
                <a:ext uri="{FF2B5EF4-FFF2-40B4-BE49-F238E27FC236}">
                  <a16:creationId xmlns:a16="http://schemas.microsoft.com/office/drawing/2014/main" id="{54A5D4B8-304D-E860-14B7-7ECF0FD74E64}"/>
                </a:ext>
              </a:extLst>
            </p:cNvPr>
            <p:cNvSpPr/>
            <p:nvPr/>
          </p:nvSpPr>
          <p:spPr>
            <a:xfrm>
              <a:off x="1650650" y="2899851"/>
              <a:ext cx="2437073" cy="1739153"/>
            </a:xfrm>
            <a:prstGeom prst="clou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Picture 15" descr="A black background with a black square&#10;&#10;AI-generated content may be incorrect.">
              <a:extLst>
                <a:ext uri="{FF2B5EF4-FFF2-40B4-BE49-F238E27FC236}">
                  <a16:creationId xmlns:a16="http://schemas.microsoft.com/office/drawing/2014/main" id="{3CC82EFF-356A-7F8C-382A-89936AA0168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2420779" y="3262864"/>
              <a:ext cx="942244" cy="942244"/>
            </a:xfrm>
            <a:prstGeom prst="rect">
              <a:avLst/>
            </a:prstGeom>
          </p:spPr>
        </p:pic>
      </p:grpSp>
      <p:sp>
        <p:nvSpPr>
          <p:cNvPr id="34" name="Up Arrow 33">
            <a:extLst>
              <a:ext uri="{FF2B5EF4-FFF2-40B4-BE49-F238E27FC236}">
                <a16:creationId xmlns:a16="http://schemas.microsoft.com/office/drawing/2014/main" id="{1D3B1D97-29A9-A86B-4328-16EE0F6E7D23}"/>
              </a:ext>
            </a:extLst>
          </p:cNvPr>
          <p:cNvSpPr/>
          <p:nvPr/>
        </p:nvSpPr>
        <p:spPr>
          <a:xfrm rot="5400000">
            <a:off x="3773450" y="2880095"/>
            <a:ext cx="186936" cy="1581747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3D034953-7AD4-993F-170B-FF2BD88608C0}"/>
              </a:ext>
            </a:extLst>
          </p:cNvPr>
          <p:cNvGrpSpPr/>
          <p:nvPr/>
        </p:nvGrpSpPr>
        <p:grpSpPr>
          <a:xfrm>
            <a:off x="1973457" y="2281679"/>
            <a:ext cx="1055589" cy="347472"/>
            <a:chOff x="7164866" y="2234146"/>
            <a:chExt cx="1055589" cy="347472"/>
          </a:xfrm>
        </p:grpSpPr>
        <p:pic>
          <p:nvPicPr>
            <p:cNvPr id="25" name="Graphic 24">
              <a:extLst>
                <a:ext uri="{FF2B5EF4-FFF2-40B4-BE49-F238E27FC236}">
                  <a16:creationId xmlns:a16="http://schemas.microsoft.com/office/drawing/2014/main" id="{9DB69CFD-3494-9735-E27A-F2EFA9FE57B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7406908" y="2243868"/>
              <a:ext cx="813547" cy="325419"/>
            </a:xfrm>
            <a:prstGeom prst="rect">
              <a:avLst/>
            </a:prstGeom>
          </p:spPr>
        </p:pic>
        <p:pic>
          <p:nvPicPr>
            <p:cNvPr id="41" name="Graphic 40">
              <a:extLst>
                <a:ext uri="{FF2B5EF4-FFF2-40B4-BE49-F238E27FC236}">
                  <a16:creationId xmlns:a16="http://schemas.microsoft.com/office/drawing/2014/main" id="{83C2292B-CB35-C3C3-F974-D66CF5603074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rcRect t="1" r="75034" b="368"/>
            <a:stretch>
              <a:fillRect/>
            </a:stretch>
          </p:blipFill>
          <p:spPr>
            <a:xfrm>
              <a:off x="7164866" y="2234146"/>
              <a:ext cx="217678" cy="347472"/>
            </a:xfrm>
            <a:prstGeom prst="rect">
              <a:avLst/>
            </a:prstGeom>
          </p:spPr>
        </p:pic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68301D14-70AD-68A7-0489-100E1185E601}"/>
              </a:ext>
            </a:extLst>
          </p:cNvPr>
          <p:cNvSpPr txBox="1"/>
          <p:nvPr/>
        </p:nvSpPr>
        <p:spPr>
          <a:xfrm>
            <a:off x="4645133" y="3203981"/>
            <a:ext cx="2457975" cy="954107"/>
          </a:xfrm>
          <a:prstGeom prst="rect">
            <a:avLst/>
          </a:prstGeom>
          <a:solidFill>
            <a:schemeClr val="tx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Opportunity Finder</a:t>
            </a:r>
          </a:p>
        </p:txBody>
      </p:sp>
      <p:sp>
        <p:nvSpPr>
          <p:cNvPr id="49" name="Up Arrow 48">
            <a:extLst>
              <a:ext uri="{FF2B5EF4-FFF2-40B4-BE49-F238E27FC236}">
                <a16:creationId xmlns:a16="http://schemas.microsoft.com/office/drawing/2014/main" id="{6B1A66FA-F588-53E0-5D29-ED796F057F7D}"/>
              </a:ext>
            </a:extLst>
          </p:cNvPr>
          <p:cNvSpPr/>
          <p:nvPr/>
        </p:nvSpPr>
        <p:spPr>
          <a:xfrm rot="5400000">
            <a:off x="7978043" y="2715948"/>
            <a:ext cx="117556" cy="1930173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E3AE63E-D911-31E6-09D7-E6A938551992}"/>
              </a:ext>
            </a:extLst>
          </p:cNvPr>
          <p:cNvSpPr txBox="1"/>
          <p:nvPr/>
        </p:nvSpPr>
        <p:spPr>
          <a:xfrm>
            <a:off x="2716163" y="3112992"/>
            <a:ext cx="2437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Telemetry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10C3137-4D3C-81BD-02FE-2B462B564AF4}"/>
              </a:ext>
            </a:extLst>
          </p:cNvPr>
          <p:cNvSpPr txBox="1"/>
          <p:nvPr/>
        </p:nvSpPr>
        <p:spPr>
          <a:xfrm>
            <a:off x="7003968" y="2850037"/>
            <a:ext cx="24370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Opportunities</a:t>
            </a:r>
          </a:p>
          <a:p>
            <a:pPr algn="ctr"/>
            <a:r>
              <a:rPr lang="en-US" sz="2400"/>
              <a:t>for improvement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8CA15C3-6B68-3EC4-C49C-667E75A6BB2E}"/>
              </a:ext>
            </a:extLst>
          </p:cNvPr>
          <p:cNvSpPr txBox="1"/>
          <p:nvPr/>
        </p:nvSpPr>
        <p:spPr>
          <a:xfrm>
            <a:off x="3682825" y="872626"/>
            <a:ext cx="5730351" cy="193899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r>
              <a:rPr lang="en-US" sz="2400">
                <a:latin typeface="Gill Sans MT" panose="020B0502020104020203" pitchFamily="34" charset="77"/>
              </a:rPr>
              <a:t>User-session patterns are defined by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latin typeface="Gill Sans MT" panose="020B0502020104020203" pitchFamily="34" charset="77"/>
              </a:rPr>
              <a:t>user attributes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latin typeface="Gill Sans MT" panose="020B0502020104020203" pitchFamily="34" charset="77"/>
              </a:rPr>
              <a:t>sequence of user-actions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latin typeface="Gill Sans MT" panose="020B0502020104020203" pitchFamily="34" charset="77"/>
              </a:rPr>
              <a:t>the APIs they hit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latin typeface="Gill Sans MT" panose="020B0502020104020203" pitchFamily="34" charset="77"/>
              </a:rPr>
              <a:t>state of the backend at that time etc.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9D02A725-0D92-77B6-EF57-D7CB2C8884B7}"/>
              </a:ext>
            </a:extLst>
          </p:cNvPr>
          <p:cNvGrpSpPr/>
          <p:nvPr/>
        </p:nvGrpSpPr>
        <p:grpSpPr>
          <a:xfrm>
            <a:off x="9102238" y="2839446"/>
            <a:ext cx="1114346" cy="1164154"/>
            <a:chOff x="7508816" y="738992"/>
            <a:chExt cx="1114346" cy="1164154"/>
          </a:xfrm>
        </p:grpSpPr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id="{8FB35A5E-AA36-7DD8-C3E9-70B8ACEB14E1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rcRect l="6101" r="6101"/>
            <a:stretch/>
          </p:blipFill>
          <p:spPr>
            <a:xfrm>
              <a:off x="8092140" y="738992"/>
              <a:ext cx="531022" cy="604826"/>
            </a:xfrm>
            <a:prstGeom prst="rect">
              <a:avLst/>
            </a:prstGeom>
          </p:spPr>
        </p:pic>
        <p:pic>
          <p:nvPicPr>
            <p:cNvPr id="58" name="Graphic 57" descr="Female Profile outline">
              <a:extLst>
                <a:ext uri="{FF2B5EF4-FFF2-40B4-BE49-F238E27FC236}">
                  <a16:creationId xmlns:a16="http://schemas.microsoft.com/office/drawing/2014/main" id="{EFFAFDBA-4EBB-3FA4-1A6E-0F70125D7D06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7508816" y="988746"/>
              <a:ext cx="914400" cy="914400"/>
            </a:xfrm>
            <a:prstGeom prst="rect">
              <a:avLst/>
            </a:prstGeom>
          </p:spPr>
        </p:pic>
      </p:grpSp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C8AE9212-02DB-3951-94A0-632893AAC817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 l="50085" t="10436" r="3406" b="22441"/>
          <a:stretch>
            <a:fillRect/>
          </a:stretch>
        </p:blipFill>
        <p:spPr>
          <a:xfrm>
            <a:off x="10080398" y="3178419"/>
            <a:ext cx="2098746" cy="1448607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03A11746-BE2E-A15F-B98E-CAABA251520C}"/>
              </a:ext>
            </a:extLst>
          </p:cNvPr>
          <p:cNvGrpSpPr/>
          <p:nvPr/>
        </p:nvGrpSpPr>
        <p:grpSpPr>
          <a:xfrm>
            <a:off x="10093254" y="1709152"/>
            <a:ext cx="2111603" cy="1325563"/>
            <a:chOff x="667542" y="1577169"/>
            <a:chExt cx="11139135" cy="4380825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5C39711D-0589-95B0-48FF-06AD3A4C2DEB}"/>
                </a:ext>
              </a:extLst>
            </p:cNvPr>
            <p:cNvCxnSpPr/>
            <p:nvPr/>
          </p:nvCxnSpPr>
          <p:spPr>
            <a:xfrm>
              <a:off x="1002508" y="5298780"/>
              <a:ext cx="10186987" cy="0"/>
            </a:xfrm>
            <a:prstGeom prst="straightConnector1">
              <a:avLst/>
            </a:prstGeom>
            <a:ln w="25400"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CF97B318-D154-EC9E-8A83-B0D205559EBB}"/>
                </a:ext>
              </a:extLst>
            </p:cNvPr>
            <p:cNvCxnSpPr>
              <a:cxnSpLocks/>
            </p:cNvCxnSpPr>
            <p:nvPr/>
          </p:nvCxnSpPr>
          <p:spPr>
            <a:xfrm>
              <a:off x="2314574" y="3187899"/>
              <a:ext cx="0" cy="2110883"/>
            </a:xfrm>
            <a:prstGeom prst="straightConnector1">
              <a:avLst/>
            </a:prstGeom>
            <a:ln w="25400">
              <a:solidFill>
                <a:schemeClr val="tx1"/>
              </a:solidFill>
              <a:prstDash val="solid"/>
              <a:headEnd w="lg" len="lg"/>
              <a:tailEnd type="triangle" w="lg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26B94DF-D559-E079-F943-7D1BE08198B5}"/>
                </a:ext>
              </a:extLst>
            </p:cNvPr>
            <p:cNvSpPr txBox="1"/>
            <p:nvPr/>
          </p:nvSpPr>
          <p:spPr>
            <a:xfrm>
              <a:off x="667542" y="1862452"/>
              <a:ext cx="3603727" cy="1093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">
                  <a:latin typeface="Gill Sans MT" panose="020B0502020104020203" pitchFamily="34" charset="77"/>
                </a:rPr>
                <a:t>User clicks on buy plan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C5DD3CE-E161-3572-076D-6569F3366347}"/>
                </a:ext>
              </a:extLst>
            </p:cNvPr>
            <p:cNvSpPr txBox="1"/>
            <p:nvPr/>
          </p:nvSpPr>
          <p:spPr>
            <a:xfrm>
              <a:off x="8311169" y="1577169"/>
              <a:ext cx="3495508" cy="14574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">
                  <a:latin typeface="Gill Sans MT" panose="020B0502020104020203" pitchFamily="34" charset="77"/>
                </a:rPr>
                <a:t>payment incomplete within T sec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5BE969A0-ED9E-ACFD-B4E2-EA54BBCD5BE5}"/>
                </a:ext>
              </a:extLst>
            </p:cNvPr>
            <p:cNvCxnSpPr>
              <a:cxnSpLocks/>
            </p:cNvCxnSpPr>
            <p:nvPr/>
          </p:nvCxnSpPr>
          <p:spPr>
            <a:xfrm>
              <a:off x="4476750" y="4198642"/>
              <a:ext cx="0" cy="1100138"/>
            </a:xfrm>
            <a:prstGeom prst="straightConnector1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  <a:prstDash val="solid"/>
              <a:headEnd w="lg" len="lg"/>
              <a:tailEnd type="triangle" w="lg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6F2380C0-055D-8FAB-F661-619AB25BE407}"/>
                </a:ext>
              </a:extLst>
            </p:cNvPr>
            <p:cNvCxnSpPr>
              <a:cxnSpLocks/>
            </p:cNvCxnSpPr>
            <p:nvPr/>
          </p:nvCxnSpPr>
          <p:spPr>
            <a:xfrm>
              <a:off x="6481740" y="4198642"/>
              <a:ext cx="0" cy="1100138"/>
            </a:xfrm>
            <a:prstGeom prst="straightConnector1">
              <a:avLst/>
            </a:prstGeom>
            <a:ln w="25400">
              <a:solidFill>
                <a:srgbClr val="C00000"/>
              </a:solidFill>
              <a:prstDash val="solid"/>
              <a:headEnd w="lg" len="lg"/>
              <a:tailEnd type="triangle" w="lg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A04062A-E07F-D346-FFE0-ECB851D55439}"/>
                </a:ext>
              </a:extLst>
            </p:cNvPr>
            <p:cNvSpPr txBox="1"/>
            <p:nvPr/>
          </p:nvSpPr>
          <p:spPr>
            <a:xfrm>
              <a:off x="4802081" y="3292464"/>
              <a:ext cx="2676588" cy="1093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">
                  <a:solidFill>
                    <a:srgbClr val="C00000"/>
                  </a:solidFill>
                  <a:latin typeface="Gill Sans MT" panose="020B0502020104020203" pitchFamily="34" charset="77"/>
                </a:rPr>
                <a:t>CORS error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B5D520E1-CA74-37CF-A99F-528EA4D3CC7D}"/>
                </a:ext>
              </a:extLst>
            </p:cNvPr>
            <p:cNvCxnSpPr>
              <a:cxnSpLocks/>
            </p:cNvCxnSpPr>
            <p:nvPr/>
          </p:nvCxnSpPr>
          <p:spPr>
            <a:xfrm>
              <a:off x="8787828" y="4166376"/>
              <a:ext cx="0" cy="1100138"/>
            </a:xfrm>
            <a:prstGeom prst="straightConnector1">
              <a:avLst/>
            </a:prstGeom>
            <a:ln w="25400">
              <a:solidFill>
                <a:srgbClr val="C00000"/>
              </a:solidFill>
              <a:prstDash val="solid"/>
              <a:headEnd w="lg" len="lg"/>
              <a:tailEnd type="triangle" w="lg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F81686D-66D7-BA30-3E25-BCD397C5C618}"/>
                </a:ext>
              </a:extLst>
            </p:cNvPr>
            <p:cNvSpPr txBox="1"/>
            <p:nvPr/>
          </p:nvSpPr>
          <p:spPr>
            <a:xfrm>
              <a:off x="7519818" y="3314027"/>
              <a:ext cx="2772132" cy="10931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00">
                  <a:solidFill>
                    <a:srgbClr val="C00000"/>
                  </a:solidFill>
                  <a:latin typeface="Gill Sans MT" panose="020B0502020104020203" pitchFamily="34" charset="77"/>
                </a:rPr>
                <a:t>Timeout</a:t>
              </a:r>
            </a:p>
            <a:p>
              <a:pPr algn="ctr"/>
              <a:r>
                <a:rPr lang="en-US" sz="600">
                  <a:solidFill>
                    <a:srgbClr val="C00000"/>
                  </a:solidFill>
                  <a:latin typeface="Gill Sans MT" panose="020B0502020104020203" pitchFamily="34" charset="77"/>
                </a:rPr>
                <a:t>Error</a:t>
              </a:r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5CC858EE-E776-DBBB-C71C-92FE3CBE8D33}"/>
                </a:ext>
              </a:extLst>
            </p:cNvPr>
            <p:cNvCxnSpPr>
              <a:cxnSpLocks/>
            </p:cNvCxnSpPr>
            <p:nvPr/>
          </p:nvCxnSpPr>
          <p:spPr>
            <a:xfrm>
              <a:off x="1486189" y="4166376"/>
              <a:ext cx="0" cy="1100138"/>
            </a:xfrm>
            <a:prstGeom prst="straightConnector1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  <a:prstDash val="solid"/>
              <a:headEnd w="lg" len="lg"/>
              <a:tailEnd type="triangle" w="lg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9227A779-02F6-AFC1-66D6-C600C4A20E1E}"/>
                </a:ext>
              </a:extLst>
            </p:cNvPr>
            <p:cNvCxnSpPr>
              <a:cxnSpLocks/>
            </p:cNvCxnSpPr>
            <p:nvPr/>
          </p:nvCxnSpPr>
          <p:spPr>
            <a:xfrm>
              <a:off x="10124258" y="3090678"/>
              <a:ext cx="0" cy="2208104"/>
            </a:xfrm>
            <a:prstGeom prst="straightConnector1">
              <a:avLst/>
            </a:prstGeom>
            <a:ln w="25400">
              <a:solidFill>
                <a:schemeClr val="tx1"/>
              </a:solidFill>
              <a:prstDash val="solid"/>
              <a:headEnd w="lg" len="lg"/>
              <a:tailEnd type="triangle" w="lg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BE44687A-C39B-C1B9-2D80-26A061521820}"/>
                </a:ext>
              </a:extLst>
            </p:cNvPr>
            <p:cNvSpPr txBox="1"/>
            <p:nvPr/>
          </p:nvSpPr>
          <p:spPr>
            <a:xfrm>
              <a:off x="2141655" y="5140006"/>
              <a:ext cx="1322975" cy="7894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00">
                  <a:latin typeface="Gill Sans MT" panose="020B0502020104020203" pitchFamily="34" charset="77"/>
                </a:rPr>
                <a:t>t</a:t>
              </a:r>
              <a:endParaRPr lang="en-US" sz="500">
                <a:latin typeface="Gill Sans MT" panose="020B0502020104020203" pitchFamily="34" charset="77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A4EC6FC-A79A-1288-992B-5902E00FFD5E}"/>
                </a:ext>
              </a:extLst>
            </p:cNvPr>
            <p:cNvSpPr txBox="1"/>
            <p:nvPr/>
          </p:nvSpPr>
          <p:spPr>
            <a:xfrm>
              <a:off x="9492506" y="5168526"/>
              <a:ext cx="2003191" cy="7894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00">
                  <a:latin typeface="Gill Sans MT" panose="020B0502020104020203" pitchFamily="34" charset="77"/>
                </a:rPr>
                <a:t>t</a:t>
              </a:r>
              <a:r>
                <a:rPr lang="en-US" sz="500">
                  <a:latin typeface="Gill Sans MT" panose="020B0502020104020203" pitchFamily="34" charset="77"/>
                </a:rPr>
                <a:t> + T</a:t>
              </a:r>
              <a:endParaRPr lang="en-US" sz="500" baseline="-25000">
                <a:latin typeface="Gill Sans MT" panose="020B0502020104020203" pitchFamily="34" charset="77"/>
              </a:endParaRP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C182C65-F28B-6766-D823-B38D443D0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F1882-E43A-F244-A275-31E75FA477B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355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E6303E-6ECB-2044-278B-A1ABC9502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4DBC6-B7F7-D9DE-D44D-6C05F1667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53" y="-26879"/>
            <a:ext cx="11371874" cy="1059329"/>
          </a:xfrm>
        </p:spPr>
        <p:txBody>
          <a:bodyPr/>
          <a:lstStyle/>
          <a:p>
            <a:pPr algn="ctr"/>
            <a:r>
              <a:rPr lang="en-US"/>
              <a:t>Requirements for opportunity finder</a:t>
            </a:r>
          </a:p>
        </p:txBody>
      </p:sp>
      <p:pic>
        <p:nvPicPr>
          <p:cNvPr id="9" name="Graphic 8" descr="Programmer female outline">
            <a:extLst>
              <a:ext uri="{FF2B5EF4-FFF2-40B4-BE49-F238E27FC236}">
                <a16:creationId xmlns:a16="http://schemas.microsoft.com/office/drawing/2014/main" id="{37F6C187-A7FF-8538-094F-18480761A3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7532" y="4332647"/>
            <a:ext cx="756175" cy="762336"/>
          </a:xfrm>
          <a:prstGeom prst="rect">
            <a:avLst/>
          </a:prstGeom>
        </p:spPr>
      </p:pic>
      <p:pic>
        <p:nvPicPr>
          <p:cNvPr id="11" name="Graphic 10" descr="Programmer male with solid fill">
            <a:extLst>
              <a:ext uri="{FF2B5EF4-FFF2-40B4-BE49-F238E27FC236}">
                <a16:creationId xmlns:a16="http://schemas.microsoft.com/office/drawing/2014/main" id="{E420C7A6-A31A-1418-8D99-7033E2152740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901108" y="4453326"/>
            <a:ext cx="798744" cy="805252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F05781C4-6DBB-D793-A243-7EDC1EAD9B1B}"/>
              </a:ext>
            </a:extLst>
          </p:cNvPr>
          <p:cNvGrpSpPr/>
          <p:nvPr/>
        </p:nvGrpSpPr>
        <p:grpSpPr>
          <a:xfrm>
            <a:off x="66687" y="3093946"/>
            <a:ext cx="798744" cy="823324"/>
            <a:chOff x="1626113" y="4153309"/>
            <a:chExt cx="798744" cy="823324"/>
          </a:xfrm>
        </p:grpSpPr>
        <p:pic>
          <p:nvPicPr>
            <p:cNvPr id="10" name="Graphic 9" descr="Call centre outline">
              <a:extLst>
                <a:ext uri="{FF2B5EF4-FFF2-40B4-BE49-F238E27FC236}">
                  <a16:creationId xmlns:a16="http://schemas.microsoft.com/office/drawing/2014/main" id="{B4148ABD-A464-0DA8-B828-C86C32AAB22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626113" y="4153309"/>
              <a:ext cx="798744" cy="805252"/>
            </a:xfrm>
            <a:prstGeom prst="rect">
              <a:avLst/>
            </a:prstGeom>
          </p:spPr>
        </p:pic>
        <p:pic>
          <p:nvPicPr>
            <p:cNvPr id="12" name="Graphic 11" descr="Phone Vibration with solid fill">
              <a:extLst>
                <a:ext uri="{FF2B5EF4-FFF2-40B4-BE49-F238E27FC236}">
                  <a16:creationId xmlns:a16="http://schemas.microsoft.com/office/drawing/2014/main" id="{D44E2A5C-75C7-8CF8-E41E-2ACAC7403EC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 rot="1725272">
              <a:off x="1846155" y="4674346"/>
              <a:ext cx="299843" cy="302287"/>
            </a:xfrm>
            <a:prstGeom prst="rect">
              <a:avLst/>
            </a:prstGeom>
          </p:spPr>
        </p:pic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97F0ED07-0576-4A60-748F-C6ADC27AD440}"/>
              </a:ext>
            </a:extLst>
          </p:cNvPr>
          <p:cNvGrpSpPr/>
          <p:nvPr/>
        </p:nvGrpSpPr>
        <p:grpSpPr>
          <a:xfrm>
            <a:off x="805370" y="2806600"/>
            <a:ext cx="2437073" cy="1739153"/>
            <a:chOff x="1650650" y="2899851"/>
            <a:chExt cx="2437073" cy="1739153"/>
          </a:xfrm>
        </p:grpSpPr>
        <p:sp>
          <p:nvSpPr>
            <p:cNvPr id="8" name="Cloud 7">
              <a:extLst>
                <a:ext uri="{FF2B5EF4-FFF2-40B4-BE49-F238E27FC236}">
                  <a16:creationId xmlns:a16="http://schemas.microsoft.com/office/drawing/2014/main" id="{40B48393-F7A4-75DC-463E-33A36180E083}"/>
                </a:ext>
              </a:extLst>
            </p:cNvPr>
            <p:cNvSpPr/>
            <p:nvPr/>
          </p:nvSpPr>
          <p:spPr>
            <a:xfrm>
              <a:off x="1650650" y="2899851"/>
              <a:ext cx="2437073" cy="1739153"/>
            </a:xfrm>
            <a:prstGeom prst="clou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Picture 15" descr="A black background with a black square&#10;&#10;AI-generated content may be incorrect.">
              <a:extLst>
                <a:ext uri="{FF2B5EF4-FFF2-40B4-BE49-F238E27FC236}">
                  <a16:creationId xmlns:a16="http://schemas.microsoft.com/office/drawing/2014/main" id="{BBAACAC1-7A45-A6C8-4121-017B7F0543E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2420779" y="3262864"/>
              <a:ext cx="942244" cy="942244"/>
            </a:xfrm>
            <a:prstGeom prst="rect">
              <a:avLst/>
            </a:prstGeom>
          </p:spPr>
        </p:pic>
      </p:grpSp>
      <p:sp>
        <p:nvSpPr>
          <p:cNvPr id="34" name="Up Arrow 33">
            <a:extLst>
              <a:ext uri="{FF2B5EF4-FFF2-40B4-BE49-F238E27FC236}">
                <a16:creationId xmlns:a16="http://schemas.microsoft.com/office/drawing/2014/main" id="{A76683B6-2A97-E42E-75AA-E253F6191941}"/>
              </a:ext>
            </a:extLst>
          </p:cNvPr>
          <p:cNvSpPr/>
          <p:nvPr/>
        </p:nvSpPr>
        <p:spPr>
          <a:xfrm rot="5400000">
            <a:off x="3773450" y="2880095"/>
            <a:ext cx="186936" cy="1581747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1291941-6EC0-344E-D4DC-1475BC96F188}"/>
              </a:ext>
            </a:extLst>
          </p:cNvPr>
          <p:cNvGrpSpPr/>
          <p:nvPr/>
        </p:nvGrpSpPr>
        <p:grpSpPr>
          <a:xfrm>
            <a:off x="1973457" y="2281679"/>
            <a:ext cx="1055589" cy="347472"/>
            <a:chOff x="7164866" y="2234146"/>
            <a:chExt cx="1055589" cy="347472"/>
          </a:xfrm>
        </p:grpSpPr>
        <p:pic>
          <p:nvPicPr>
            <p:cNvPr id="25" name="Graphic 24">
              <a:extLst>
                <a:ext uri="{FF2B5EF4-FFF2-40B4-BE49-F238E27FC236}">
                  <a16:creationId xmlns:a16="http://schemas.microsoft.com/office/drawing/2014/main" id="{48A04EB8-AB4C-00C1-967E-7E16223D5D5B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7406908" y="2243868"/>
              <a:ext cx="813547" cy="325419"/>
            </a:xfrm>
            <a:prstGeom prst="rect">
              <a:avLst/>
            </a:prstGeom>
          </p:spPr>
        </p:pic>
        <p:pic>
          <p:nvPicPr>
            <p:cNvPr id="41" name="Graphic 40">
              <a:extLst>
                <a:ext uri="{FF2B5EF4-FFF2-40B4-BE49-F238E27FC236}">
                  <a16:creationId xmlns:a16="http://schemas.microsoft.com/office/drawing/2014/main" id="{0F87FC87-2123-E108-17FC-2470C7C1748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rcRect t="1" r="75034" b="368"/>
            <a:stretch>
              <a:fillRect/>
            </a:stretch>
          </p:blipFill>
          <p:spPr>
            <a:xfrm>
              <a:off x="7164866" y="2234146"/>
              <a:ext cx="217678" cy="347472"/>
            </a:xfrm>
            <a:prstGeom prst="rect">
              <a:avLst/>
            </a:prstGeom>
          </p:spPr>
        </p:pic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46835AEB-19F9-760A-8287-4BF815A68C2D}"/>
              </a:ext>
            </a:extLst>
          </p:cNvPr>
          <p:cNvSpPr txBox="1"/>
          <p:nvPr/>
        </p:nvSpPr>
        <p:spPr>
          <a:xfrm>
            <a:off x="4645133" y="3203981"/>
            <a:ext cx="2457975" cy="954107"/>
          </a:xfrm>
          <a:prstGeom prst="rect">
            <a:avLst/>
          </a:prstGeom>
          <a:solidFill>
            <a:schemeClr val="tx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Opportunity Finder</a:t>
            </a:r>
          </a:p>
        </p:txBody>
      </p:sp>
      <p:sp>
        <p:nvSpPr>
          <p:cNvPr id="49" name="Up Arrow 48">
            <a:extLst>
              <a:ext uri="{FF2B5EF4-FFF2-40B4-BE49-F238E27FC236}">
                <a16:creationId xmlns:a16="http://schemas.microsoft.com/office/drawing/2014/main" id="{97098AA0-167B-705B-0B7A-0C627ADAA210}"/>
              </a:ext>
            </a:extLst>
          </p:cNvPr>
          <p:cNvSpPr/>
          <p:nvPr/>
        </p:nvSpPr>
        <p:spPr>
          <a:xfrm rot="5400000">
            <a:off x="7978043" y="2715948"/>
            <a:ext cx="117556" cy="1930173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0C3CEF1-D99E-9B60-1C13-70FA6E6DCD47}"/>
              </a:ext>
            </a:extLst>
          </p:cNvPr>
          <p:cNvSpPr txBox="1"/>
          <p:nvPr/>
        </p:nvSpPr>
        <p:spPr>
          <a:xfrm>
            <a:off x="2716163" y="3112992"/>
            <a:ext cx="2437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Telemetry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E659C0B-ABB7-3409-E7DE-CF4F0C4503DE}"/>
              </a:ext>
            </a:extLst>
          </p:cNvPr>
          <p:cNvSpPr txBox="1"/>
          <p:nvPr/>
        </p:nvSpPr>
        <p:spPr>
          <a:xfrm>
            <a:off x="7003968" y="2850037"/>
            <a:ext cx="24370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Opportunities</a:t>
            </a:r>
          </a:p>
          <a:p>
            <a:pPr algn="ctr"/>
            <a:r>
              <a:rPr lang="en-US" sz="2400"/>
              <a:t>for improvement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91783524-0F30-ECED-8F1C-3E6B2BA40746}"/>
              </a:ext>
            </a:extLst>
          </p:cNvPr>
          <p:cNvGrpSpPr/>
          <p:nvPr/>
        </p:nvGrpSpPr>
        <p:grpSpPr>
          <a:xfrm>
            <a:off x="9102238" y="2637549"/>
            <a:ext cx="1114346" cy="1333487"/>
            <a:chOff x="7508816" y="569659"/>
            <a:chExt cx="1114346" cy="1333487"/>
          </a:xfrm>
        </p:grpSpPr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id="{9A845751-9104-03BA-5E40-A8D928BA32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rcRect l="6101" r="6101"/>
            <a:stretch/>
          </p:blipFill>
          <p:spPr>
            <a:xfrm>
              <a:off x="7974910" y="569659"/>
              <a:ext cx="648252" cy="767647"/>
            </a:xfrm>
            <a:prstGeom prst="rect">
              <a:avLst/>
            </a:prstGeom>
          </p:spPr>
        </p:pic>
        <p:pic>
          <p:nvPicPr>
            <p:cNvPr id="58" name="Graphic 57" descr="Female Profile outline">
              <a:extLst>
                <a:ext uri="{FF2B5EF4-FFF2-40B4-BE49-F238E27FC236}">
                  <a16:creationId xmlns:a16="http://schemas.microsoft.com/office/drawing/2014/main" id="{7BCE76FE-E29D-8C3C-6468-D192156765A8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7508816" y="988746"/>
              <a:ext cx="914400" cy="914400"/>
            </a:xfrm>
            <a:prstGeom prst="rect">
              <a:avLst/>
            </a:prstGeom>
          </p:spPr>
        </p:pic>
      </p:grpSp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43F1DCCA-6F03-14D5-C227-FCB8C434D1C6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 l="50085" t="10436" r="3406" b="22441"/>
          <a:stretch>
            <a:fillRect/>
          </a:stretch>
        </p:blipFill>
        <p:spPr>
          <a:xfrm>
            <a:off x="10080398" y="3178419"/>
            <a:ext cx="2098746" cy="1448607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4CD20737-EE70-E4FD-B8AF-D7FB5F3075C5}"/>
              </a:ext>
            </a:extLst>
          </p:cNvPr>
          <p:cNvGrpSpPr/>
          <p:nvPr/>
        </p:nvGrpSpPr>
        <p:grpSpPr>
          <a:xfrm>
            <a:off x="10093254" y="1709152"/>
            <a:ext cx="2111603" cy="1325563"/>
            <a:chOff x="667542" y="1577169"/>
            <a:chExt cx="11139135" cy="4380825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F76DF3B9-B42D-1FC9-FF16-64275426E7FD}"/>
                </a:ext>
              </a:extLst>
            </p:cNvPr>
            <p:cNvCxnSpPr/>
            <p:nvPr/>
          </p:nvCxnSpPr>
          <p:spPr>
            <a:xfrm>
              <a:off x="1002508" y="5298780"/>
              <a:ext cx="10186987" cy="0"/>
            </a:xfrm>
            <a:prstGeom prst="straightConnector1">
              <a:avLst/>
            </a:prstGeom>
            <a:ln w="25400"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32061AA5-A519-CD58-F935-4B540ADA17EF}"/>
                </a:ext>
              </a:extLst>
            </p:cNvPr>
            <p:cNvCxnSpPr>
              <a:cxnSpLocks/>
            </p:cNvCxnSpPr>
            <p:nvPr/>
          </p:nvCxnSpPr>
          <p:spPr>
            <a:xfrm>
              <a:off x="2314574" y="3187899"/>
              <a:ext cx="0" cy="2110883"/>
            </a:xfrm>
            <a:prstGeom prst="straightConnector1">
              <a:avLst/>
            </a:prstGeom>
            <a:ln w="25400">
              <a:solidFill>
                <a:schemeClr val="tx1"/>
              </a:solidFill>
              <a:prstDash val="solid"/>
              <a:headEnd w="lg" len="lg"/>
              <a:tailEnd type="triangle" w="lg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617906C-EEB9-8BA7-0139-95B02C58A605}"/>
                </a:ext>
              </a:extLst>
            </p:cNvPr>
            <p:cNvSpPr txBox="1"/>
            <p:nvPr/>
          </p:nvSpPr>
          <p:spPr>
            <a:xfrm>
              <a:off x="667542" y="1862452"/>
              <a:ext cx="3603727" cy="1093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">
                  <a:latin typeface="Gill Sans MT" panose="020B0502020104020203" pitchFamily="34" charset="77"/>
                </a:rPr>
                <a:t>User clicks on buy plan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D27C89C-0DAD-AE37-19FC-781205E93A43}"/>
                </a:ext>
              </a:extLst>
            </p:cNvPr>
            <p:cNvSpPr txBox="1"/>
            <p:nvPr/>
          </p:nvSpPr>
          <p:spPr>
            <a:xfrm>
              <a:off x="8311169" y="1577169"/>
              <a:ext cx="3495508" cy="14574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">
                  <a:latin typeface="Gill Sans MT" panose="020B0502020104020203" pitchFamily="34" charset="77"/>
                </a:rPr>
                <a:t>payment incomplete within T sec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4470EC58-6916-5CAD-FEBA-E77765F50E7E}"/>
                </a:ext>
              </a:extLst>
            </p:cNvPr>
            <p:cNvCxnSpPr>
              <a:cxnSpLocks/>
            </p:cNvCxnSpPr>
            <p:nvPr/>
          </p:nvCxnSpPr>
          <p:spPr>
            <a:xfrm>
              <a:off x="4476750" y="4198642"/>
              <a:ext cx="0" cy="1100138"/>
            </a:xfrm>
            <a:prstGeom prst="straightConnector1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  <a:prstDash val="solid"/>
              <a:headEnd w="lg" len="lg"/>
              <a:tailEnd type="triangle" w="lg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C41DC839-6230-7BE4-7C30-CCF0744080CC}"/>
                </a:ext>
              </a:extLst>
            </p:cNvPr>
            <p:cNvCxnSpPr>
              <a:cxnSpLocks/>
            </p:cNvCxnSpPr>
            <p:nvPr/>
          </p:nvCxnSpPr>
          <p:spPr>
            <a:xfrm>
              <a:off x="6481740" y="4198642"/>
              <a:ext cx="0" cy="1100138"/>
            </a:xfrm>
            <a:prstGeom prst="straightConnector1">
              <a:avLst/>
            </a:prstGeom>
            <a:ln w="25400">
              <a:solidFill>
                <a:srgbClr val="C00000"/>
              </a:solidFill>
              <a:prstDash val="solid"/>
              <a:headEnd w="lg" len="lg"/>
              <a:tailEnd type="triangle" w="lg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2EB0FDE-04A2-790A-D388-908FEC24CCCF}"/>
                </a:ext>
              </a:extLst>
            </p:cNvPr>
            <p:cNvSpPr txBox="1"/>
            <p:nvPr/>
          </p:nvSpPr>
          <p:spPr>
            <a:xfrm>
              <a:off x="4802081" y="3292464"/>
              <a:ext cx="2676588" cy="1093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">
                  <a:solidFill>
                    <a:srgbClr val="C00000"/>
                  </a:solidFill>
                  <a:latin typeface="Gill Sans MT" panose="020B0502020104020203" pitchFamily="34" charset="77"/>
                </a:rPr>
                <a:t>CORS error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7298E7C2-5EEB-6477-E675-9C269895604C}"/>
                </a:ext>
              </a:extLst>
            </p:cNvPr>
            <p:cNvCxnSpPr>
              <a:cxnSpLocks/>
            </p:cNvCxnSpPr>
            <p:nvPr/>
          </p:nvCxnSpPr>
          <p:spPr>
            <a:xfrm>
              <a:off x="8787828" y="4166376"/>
              <a:ext cx="0" cy="1100138"/>
            </a:xfrm>
            <a:prstGeom prst="straightConnector1">
              <a:avLst/>
            </a:prstGeom>
            <a:ln w="25400">
              <a:solidFill>
                <a:srgbClr val="C00000"/>
              </a:solidFill>
              <a:prstDash val="solid"/>
              <a:headEnd w="lg" len="lg"/>
              <a:tailEnd type="triangle" w="lg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333BF0C-D4F8-E6C5-CE16-519B0DDFA9A2}"/>
                </a:ext>
              </a:extLst>
            </p:cNvPr>
            <p:cNvSpPr txBox="1"/>
            <p:nvPr/>
          </p:nvSpPr>
          <p:spPr>
            <a:xfrm>
              <a:off x="7519818" y="3314027"/>
              <a:ext cx="2772132" cy="10931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00">
                  <a:solidFill>
                    <a:srgbClr val="C00000"/>
                  </a:solidFill>
                  <a:latin typeface="Gill Sans MT" panose="020B0502020104020203" pitchFamily="34" charset="77"/>
                </a:rPr>
                <a:t>Timeout</a:t>
              </a:r>
            </a:p>
            <a:p>
              <a:pPr algn="ctr"/>
              <a:r>
                <a:rPr lang="en-US" sz="600">
                  <a:solidFill>
                    <a:srgbClr val="C00000"/>
                  </a:solidFill>
                  <a:latin typeface="Gill Sans MT" panose="020B0502020104020203" pitchFamily="34" charset="77"/>
                </a:rPr>
                <a:t>Error</a:t>
              </a:r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65B0A3DC-95A4-77B5-5B41-B18D65FB592B}"/>
                </a:ext>
              </a:extLst>
            </p:cNvPr>
            <p:cNvCxnSpPr>
              <a:cxnSpLocks/>
            </p:cNvCxnSpPr>
            <p:nvPr/>
          </p:nvCxnSpPr>
          <p:spPr>
            <a:xfrm>
              <a:off x="1486189" y="4166376"/>
              <a:ext cx="0" cy="1100138"/>
            </a:xfrm>
            <a:prstGeom prst="straightConnector1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  <a:prstDash val="solid"/>
              <a:headEnd w="lg" len="lg"/>
              <a:tailEnd type="triangle" w="lg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B436AF73-3B72-4F71-A7F0-25119CE6A132}"/>
                </a:ext>
              </a:extLst>
            </p:cNvPr>
            <p:cNvCxnSpPr>
              <a:cxnSpLocks/>
            </p:cNvCxnSpPr>
            <p:nvPr/>
          </p:nvCxnSpPr>
          <p:spPr>
            <a:xfrm>
              <a:off x="10124258" y="3090678"/>
              <a:ext cx="0" cy="2208104"/>
            </a:xfrm>
            <a:prstGeom prst="straightConnector1">
              <a:avLst/>
            </a:prstGeom>
            <a:ln w="25400">
              <a:solidFill>
                <a:schemeClr val="tx1"/>
              </a:solidFill>
              <a:prstDash val="solid"/>
              <a:headEnd w="lg" len="lg"/>
              <a:tailEnd type="triangle" w="lg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2EBAEDB4-5D2F-75F2-C305-8A253A96DD49}"/>
                </a:ext>
              </a:extLst>
            </p:cNvPr>
            <p:cNvSpPr txBox="1"/>
            <p:nvPr/>
          </p:nvSpPr>
          <p:spPr>
            <a:xfrm>
              <a:off x="2141655" y="5140006"/>
              <a:ext cx="1322975" cy="7894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00">
                  <a:latin typeface="Gill Sans MT" panose="020B0502020104020203" pitchFamily="34" charset="77"/>
                </a:rPr>
                <a:t>t</a:t>
              </a:r>
              <a:endParaRPr lang="en-US" sz="500">
                <a:latin typeface="Gill Sans MT" panose="020B0502020104020203" pitchFamily="34" charset="77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6AE0286-E72A-F127-5202-CC81AE299189}"/>
                </a:ext>
              </a:extLst>
            </p:cNvPr>
            <p:cNvSpPr txBox="1"/>
            <p:nvPr/>
          </p:nvSpPr>
          <p:spPr>
            <a:xfrm>
              <a:off x="9492506" y="5168526"/>
              <a:ext cx="2003191" cy="7894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00">
                  <a:latin typeface="Gill Sans MT" panose="020B0502020104020203" pitchFamily="34" charset="77"/>
                </a:rPr>
                <a:t>t</a:t>
              </a:r>
              <a:r>
                <a:rPr lang="en-US" sz="500">
                  <a:latin typeface="Gill Sans MT" panose="020B0502020104020203" pitchFamily="34" charset="77"/>
                </a:rPr>
                <a:t> + T</a:t>
              </a:r>
              <a:endParaRPr lang="en-US" sz="500" baseline="-25000">
                <a:latin typeface="Gill Sans MT" panose="020B0502020104020203" pitchFamily="34" charset="77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CF8D3BF3-FB22-990F-8EE8-82FBC8E8BEE9}"/>
              </a:ext>
            </a:extLst>
          </p:cNvPr>
          <p:cNvSpPr txBox="1"/>
          <p:nvPr/>
        </p:nvSpPr>
        <p:spPr>
          <a:xfrm>
            <a:off x="4657792" y="1255904"/>
            <a:ext cx="3243353" cy="138499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r>
              <a:rPr lang="en-US" sz="2800">
                <a:latin typeface="Gill Sans MT" panose="020B0502020104020203" pitchFamily="34" charset="77"/>
              </a:rPr>
              <a:t>R1:  Expressive</a:t>
            </a:r>
          </a:p>
          <a:p>
            <a:r>
              <a:rPr lang="en-US" sz="2800">
                <a:latin typeface="Gill Sans MT" panose="020B0502020104020203" pitchFamily="34" charset="77"/>
              </a:rPr>
              <a:t>R2:  Automated</a:t>
            </a:r>
          </a:p>
          <a:p>
            <a:r>
              <a:rPr lang="en-US" sz="2800">
                <a:latin typeface="Gill Sans MT" panose="020B0502020104020203" pitchFamily="34" charset="77"/>
              </a:rPr>
              <a:t>R3:  Scalable</a:t>
            </a:r>
          </a:p>
        </p:txBody>
      </p:sp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F67E9B2C-9F02-9833-8057-B6940C45E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F1882-E43A-F244-A275-31E75FA477B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510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9A5EC-274F-53DD-0596-527F9933F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953" y="44659"/>
            <a:ext cx="10515600" cy="771027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latin typeface="Gill Sans MT"/>
              </a:rPr>
              <a:t>Case for uncovering “derived” session patterns</a:t>
            </a:r>
          </a:p>
        </p:txBody>
      </p:sp>
      <p:pic>
        <p:nvPicPr>
          <p:cNvPr id="4" name="Graphic 3" descr="Database outline">
            <a:extLst>
              <a:ext uri="{FF2B5EF4-FFF2-40B4-BE49-F238E27FC236}">
                <a16:creationId xmlns:a16="http://schemas.microsoft.com/office/drawing/2014/main" id="{DA0DF642-1328-DDE4-751C-3B2743538C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56598" y="1526003"/>
            <a:ext cx="771027" cy="771027"/>
          </a:xfrm>
          <a:prstGeom prst="rect">
            <a:avLst/>
          </a:prstGeom>
        </p:spPr>
      </p:pic>
      <p:pic>
        <p:nvPicPr>
          <p:cNvPr id="5" name="Graphic 4" descr="Database outline">
            <a:extLst>
              <a:ext uri="{FF2B5EF4-FFF2-40B4-BE49-F238E27FC236}">
                <a16:creationId xmlns:a16="http://schemas.microsoft.com/office/drawing/2014/main" id="{6301A697-70B0-F87B-3AFB-6C666ABB24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1032" y="1526004"/>
            <a:ext cx="771027" cy="771027"/>
          </a:xfrm>
          <a:prstGeom prst="rect">
            <a:avLst/>
          </a:prstGeom>
        </p:spPr>
      </p:pic>
      <p:sp>
        <p:nvSpPr>
          <p:cNvPr id="6" name="Up Arrow 5">
            <a:extLst>
              <a:ext uri="{FF2B5EF4-FFF2-40B4-BE49-F238E27FC236}">
                <a16:creationId xmlns:a16="http://schemas.microsoft.com/office/drawing/2014/main" id="{96D49F0F-205E-BB95-03C9-74C705B72E95}"/>
              </a:ext>
            </a:extLst>
          </p:cNvPr>
          <p:cNvSpPr/>
          <p:nvPr/>
        </p:nvSpPr>
        <p:spPr>
          <a:xfrm rot="5400000">
            <a:off x="6857130" y="1344444"/>
            <a:ext cx="358589" cy="993126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EE5BD0-7E8F-C4EB-831A-C4AD1FEF24A1}"/>
              </a:ext>
            </a:extLst>
          </p:cNvPr>
          <p:cNvSpPr txBox="1"/>
          <p:nvPr/>
        </p:nvSpPr>
        <p:spPr>
          <a:xfrm>
            <a:off x="3429717" y="1910377"/>
            <a:ext cx="3469297" cy="604825"/>
          </a:xfrm>
          <a:prstGeom prst="rect">
            <a:avLst/>
          </a:prstGeom>
          <a:noFill/>
          <a:ln w="25400">
            <a:noFill/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400" dirty="0"/>
              <a:t>static attributes</a:t>
            </a:r>
          </a:p>
          <a:p>
            <a:pPr algn="ctr"/>
            <a:r>
              <a:rPr lang="en-US" sz="2400" dirty="0"/>
              <a:t>e.g., region, </a:t>
            </a:r>
            <a:r>
              <a:rPr lang="en-US" sz="2400" dirty="0" err="1"/>
              <a:t>deviceVersion</a:t>
            </a:r>
            <a:endParaRPr lang="en-US" sz="2400" dirty="0"/>
          </a:p>
        </p:txBody>
      </p:sp>
      <p:sp>
        <p:nvSpPr>
          <p:cNvPr id="9" name="Up Arrow 8">
            <a:extLst>
              <a:ext uri="{FF2B5EF4-FFF2-40B4-BE49-F238E27FC236}">
                <a16:creationId xmlns:a16="http://schemas.microsoft.com/office/drawing/2014/main" id="{051EE371-A46F-3996-06A3-5747381E7409}"/>
              </a:ext>
            </a:extLst>
          </p:cNvPr>
          <p:cNvSpPr/>
          <p:nvPr/>
        </p:nvSpPr>
        <p:spPr>
          <a:xfrm rot="5400000">
            <a:off x="2474265" y="1414953"/>
            <a:ext cx="358589" cy="993126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logo of a dog holding a sign&#10;&#10;AI-generated content may be incorrect.">
            <a:extLst>
              <a:ext uri="{FF2B5EF4-FFF2-40B4-BE49-F238E27FC236}">
                <a16:creationId xmlns:a16="http://schemas.microsoft.com/office/drawing/2014/main" id="{92838E54-A123-6668-03CF-973E176B99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67442" y="1182478"/>
            <a:ext cx="524218" cy="524218"/>
          </a:xfrm>
          <a:prstGeom prst="rect">
            <a:avLst/>
          </a:prstGeom>
        </p:spPr>
      </p:pic>
      <p:pic>
        <p:nvPicPr>
          <p:cNvPr id="11" name="Picture 10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3AFA3B01-D7B9-B86C-0D90-0BFF426168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5534" y="1078251"/>
            <a:ext cx="1165625" cy="653970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BB032FD8-0A81-9077-34CB-A3743D961362}"/>
              </a:ext>
            </a:extLst>
          </p:cNvPr>
          <p:cNvGrpSpPr/>
          <p:nvPr/>
        </p:nvGrpSpPr>
        <p:grpSpPr>
          <a:xfrm>
            <a:off x="7609569" y="1109414"/>
            <a:ext cx="1067957" cy="1233405"/>
            <a:chOff x="598499" y="807696"/>
            <a:chExt cx="1067957" cy="1233405"/>
          </a:xfrm>
        </p:grpSpPr>
        <p:pic>
          <p:nvPicPr>
            <p:cNvPr id="13" name="Graphic 12" descr="Female Profile outline">
              <a:extLst>
                <a:ext uri="{FF2B5EF4-FFF2-40B4-BE49-F238E27FC236}">
                  <a16:creationId xmlns:a16="http://schemas.microsoft.com/office/drawing/2014/main" id="{170821BD-81EC-F8EC-092B-6430DF62DCB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98499" y="1126701"/>
              <a:ext cx="914400" cy="914400"/>
            </a:xfrm>
            <a:prstGeom prst="rect">
              <a:avLst/>
            </a:prstGeom>
          </p:spPr>
        </p:pic>
        <p:pic>
          <p:nvPicPr>
            <p:cNvPr id="14" name="Graphic 13" descr="Confused face with solid fill with solid fill">
              <a:extLst>
                <a:ext uri="{FF2B5EF4-FFF2-40B4-BE49-F238E27FC236}">
                  <a16:creationId xmlns:a16="http://schemas.microsoft.com/office/drawing/2014/main" id="{CA23D7C0-1765-20A9-112F-82C6672E32D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1187222" y="807696"/>
              <a:ext cx="479234" cy="479234"/>
            </a:xfrm>
            <a:prstGeom prst="rect">
              <a:avLst/>
            </a:prstGeom>
          </p:spPr>
        </p:pic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E76AA9F1-22F3-EFB4-C83C-44CB8B676F2F}"/>
              </a:ext>
            </a:extLst>
          </p:cNvPr>
          <p:cNvSpPr txBox="1"/>
          <p:nvPr/>
        </p:nvSpPr>
        <p:spPr>
          <a:xfrm>
            <a:off x="8527721" y="1404270"/>
            <a:ext cx="3753358" cy="604825"/>
          </a:xfrm>
          <a:prstGeom prst="rect">
            <a:avLst/>
          </a:prstGeom>
          <a:noFill/>
          <a:ln w="25400">
            <a:noFill/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/>
              <a:t>Limited to </a:t>
            </a:r>
          </a:p>
          <a:p>
            <a:pPr algn="ctr"/>
            <a:r>
              <a:rPr lang="en-US" sz="2800"/>
              <a:t>“static” session patterns</a:t>
            </a:r>
          </a:p>
          <a:p>
            <a:pPr algn="ctr"/>
            <a:r>
              <a:rPr lang="en-US" sz="2800"/>
              <a:t>(e.g., region=DC)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4E5D80F-E4A8-8720-E8D4-0073EAB8AE5B}"/>
              </a:ext>
            </a:extLst>
          </p:cNvPr>
          <p:cNvCxnSpPr>
            <a:cxnSpLocks/>
          </p:cNvCxnSpPr>
          <p:nvPr/>
        </p:nvCxnSpPr>
        <p:spPr>
          <a:xfrm>
            <a:off x="0" y="3120271"/>
            <a:ext cx="12097732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9" name="Graphic 18" descr="Database outline">
            <a:extLst>
              <a:ext uri="{FF2B5EF4-FFF2-40B4-BE49-F238E27FC236}">
                <a16:creationId xmlns:a16="http://schemas.microsoft.com/office/drawing/2014/main" id="{1D3A06FF-69BB-5F20-D11F-60FB99AED9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56598" y="4160724"/>
            <a:ext cx="771027" cy="771027"/>
          </a:xfrm>
          <a:prstGeom prst="rect">
            <a:avLst/>
          </a:prstGeom>
        </p:spPr>
      </p:pic>
      <p:pic>
        <p:nvPicPr>
          <p:cNvPr id="20" name="Graphic 19" descr="Database outline">
            <a:extLst>
              <a:ext uri="{FF2B5EF4-FFF2-40B4-BE49-F238E27FC236}">
                <a16:creationId xmlns:a16="http://schemas.microsoft.com/office/drawing/2014/main" id="{235C8250-B9D8-29C1-6C87-B343A57F9D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1032" y="4160725"/>
            <a:ext cx="771027" cy="771027"/>
          </a:xfrm>
          <a:prstGeom prst="rect">
            <a:avLst/>
          </a:prstGeom>
        </p:spPr>
      </p:pic>
      <p:sp>
        <p:nvSpPr>
          <p:cNvPr id="21" name="Up Arrow 20">
            <a:extLst>
              <a:ext uri="{FF2B5EF4-FFF2-40B4-BE49-F238E27FC236}">
                <a16:creationId xmlns:a16="http://schemas.microsoft.com/office/drawing/2014/main" id="{7B40DB98-D20F-99CA-B9AE-B2813FC24F34}"/>
              </a:ext>
            </a:extLst>
          </p:cNvPr>
          <p:cNvSpPr/>
          <p:nvPr/>
        </p:nvSpPr>
        <p:spPr>
          <a:xfrm rot="5400000">
            <a:off x="6857130" y="3979165"/>
            <a:ext cx="358589" cy="993126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8582F04-DB25-B75E-F428-35FC47A83B6F}"/>
              </a:ext>
            </a:extLst>
          </p:cNvPr>
          <p:cNvSpPr txBox="1"/>
          <p:nvPr/>
        </p:nvSpPr>
        <p:spPr>
          <a:xfrm>
            <a:off x="2687714" y="4514636"/>
            <a:ext cx="4211300" cy="617852"/>
          </a:xfrm>
          <a:prstGeom prst="rect">
            <a:avLst/>
          </a:prstGeom>
          <a:noFill/>
          <a:ln w="25400">
            <a:noFill/>
          </a:ln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en-US" sz="2400" dirty="0"/>
              <a:t>Derived session </a:t>
            </a:r>
          </a:p>
          <a:p>
            <a:pPr algn="ctr"/>
            <a:r>
              <a:rPr lang="en-US" sz="2400" dirty="0"/>
              <a:t>attributes : </a:t>
            </a:r>
            <a:r>
              <a:rPr lang="en-US" sz="2400" dirty="0">
                <a:latin typeface="Apple Chancery" panose="03020702040506060504" pitchFamily="66" charset="-79"/>
                <a:cs typeface="Apple Chancery"/>
              </a:rPr>
              <a:t>F</a:t>
            </a:r>
            <a:r>
              <a:rPr lang="en-US" sz="2400" dirty="0"/>
              <a:t>(...) </a:t>
            </a:r>
            <a:br>
              <a:rPr lang="en-US" dirty="0"/>
            </a:br>
            <a:r>
              <a:rPr lang="en-US" sz="2400" dirty="0"/>
              <a:t>e.g., second time session?, </a:t>
            </a:r>
          </a:p>
          <a:p>
            <a:pPr algn="ctr"/>
            <a:r>
              <a:rPr lang="en-US" sz="2400" dirty="0"/>
              <a:t>e.g., has event sequence P</a:t>
            </a:r>
          </a:p>
          <a:p>
            <a:pPr algn="ctr"/>
            <a:endParaRPr lang="en-US" sz="2400" dirty="0"/>
          </a:p>
        </p:txBody>
      </p:sp>
      <p:sp>
        <p:nvSpPr>
          <p:cNvPr id="23" name="Up Arrow 22">
            <a:extLst>
              <a:ext uri="{FF2B5EF4-FFF2-40B4-BE49-F238E27FC236}">
                <a16:creationId xmlns:a16="http://schemas.microsoft.com/office/drawing/2014/main" id="{B20E1E71-27DF-973E-E7C0-3B9C3A8D8C71}"/>
              </a:ext>
            </a:extLst>
          </p:cNvPr>
          <p:cNvSpPr/>
          <p:nvPr/>
        </p:nvSpPr>
        <p:spPr>
          <a:xfrm rot="5400000">
            <a:off x="2474265" y="4049674"/>
            <a:ext cx="358589" cy="993126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5DBB39C-B2C5-9F22-6D93-76129D1010AD}"/>
              </a:ext>
            </a:extLst>
          </p:cNvPr>
          <p:cNvGrpSpPr/>
          <p:nvPr/>
        </p:nvGrpSpPr>
        <p:grpSpPr>
          <a:xfrm>
            <a:off x="7750183" y="3863485"/>
            <a:ext cx="1114346" cy="1164154"/>
            <a:chOff x="7508816" y="738992"/>
            <a:chExt cx="1114346" cy="1164154"/>
          </a:xfrm>
        </p:grpSpPr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5FC661FC-EF73-59B1-1FD4-C749C5DEC214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rcRect l="6101" r="6101"/>
            <a:stretch/>
          </p:blipFill>
          <p:spPr>
            <a:xfrm>
              <a:off x="8092140" y="738992"/>
              <a:ext cx="531022" cy="604826"/>
            </a:xfrm>
            <a:prstGeom prst="rect">
              <a:avLst/>
            </a:prstGeom>
          </p:spPr>
        </p:pic>
        <p:pic>
          <p:nvPicPr>
            <p:cNvPr id="33" name="Graphic 32" descr="Female Profile outline">
              <a:extLst>
                <a:ext uri="{FF2B5EF4-FFF2-40B4-BE49-F238E27FC236}">
                  <a16:creationId xmlns:a16="http://schemas.microsoft.com/office/drawing/2014/main" id="{A5874DC0-D47B-EBD7-1503-B6AC0FAE509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508816" y="988746"/>
              <a:ext cx="914400" cy="914400"/>
            </a:xfrm>
            <a:prstGeom prst="rect">
              <a:avLst/>
            </a:prstGeom>
          </p:spPr>
        </p:pic>
      </p:grpSp>
      <p:pic>
        <p:nvPicPr>
          <p:cNvPr id="34" name="Content Placeholder 3">
            <a:extLst>
              <a:ext uri="{FF2B5EF4-FFF2-40B4-BE49-F238E27FC236}">
                <a16:creationId xmlns:a16="http://schemas.microsoft.com/office/drawing/2014/main" id="{217D1F93-680A-D0C6-8559-9D05197792F5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l="50084" t="10436" r="2994" b="22441"/>
          <a:stretch>
            <a:fillRect/>
          </a:stretch>
        </p:blipFill>
        <p:spPr>
          <a:xfrm>
            <a:off x="9130290" y="3242230"/>
            <a:ext cx="2268612" cy="1552091"/>
          </a:xfrm>
          <a:prstGeom prst="rect">
            <a:avLst/>
          </a:prstGeom>
        </p:spPr>
      </p:pic>
      <p:grpSp>
        <p:nvGrpSpPr>
          <p:cNvPr id="35" name="Group 34">
            <a:extLst>
              <a:ext uri="{FF2B5EF4-FFF2-40B4-BE49-F238E27FC236}">
                <a16:creationId xmlns:a16="http://schemas.microsoft.com/office/drawing/2014/main" id="{B397408C-4994-238A-A882-2B5932570E90}"/>
              </a:ext>
            </a:extLst>
          </p:cNvPr>
          <p:cNvGrpSpPr/>
          <p:nvPr/>
        </p:nvGrpSpPr>
        <p:grpSpPr>
          <a:xfrm>
            <a:off x="9458968" y="4986659"/>
            <a:ext cx="1890863" cy="1697292"/>
            <a:chOff x="657031" y="1898555"/>
            <a:chExt cx="11184994" cy="4411907"/>
          </a:xfrm>
        </p:grpSpPr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0EC60972-487A-9B5B-5DC3-B0A6DB9801D7}"/>
                </a:ext>
              </a:extLst>
            </p:cNvPr>
            <p:cNvCxnSpPr/>
            <p:nvPr/>
          </p:nvCxnSpPr>
          <p:spPr>
            <a:xfrm>
              <a:off x="1002508" y="5298780"/>
              <a:ext cx="10186987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5642FFBA-A346-2389-6964-C1397EB3139C}"/>
                </a:ext>
              </a:extLst>
            </p:cNvPr>
            <p:cNvCxnSpPr>
              <a:cxnSpLocks/>
            </p:cNvCxnSpPr>
            <p:nvPr/>
          </p:nvCxnSpPr>
          <p:spPr>
            <a:xfrm>
              <a:off x="2314574" y="3187899"/>
              <a:ext cx="0" cy="2110883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olid"/>
              <a:headEnd w="lg" len="lg"/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20756AF7-606B-3562-B47A-50DB3C5B14E1}"/>
                </a:ext>
              </a:extLst>
            </p:cNvPr>
            <p:cNvSpPr txBox="1"/>
            <p:nvPr/>
          </p:nvSpPr>
          <p:spPr>
            <a:xfrm>
              <a:off x="657031" y="2118039"/>
              <a:ext cx="3603728" cy="8000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>
                  <a:latin typeface="Gill Sans MT" panose="020B0502020104020203" pitchFamily="34" charset="77"/>
                </a:rPr>
                <a:t>User clicks on buy plan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9023746-3960-F30E-A72C-351D044ED2BF}"/>
                </a:ext>
              </a:extLst>
            </p:cNvPr>
            <p:cNvSpPr txBox="1"/>
            <p:nvPr/>
          </p:nvSpPr>
          <p:spPr>
            <a:xfrm>
              <a:off x="8030582" y="1898555"/>
              <a:ext cx="3811443" cy="10800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>
                  <a:latin typeface="Gill Sans MT" panose="020B0502020104020203" pitchFamily="34" charset="77"/>
                </a:rPr>
                <a:t>payment incomplete within T sec</a:t>
              </a:r>
            </a:p>
          </p:txBody>
        </p: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C89B205C-02EA-5735-E457-9E88F3DA3707}"/>
                </a:ext>
              </a:extLst>
            </p:cNvPr>
            <p:cNvCxnSpPr>
              <a:cxnSpLocks/>
            </p:cNvCxnSpPr>
            <p:nvPr/>
          </p:nvCxnSpPr>
          <p:spPr>
            <a:xfrm>
              <a:off x="4476750" y="4198642"/>
              <a:ext cx="0" cy="1100138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prstDash val="solid"/>
              <a:headEnd w="lg" len="lg"/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68F68436-EE3A-E7E4-9AE8-E08DFE1F3B61}"/>
                </a:ext>
              </a:extLst>
            </p:cNvPr>
            <p:cNvCxnSpPr>
              <a:cxnSpLocks/>
            </p:cNvCxnSpPr>
            <p:nvPr/>
          </p:nvCxnSpPr>
          <p:spPr>
            <a:xfrm>
              <a:off x="6481740" y="4198642"/>
              <a:ext cx="0" cy="1100138"/>
            </a:xfrm>
            <a:prstGeom prst="straightConnector1">
              <a:avLst/>
            </a:prstGeom>
            <a:ln w="38100">
              <a:solidFill>
                <a:srgbClr val="C00000"/>
              </a:solidFill>
              <a:prstDash val="solid"/>
              <a:headEnd w="lg" len="lg"/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8B04E3C4-F72B-8DA5-B732-541F1D1ECDD3}"/>
                </a:ext>
              </a:extLst>
            </p:cNvPr>
            <p:cNvSpPr txBox="1"/>
            <p:nvPr/>
          </p:nvSpPr>
          <p:spPr>
            <a:xfrm>
              <a:off x="4476750" y="3292462"/>
              <a:ext cx="3001925" cy="8000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>
                  <a:solidFill>
                    <a:srgbClr val="C00000"/>
                  </a:solidFill>
                  <a:latin typeface="Gill Sans MT" panose="020B0502020104020203" pitchFamily="34" charset="77"/>
                </a:rPr>
                <a:t>CORS error</a:t>
              </a:r>
            </a:p>
          </p:txBody>
        </p: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D8991AAC-E70D-9EEB-FD94-E359C661D032}"/>
                </a:ext>
              </a:extLst>
            </p:cNvPr>
            <p:cNvCxnSpPr>
              <a:cxnSpLocks/>
            </p:cNvCxnSpPr>
            <p:nvPr/>
          </p:nvCxnSpPr>
          <p:spPr>
            <a:xfrm>
              <a:off x="8787828" y="4166376"/>
              <a:ext cx="0" cy="1100138"/>
            </a:xfrm>
            <a:prstGeom prst="straightConnector1">
              <a:avLst/>
            </a:prstGeom>
            <a:ln w="38100">
              <a:solidFill>
                <a:srgbClr val="C00000"/>
              </a:solidFill>
              <a:prstDash val="solid"/>
              <a:headEnd w="lg" len="lg"/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A1330DB-18CD-DC32-40BE-2C2313D33D8F}"/>
                </a:ext>
              </a:extLst>
            </p:cNvPr>
            <p:cNvSpPr txBox="1"/>
            <p:nvPr/>
          </p:nvSpPr>
          <p:spPr>
            <a:xfrm>
              <a:off x="7439929" y="3314027"/>
              <a:ext cx="2931905" cy="8000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00">
                  <a:solidFill>
                    <a:srgbClr val="C00000"/>
                  </a:solidFill>
                  <a:latin typeface="Gill Sans MT" panose="020B0502020104020203" pitchFamily="34" charset="77"/>
                </a:rPr>
                <a:t>Timeout</a:t>
              </a:r>
            </a:p>
            <a:p>
              <a:pPr algn="ctr"/>
              <a:r>
                <a:rPr lang="en-US" sz="700">
                  <a:solidFill>
                    <a:srgbClr val="C00000"/>
                  </a:solidFill>
                  <a:latin typeface="Gill Sans MT" panose="020B0502020104020203" pitchFamily="34" charset="77"/>
                </a:rPr>
                <a:t>Error</a:t>
              </a:r>
            </a:p>
          </p:txBody>
        </p: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61398D03-FA80-2C9F-4A10-76731BDDBFA0}"/>
                </a:ext>
              </a:extLst>
            </p:cNvPr>
            <p:cNvCxnSpPr>
              <a:cxnSpLocks/>
            </p:cNvCxnSpPr>
            <p:nvPr/>
          </p:nvCxnSpPr>
          <p:spPr>
            <a:xfrm>
              <a:off x="1486189" y="4166376"/>
              <a:ext cx="0" cy="1100138"/>
            </a:xfrm>
            <a:prstGeom prst="straightConnector1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prstDash val="solid"/>
              <a:headEnd w="lg" len="lg"/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687761BC-5DA1-07C4-E4DC-E9D16367977C}"/>
                </a:ext>
              </a:extLst>
            </p:cNvPr>
            <p:cNvCxnSpPr>
              <a:cxnSpLocks/>
            </p:cNvCxnSpPr>
            <p:nvPr/>
          </p:nvCxnSpPr>
          <p:spPr>
            <a:xfrm>
              <a:off x="10124258" y="3090678"/>
              <a:ext cx="0" cy="2208104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olid"/>
              <a:headEnd w="lg" len="lg"/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ACE99AF-FE5D-32E5-3422-D5D97C250549}"/>
                </a:ext>
              </a:extLst>
            </p:cNvPr>
            <p:cNvSpPr txBox="1"/>
            <p:nvPr/>
          </p:nvSpPr>
          <p:spPr>
            <a:xfrm>
              <a:off x="761312" y="5710442"/>
              <a:ext cx="9266023" cy="6000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>
                  <a:latin typeface="Gill Sans MT" panose="020B0502020104020203" pitchFamily="34" charset="77"/>
                </a:rPr>
                <a:t>Events in a failed user session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45B5AD7C-B805-5609-5338-68917BCC5C67}"/>
                </a:ext>
              </a:extLst>
            </p:cNvPr>
            <p:cNvSpPr txBox="1"/>
            <p:nvPr/>
          </p:nvSpPr>
          <p:spPr>
            <a:xfrm>
              <a:off x="2141661" y="5140003"/>
              <a:ext cx="1319925" cy="6000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>
                  <a:latin typeface="Gill Sans MT" panose="020B0502020104020203" pitchFamily="34" charset="77"/>
                </a:rPr>
                <a:t>t</a:t>
              </a:r>
              <a:endParaRPr lang="en-US" sz="700">
                <a:latin typeface="Gill Sans MT" panose="020B0502020104020203" pitchFamily="34" charset="77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3FC6C11A-46BC-72A4-65EE-3BEAD052903B}"/>
                </a:ext>
              </a:extLst>
            </p:cNvPr>
            <p:cNvSpPr txBox="1"/>
            <p:nvPr/>
          </p:nvSpPr>
          <p:spPr>
            <a:xfrm>
              <a:off x="9492504" y="5168531"/>
              <a:ext cx="2258669" cy="6000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>
                  <a:latin typeface="Gill Sans MT" panose="020B0502020104020203" pitchFamily="34" charset="77"/>
                </a:rPr>
                <a:t>t</a:t>
              </a:r>
              <a:r>
                <a:rPr lang="en-US" sz="700">
                  <a:latin typeface="Gill Sans MT" panose="020B0502020104020203" pitchFamily="34" charset="77"/>
                </a:rPr>
                <a:t> + T</a:t>
              </a:r>
              <a:endParaRPr lang="en-US" sz="700" baseline="-25000">
                <a:latin typeface="Gill Sans MT" panose="020B0502020104020203" pitchFamily="34" charset="77"/>
              </a:endParaRPr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E533733A-CBCA-DC29-14A9-DF32AA837D99}"/>
              </a:ext>
            </a:extLst>
          </p:cNvPr>
          <p:cNvSpPr txBox="1"/>
          <p:nvPr/>
        </p:nvSpPr>
        <p:spPr>
          <a:xfrm>
            <a:off x="191794" y="2257057"/>
            <a:ext cx="2400530" cy="604825"/>
          </a:xfrm>
          <a:prstGeom prst="rect">
            <a:avLst/>
          </a:prstGeom>
          <a:noFill/>
          <a:ln w="25400">
            <a:noFill/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400"/>
              <a:t>Events, sessions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E4E33A9-1D4A-E863-B924-496291924D48}"/>
              </a:ext>
            </a:extLst>
          </p:cNvPr>
          <p:cNvSpPr txBox="1"/>
          <p:nvPr/>
        </p:nvSpPr>
        <p:spPr>
          <a:xfrm>
            <a:off x="217951" y="4935067"/>
            <a:ext cx="2400530" cy="604825"/>
          </a:xfrm>
          <a:prstGeom prst="rect">
            <a:avLst/>
          </a:prstGeom>
          <a:noFill/>
          <a:ln w="25400">
            <a:noFill/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400"/>
              <a:t>Events, sessions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E3E098C-4234-32BC-9B3F-BDE5632D0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F1882-E43A-F244-A275-31E75FA477B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46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  <p:bldP spid="23" grpId="0" animBg="1"/>
      <p:bldP spid="5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EB357-A4E9-4C21-BC2F-C893326EC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554" y="181512"/>
            <a:ext cx="11014482" cy="803049"/>
          </a:xfrm>
        </p:spPr>
        <p:txBody>
          <a:bodyPr>
            <a:normAutofit/>
          </a:bodyPr>
          <a:lstStyle/>
          <a:p>
            <a:r>
              <a:rPr lang="en-US">
                <a:latin typeface="Gill Sans MT"/>
              </a:rPr>
              <a:t>Key technical challenges for Opportunity Finder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AB70581-A0CE-ABCF-FFFA-BBE2A327CC5F}"/>
              </a:ext>
            </a:extLst>
          </p:cNvPr>
          <p:cNvSpPr/>
          <p:nvPr/>
        </p:nvSpPr>
        <p:spPr>
          <a:xfrm>
            <a:off x="305863" y="2498023"/>
            <a:ext cx="2828260" cy="1564020"/>
          </a:xfrm>
          <a:prstGeom prst="roundRect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Gill Sans MT" panose="020B0502020104020203" pitchFamily="34" charset="77"/>
              </a:rPr>
              <a:t>What derived </a:t>
            </a:r>
            <a:r>
              <a:rPr lang="en-US" sz="2400">
                <a:latin typeface="Apple Chancery" panose="03020702040506060504" pitchFamily="66" charset="-79"/>
                <a:cs typeface="Apple Chancery" panose="03020702040506060504" pitchFamily="66" charset="-79"/>
              </a:rPr>
              <a:t>F</a:t>
            </a:r>
            <a:r>
              <a:rPr lang="en-US" sz="2400">
                <a:solidFill>
                  <a:schemeClr val="tx1"/>
                </a:solidFill>
                <a:latin typeface="Gill Sans MT" panose="020B0502020104020203" pitchFamily="34" charset="77"/>
              </a:rPr>
              <a:t>s would be useful?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D29D414-2CD8-A50E-86E6-613E8581A4E5}"/>
              </a:ext>
            </a:extLst>
          </p:cNvPr>
          <p:cNvSpPr/>
          <p:nvPr/>
        </p:nvSpPr>
        <p:spPr>
          <a:xfrm>
            <a:off x="3787191" y="2498023"/>
            <a:ext cx="3272827" cy="1564020"/>
          </a:xfrm>
          <a:prstGeom prst="roundRect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Gill Sans MT" panose="020B0502020104020203" pitchFamily="34" charset="77"/>
              </a:rPr>
              <a:t>How to compute those derived </a:t>
            </a:r>
            <a:r>
              <a:rPr lang="en-US" sz="2400">
                <a:latin typeface="Apple Chancery" panose="03020702040506060504" pitchFamily="66" charset="-79"/>
                <a:cs typeface="Apple Chancery" panose="03020702040506060504" pitchFamily="66" charset="-79"/>
              </a:rPr>
              <a:t>F</a:t>
            </a:r>
            <a:r>
              <a:rPr lang="en-US" sz="2400">
                <a:solidFill>
                  <a:schemeClr val="tx1"/>
                </a:solidFill>
                <a:latin typeface="Gill Sans MT" panose="020B0502020104020203" pitchFamily="34" charset="77"/>
                <a:cs typeface="Apple Chancery" panose="03020702040506060504" pitchFamily="66" charset="-79"/>
              </a:rPr>
              <a:t>s efficiently?</a:t>
            </a:r>
            <a:endParaRPr lang="en-US" sz="2400">
              <a:solidFill>
                <a:schemeClr val="tx1"/>
              </a:solidFill>
              <a:latin typeface="Gill Sans MT" panose="020B0502020104020203" pitchFamily="34" charset="77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A8CA8FEB-9CD3-95A5-6203-FB27EC96D8F1}"/>
              </a:ext>
            </a:extLst>
          </p:cNvPr>
          <p:cNvSpPr/>
          <p:nvPr/>
        </p:nvSpPr>
        <p:spPr>
          <a:xfrm>
            <a:off x="7543471" y="2540553"/>
            <a:ext cx="3136604" cy="1478960"/>
          </a:xfrm>
          <a:prstGeom prst="roundRect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Gill Sans MT" panose="020B0502020104020203" pitchFamily="34" charset="77"/>
              </a:rPr>
              <a:t>Test hypotheses based on derived </a:t>
            </a:r>
            <a:r>
              <a:rPr lang="en-US" sz="2400">
                <a:solidFill>
                  <a:schemeClr val="tx1"/>
                </a:solidFill>
                <a:latin typeface="Apple Chancery" panose="03020702040506060504" pitchFamily="66" charset="-79"/>
                <a:cs typeface="Apple Chancery" panose="03020702040506060504" pitchFamily="66" charset="-79"/>
              </a:rPr>
              <a:t>F</a:t>
            </a:r>
            <a:r>
              <a:rPr lang="en-US" sz="2400">
                <a:solidFill>
                  <a:schemeClr val="tx1"/>
                </a:solidFill>
                <a:latin typeface="Gill Sans MT" panose="020B0502020104020203" pitchFamily="34" charset="77"/>
                <a:cs typeface="Apple Chancery" panose="03020702040506060504" pitchFamily="66" charset="-79"/>
              </a:rPr>
              <a:t>s</a:t>
            </a:r>
            <a:endParaRPr lang="en-US" sz="2400">
              <a:solidFill>
                <a:schemeClr val="tx1"/>
              </a:solidFill>
              <a:latin typeface="Gill Sans MT" panose="020B0502020104020203" pitchFamily="34" charset="77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299B0E1-FC11-B89D-75B3-ED136EC21A48}"/>
              </a:ext>
            </a:extLst>
          </p:cNvPr>
          <p:cNvCxnSpPr>
            <a:cxnSpLocks/>
            <a:stCxn id="4" idx="3"/>
            <a:endCxn id="5" idx="1"/>
          </p:cNvCxnSpPr>
          <p:nvPr/>
        </p:nvCxnSpPr>
        <p:spPr>
          <a:xfrm>
            <a:off x="3134123" y="3280033"/>
            <a:ext cx="653068" cy="0"/>
          </a:xfrm>
          <a:prstGeom prst="straightConnector1">
            <a:avLst/>
          </a:prstGeom>
          <a:ln w="34925">
            <a:prstDash val="solid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3E7F586-5B81-D441-04F0-5BE8D9D8BDD1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7060018" y="3280033"/>
            <a:ext cx="483453" cy="0"/>
          </a:xfrm>
          <a:prstGeom prst="straightConnector1">
            <a:avLst/>
          </a:prstGeom>
          <a:ln w="34925">
            <a:prstDash val="solid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8C0FB08-7631-9461-C63F-D51FE36E022E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10680075" y="3280033"/>
            <a:ext cx="643599" cy="0"/>
          </a:xfrm>
          <a:prstGeom prst="straightConnector1">
            <a:avLst/>
          </a:prstGeom>
          <a:ln w="34925">
            <a:prstDash val="solid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1C2B7CE5-23DE-30AE-DDC0-6E3694072E51}"/>
              </a:ext>
            </a:extLst>
          </p:cNvPr>
          <p:cNvGrpSpPr/>
          <p:nvPr/>
        </p:nvGrpSpPr>
        <p:grpSpPr>
          <a:xfrm>
            <a:off x="11126642" y="2577656"/>
            <a:ext cx="1114346" cy="1164154"/>
            <a:chOff x="7508816" y="738992"/>
            <a:chExt cx="1114346" cy="1164154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239BE1E-8608-7C61-7A47-755B9B8642A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6101" r="6101"/>
            <a:stretch/>
          </p:blipFill>
          <p:spPr>
            <a:xfrm>
              <a:off x="8092140" y="738992"/>
              <a:ext cx="531022" cy="604826"/>
            </a:xfrm>
            <a:prstGeom prst="rect">
              <a:avLst/>
            </a:prstGeom>
          </p:spPr>
        </p:pic>
        <p:pic>
          <p:nvPicPr>
            <p:cNvPr id="9" name="Graphic 8" descr="Female Profile outline">
              <a:extLst>
                <a:ext uri="{FF2B5EF4-FFF2-40B4-BE49-F238E27FC236}">
                  <a16:creationId xmlns:a16="http://schemas.microsoft.com/office/drawing/2014/main" id="{A556EEB5-4F54-60CA-30E6-47B5D3D4F58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508816" y="988746"/>
              <a:ext cx="914400" cy="914400"/>
            </a:xfrm>
            <a:prstGeom prst="rect">
              <a:avLst/>
            </a:prstGeom>
          </p:spPr>
        </p:pic>
      </p:grp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A9DC4C07-8E65-BC78-AF5A-A012AD940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F1882-E43A-F244-A275-31E75FA477B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36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5EBCB-771A-6B27-5476-9838C4013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4B37F-6E1D-63E6-7778-04BA90E80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554" y="181512"/>
            <a:ext cx="11014482" cy="803049"/>
          </a:xfrm>
        </p:spPr>
        <p:txBody>
          <a:bodyPr>
            <a:normAutofit fontScale="90000"/>
          </a:bodyPr>
          <a:lstStyle/>
          <a:p>
            <a:r>
              <a:rPr lang="en-US"/>
              <a:t>Idea #1: LLM-assisted derived attribute generation</a:t>
            </a:r>
            <a:endParaRPr lang="en-US">
              <a:latin typeface="Gill Sans MT"/>
            </a:endParaRP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AD9CA768-F6AD-5D0B-273E-047AF6D57B63}"/>
              </a:ext>
            </a:extLst>
          </p:cNvPr>
          <p:cNvSpPr/>
          <p:nvPr/>
        </p:nvSpPr>
        <p:spPr>
          <a:xfrm>
            <a:off x="305863" y="2498023"/>
            <a:ext cx="2828260" cy="156402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254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Gill Sans MT" panose="020B0502020104020203" pitchFamily="34" charset="77"/>
              </a:rPr>
              <a:t>What derived </a:t>
            </a:r>
            <a:r>
              <a:rPr lang="en-US" sz="2400">
                <a:solidFill>
                  <a:schemeClr val="bg1"/>
                </a:solidFill>
                <a:latin typeface="Apple Chancery" panose="03020702040506060504" pitchFamily="66" charset="-79"/>
                <a:cs typeface="Apple Chancery" panose="03020702040506060504" pitchFamily="66" charset="-79"/>
              </a:rPr>
              <a:t>F</a:t>
            </a:r>
            <a:r>
              <a:rPr lang="en-US" sz="2400">
                <a:solidFill>
                  <a:schemeClr val="bg1"/>
                </a:solidFill>
                <a:latin typeface="Gill Sans MT" panose="020B0502020104020203" pitchFamily="34" charset="77"/>
              </a:rPr>
              <a:t>s would be useful?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C242952D-0D08-E39B-13E9-B3D88B46AF90}"/>
              </a:ext>
            </a:extLst>
          </p:cNvPr>
          <p:cNvSpPr/>
          <p:nvPr/>
        </p:nvSpPr>
        <p:spPr>
          <a:xfrm>
            <a:off x="3787191" y="2498023"/>
            <a:ext cx="3272827" cy="1564020"/>
          </a:xfrm>
          <a:prstGeom prst="roundRect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Gill Sans MT" panose="020B0502020104020203" pitchFamily="34" charset="77"/>
              </a:rPr>
              <a:t>How to compute those derived </a:t>
            </a:r>
            <a:r>
              <a:rPr lang="en-US" sz="2400">
                <a:latin typeface="Apple Chancery" panose="03020702040506060504" pitchFamily="66" charset="-79"/>
                <a:cs typeface="Apple Chancery" panose="03020702040506060504" pitchFamily="66" charset="-79"/>
              </a:rPr>
              <a:t>F</a:t>
            </a:r>
            <a:r>
              <a:rPr lang="en-US" sz="2400">
                <a:solidFill>
                  <a:schemeClr val="tx1"/>
                </a:solidFill>
                <a:latin typeface="Gill Sans MT" panose="020B0502020104020203" pitchFamily="34" charset="77"/>
                <a:cs typeface="Apple Chancery" panose="03020702040506060504" pitchFamily="66" charset="-79"/>
              </a:rPr>
              <a:t>s efficiently?</a:t>
            </a:r>
            <a:endParaRPr lang="en-US" sz="2400">
              <a:solidFill>
                <a:schemeClr val="tx1"/>
              </a:solidFill>
              <a:latin typeface="Gill Sans MT" panose="020B0502020104020203" pitchFamily="34" charset="77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829CD897-15B0-5854-CDFB-59C133D3FF6C}"/>
              </a:ext>
            </a:extLst>
          </p:cNvPr>
          <p:cNvSpPr/>
          <p:nvPr/>
        </p:nvSpPr>
        <p:spPr>
          <a:xfrm>
            <a:off x="7543471" y="2540553"/>
            <a:ext cx="3136604" cy="1478960"/>
          </a:xfrm>
          <a:prstGeom prst="roundRect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Gill Sans MT" panose="020B0502020104020203" pitchFamily="34" charset="77"/>
              </a:rPr>
              <a:t>Test hypotheses based on derived </a:t>
            </a:r>
            <a:r>
              <a:rPr lang="en-US" sz="2400">
                <a:solidFill>
                  <a:schemeClr val="tx1"/>
                </a:solidFill>
                <a:latin typeface="Apple Chancery" panose="03020702040506060504" pitchFamily="66" charset="-79"/>
                <a:cs typeface="Apple Chancery" panose="03020702040506060504" pitchFamily="66" charset="-79"/>
              </a:rPr>
              <a:t>F</a:t>
            </a:r>
            <a:r>
              <a:rPr lang="en-US" sz="2400">
                <a:solidFill>
                  <a:schemeClr val="tx1"/>
                </a:solidFill>
                <a:latin typeface="Gill Sans MT" panose="020B0502020104020203" pitchFamily="34" charset="77"/>
                <a:cs typeface="Apple Chancery" panose="03020702040506060504" pitchFamily="66" charset="-79"/>
              </a:rPr>
              <a:t>s</a:t>
            </a:r>
            <a:endParaRPr lang="en-US" sz="2400">
              <a:solidFill>
                <a:schemeClr val="tx1"/>
              </a:solidFill>
              <a:latin typeface="Gill Sans MT" panose="020B0502020104020203" pitchFamily="34" charset="77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53419FA-6A3A-0E92-8159-E55FC7B9C883}"/>
              </a:ext>
            </a:extLst>
          </p:cNvPr>
          <p:cNvCxnSpPr>
            <a:cxnSpLocks/>
            <a:stCxn id="4" idx="3"/>
            <a:endCxn id="5" idx="1"/>
          </p:cNvCxnSpPr>
          <p:nvPr/>
        </p:nvCxnSpPr>
        <p:spPr>
          <a:xfrm>
            <a:off x="3134123" y="3280033"/>
            <a:ext cx="653068" cy="0"/>
          </a:xfrm>
          <a:prstGeom prst="straightConnector1">
            <a:avLst/>
          </a:prstGeom>
          <a:ln w="34925">
            <a:prstDash val="solid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47B9D24-BF76-1BE9-FB12-F349425FF3D1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7060018" y="3280033"/>
            <a:ext cx="483453" cy="0"/>
          </a:xfrm>
          <a:prstGeom prst="straightConnector1">
            <a:avLst/>
          </a:prstGeom>
          <a:ln w="34925">
            <a:prstDash val="solid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353D7BA-C788-4837-B1CD-999F5CBE8D21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10680075" y="3280033"/>
            <a:ext cx="643599" cy="0"/>
          </a:xfrm>
          <a:prstGeom prst="straightConnector1">
            <a:avLst/>
          </a:prstGeom>
          <a:ln w="34925">
            <a:prstDash val="solid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08FF126A-1DE8-8248-4D7E-6E5C497E89C6}"/>
              </a:ext>
            </a:extLst>
          </p:cNvPr>
          <p:cNvGrpSpPr/>
          <p:nvPr/>
        </p:nvGrpSpPr>
        <p:grpSpPr>
          <a:xfrm>
            <a:off x="11126642" y="2577656"/>
            <a:ext cx="1114346" cy="1164154"/>
            <a:chOff x="7508816" y="738992"/>
            <a:chExt cx="1114346" cy="1164154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5DD55EB-544B-243D-9DE0-8B08B3D2FE7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6101" r="6101"/>
            <a:stretch/>
          </p:blipFill>
          <p:spPr>
            <a:xfrm>
              <a:off x="8092140" y="738992"/>
              <a:ext cx="531022" cy="604826"/>
            </a:xfrm>
            <a:prstGeom prst="rect">
              <a:avLst/>
            </a:prstGeom>
          </p:spPr>
        </p:pic>
        <p:pic>
          <p:nvPicPr>
            <p:cNvPr id="9" name="Graphic 8" descr="Female Profile outline">
              <a:extLst>
                <a:ext uri="{FF2B5EF4-FFF2-40B4-BE49-F238E27FC236}">
                  <a16:creationId xmlns:a16="http://schemas.microsoft.com/office/drawing/2014/main" id="{F94D17A1-7AF1-0239-EC59-15EA1349B46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508816" y="988746"/>
              <a:ext cx="914400" cy="914400"/>
            </a:xfrm>
            <a:prstGeom prst="rect">
              <a:avLst/>
            </a:prstGeom>
          </p:spPr>
        </p:pic>
      </p:grpSp>
      <p:sp>
        <p:nvSpPr>
          <p:cNvPr id="14" name="Title 1">
            <a:extLst>
              <a:ext uri="{FF2B5EF4-FFF2-40B4-BE49-F238E27FC236}">
                <a16:creationId xmlns:a16="http://schemas.microsoft.com/office/drawing/2014/main" id="{B460ADF8-296D-713E-0D48-A128BA0FEC47}"/>
              </a:ext>
            </a:extLst>
          </p:cNvPr>
          <p:cNvSpPr txBox="1">
            <a:spLocks/>
          </p:cNvSpPr>
          <p:nvPr/>
        </p:nvSpPr>
        <p:spPr>
          <a:xfrm>
            <a:off x="1662853" y="1370383"/>
            <a:ext cx="2967667" cy="26144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kern="1200">
                <a:solidFill>
                  <a:schemeClr val="tx1"/>
                </a:solidFill>
                <a:latin typeface="Gill Sans" panose="020B0502020104020203" pitchFamily="34" charset="-79"/>
                <a:ea typeface="+mj-ea"/>
                <a:cs typeface="+mj-cs"/>
              </a:defRPr>
            </a:lvl1pPr>
          </a:lstStyle>
          <a:p>
            <a:pPr algn="ctr"/>
            <a:r>
              <a:rPr lang="en-US" sz="2400" dirty="0">
                <a:latin typeface="Gill Sans MT"/>
              </a:rPr>
              <a:t>Auxiliary sources</a:t>
            </a:r>
          </a:p>
          <a:p>
            <a:pPr algn="ctr"/>
            <a:r>
              <a:rPr lang="en-US" sz="2400" dirty="0">
                <a:latin typeface="Gill Sans MT"/>
              </a:rPr>
              <a:t>e.g., user reviews  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06DB016-1648-D503-3DA8-3DF9FA49EBED}"/>
              </a:ext>
            </a:extLst>
          </p:cNvPr>
          <p:cNvGrpSpPr/>
          <p:nvPr/>
        </p:nvGrpSpPr>
        <p:grpSpPr>
          <a:xfrm>
            <a:off x="339019" y="4883247"/>
            <a:ext cx="2763060" cy="1105760"/>
            <a:chOff x="1639576" y="1500694"/>
            <a:chExt cx="2763060" cy="1045279"/>
          </a:xfrm>
        </p:grpSpPr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EA9E640A-EF13-0312-4D11-EC95931ADF75}"/>
                </a:ext>
              </a:extLst>
            </p:cNvPr>
            <p:cNvSpPr/>
            <p:nvPr/>
          </p:nvSpPr>
          <p:spPr>
            <a:xfrm>
              <a:off x="1639576" y="1500694"/>
              <a:ext cx="2763060" cy="1045279"/>
            </a:xfrm>
            <a:prstGeom prst="round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2400">
                  <a:solidFill>
                    <a:schemeClr val="bg2">
                      <a:lumMod val="50000"/>
                    </a:schemeClr>
                  </a:solidFill>
                  <a:latin typeface="Gill Sans MT" panose="020B0502020104020203" pitchFamily="34" charset="77"/>
                </a:rPr>
                <a:t>Attribute templates</a:t>
              </a:r>
            </a:p>
            <a:p>
              <a:pPr algn="ctr"/>
              <a:endParaRPr lang="en-US" sz="2400">
                <a:solidFill>
                  <a:schemeClr val="bg2">
                    <a:lumMod val="50000"/>
                  </a:schemeClr>
                </a:solidFill>
                <a:latin typeface="Gill Sans MT" panose="020B0502020104020203" pitchFamily="34" charset="77"/>
              </a:endParaRP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5EECD331-9119-681C-F2BC-1D38BD5A620C}"/>
                </a:ext>
              </a:extLst>
            </p:cNvPr>
            <p:cNvGrpSpPr/>
            <p:nvPr/>
          </p:nvGrpSpPr>
          <p:grpSpPr>
            <a:xfrm>
              <a:off x="2003039" y="1961663"/>
              <a:ext cx="2153894" cy="453550"/>
              <a:chOff x="6376012" y="1342735"/>
              <a:chExt cx="3374667" cy="649453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D058836F-18DE-0D6B-FA58-44E7A80F5F23}"/>
                  </a:ext>
                </a:extLst>
              </p:cNvPr>
              <p:cNvGrpSpPr/>
              <p:nvPr/>
            </p:nvGrpSpPr>
            <p:grpSpPr>
              <a:xfrm>
                <a:off x="6376012" y="1443798"/>
                <a:ext cx="1457916" cy="548390"/>
                <a:chOff x="2202023" y="2117944"/>
                <a:chExt cx="6652611" cy="2328504"/>
              </a:xfrm>
            </p:grpSpPr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F8C1E9DE-E62E-891A-F89B-3869784F16EB}"/>
                    </a:ext>
                  </a:extLst>
                </p:cNvPr>
                <p:cNvSpPr/>
                <p:nvPr/>
              </p:nvSpPr>
              <p:spPr>
                <a:xfrm>
                  <a:off x="6495775" y="2315463"/>
                  <a:ext cx="809905" cy="674086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>
                      <a:latin typeface="Gill Sans MT" panose="020B0502020104020203" pitchFamily="34" charset="77"/>
                    </a:rPr>
                    <a:t> </a:t>
                  </a:r>
                </a:p>
              </p:txBody>
            </p:sp>
            <p:sp>
              <p:nvSpPr>
                <p:cNvPr id="33" name="Triangle 32">
                  <a:extLst>
                    <a:ext uri="{FF2B5EF4-FFF2-40B4-BE49-F238E27FC236}">
                      <a16:creationId xmlns:a16="http://schemas.microsoft.com/office/drawing/2014/main" id="{58005FAC-23EC-794B-5176-B38FCA3CB8AE}"/>
                    </a:ext>
                  </a:extLst>
                </p:cNvPr>
                <p:cNvSpPr/>
                <p:nvPr/>
              </p:nvSpPr>
              <p:spPr>
                <a:xfrm>
                  <a:off x="4985144" y="3655489"/>
                  <a:ext cx="815787" cy="674086"/>
                </a:xfrm>
                <a:prstGeom prst="triangl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Gill Sans MT" panose="020B0502020104020203" pitchFamily="34" charset="77"/>
                  </a:endParaRPr>
                </a:p>
              </p:txBody>
            </p:sp>
            <p:cxnSp>
              <p:nvCxnSpPr>
                <p:cNvPr id="34" name="Straight Arrow Connector 33">
                  <a:extLst>
                    <a:ext uri="{FF2B5EF4-FFF2-40B4-BE49-F238E27FC236}">
                      <a16:creationId xmlns:a16="http://schemas.microsoft.com/office/drawing/2014/main" id="{F363ABBE-FCA2-4785-5CAC-8FD83A0EA869}"/>
                    </a:ext>
                  </a:extLst>
                </p:cNvPr>
                <p:cNvCxnSpPr>
                  <a:cxnSpLocks/>
                  <a:stCxn id="33" idx="5"/>
                  <a:endCxn id="42" idx="1"/>
                </p:cNvCxnSpPr>
                <p:nvPr/>
              </p:nvCxnSpPr>
              <p:spPr>
                <a:xfrm>
                  <a:off x="5596984" y="3992532"/>
                  <a:ext cx="1153006" cy="0"/>
                </a:xfrm>
                <a:prstGeom prst="straightConnector1">
                  <a:avLst/>
                </a:prstGeom>
                <a:ln>
                  <a:headEnd w="med" len="sm"/>
                  <a:tailEnd type="triangle" w="med" len="sm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Arrow Connector 34">
                  <a:extLst>
                    <a:ext uri="{FF2B5EF4-FFF2-40B4-BE49-F238E27FC236}">
                      <a16:creationId xmlns:a16="http://schemas.microsoft.com/office/drawing/2014/main" id="{9F921652-47B2-56E8-B83B-75924F979F55}"/>
                    </a:ext>
                  </a:extLst>
                </p:cNvPr>
                <p:cNvCxnSpPr>
                  <a:cxnSpLocks/>
                  <a:stCxn id="42" idx="5"/>
                  <a:endCxn id="43" idx="1"/>
                </p:cNvCxnSpPr>
                <p:nvPr/>
              </p:nvCxnSpPr>
              <p:spPr>
                <a:xfrm flipV="1">
                  <a:off x="7157883" y="3650560"/>
                  <a:ext cx="722486" cy="341972"/>
                </a:xfrm>
                <a:prstGeom prst="straightConnector1">
                  <a:avLst/>
                </a:prstGeom>
                <a:ln>
                  <a:headEnd w="med" len="sm"/>
                  <a:tailEnd type="triangle" w="med" len="sm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Arrow Connector 35">
                  <a:extLst>
                    <a:ext uri="{FF2B5EF4-FFF2-40B4-BE49-F238E27FC236}">
                      <a16:creationId xmlns:a16="http://schemas.microsoft.com/office/drawing/2014/main" id="{3DB86C17-AC37-9A43-8266-25D24CF5C3F3}"/>
                    </a:ext>
                  </a:extLst>
                </p:cNvPr>
                <p:cNvCxnSpPr>
                  <a:cxnSpLocks/>
                  <a:stCxn id="39" idx="5"/>
                  <a:endCxn id="40" idx="1"/>
                </p:cNvCxnSpPr>
                <p:nvPr/>
              </p:nvCxnSpPr>
              <p:spPr>
                <a:xfrm flipV="1">
                  <a:off x="2891042" y="2593283"/>
                  <a:ext cx="939883" cy="3289"/>
                </a:xfrm>
                <a:prstGeom prst="straightConnector1">
                  <a:avLst/>
                </a:prstGeom>
                <a:ln>
                  <a:headEnd w="med" len="sm"/>
                  <a:tailEnd type="triangle" w="med" len="sm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Arrow Connector 36">
                  <a:extLst>
                    <a:ext uri="{FF2B5EF4-FFF2-40B4-BE49-F238E27FC236}">
                      <a16:creationId xmlns:a16="http://schemas.microsoft.com/office/drawing/2014/main" id="{D93DF38C-C726-D501-2E3E-8B3B16317604}"/>
                    </a:ext>
                  </a:extLst>
                </p:cNvPr>
                <p:cNvCxnSpPr>
                  <a:cxnSpLocks/>
                  <a:stCxn id="40" idx="5"/>
                  <a:endCxn id="41" idx="1"/>
                </p:cNvCxnSpPr>
                <p:nvPr/>
              </p:nvCxnSpPr>
              <p:spPr>
                <a:xfrm>
                  <a:off x="4238819" y="2593283"/>
                  <a:ext cx="736389" cy="9899"/>
                </a:xfrm>
                <a:prstGeom prst="straightConnector1">
                  <a:avLst/>
                </a:prstGeom>
                <a:ln>
                  <a:headEnd w="med" len="sm"/>
                  <a:tailEnd type="triangle" w="med" len="sm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Arrow Connector 37">
                  <a:extLst>
                    <a:ext uri="{FF2B5EF4-FFF2-40B4-BE49-F238E27FC236}">
                      <a16:creationId xmlns:a16="http://schemas.microsoft.com/office/drawing/2014/main" id="{0C5032E7-63FB-9BEA-B2A7-1B66932320A4}"/>
                    </a:ext>
                  </a:extLst>
                </p:cNvPr>
                <p:cNvCxnSpPr>
                  <a:cxnSpLocks/>
                  <a:stCxn id="41" idx="5"/>
                  <a:endCxn id="32" idx="1"/>
                </p:cNvCxnSpPr>
                <p:nvPr/>
              </p:nvCxnSpPr>
              <p:spPr>
                <a:xfrm>
                  <a:off x="5785110" y="2603183"/>
                  <a:ext cx="710665" cy="49323"/>
                </a:xfrm>
                <a:prstGeom prst="straightConnector1">
                  <a:avLst/>
                </a:prstGeom>
                <a:ln>
                  <a:headEnd w="med" len="sm"/>
                  <a:tailEnd type="triangle" w="med" len="sm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39" name="Triangle 38">
                  <a:extLst>
                    <a:ext uri="{FF2B5EF4-FFF2-40B4-BE49-F238E27FC236}">
                      <a16:creationId xmlns:a16="http://schemas.microsoft.com/office/drawing/2014/main" id="{2CA9FB0F-6AD3-F10D-5DDC-5641EB0740CD}"/>
                    </a:ext>
                  </a:extLst>
                </p:cNvPr>
                <p:cNvSpPr/>
                <p:nvPr/>
              </p:nvSpPr>
              <p:spPr>
                <a:xfrm>
                  <a:off x="2279203" y="2259528"/>
                  <a:ext cx="815786" cy="674086"/>
                </a:xfrm>
                <a:prstGeom prst="triangl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  <a:latin typeface="Gill Sans MT" panose="020B0502020104020203" pitchFamily="34" charset="77"/>
                  </a:endParaRPr>
                </a:p>
              </p:txBody>
            </p:sp>
            <p:sp>
              <p:nvSpPr>
                <p:cNvPr id="40" name="Triangle 39">
                  <a:extLst>
                    <a:ext uri="{FF2B5EF4-FFF2-40B4-BE49-F238E27FC236}">
                      <a16:creationId xmlns:a16="http://schemas.microsoft.com/office/drawing/2014/main" id="{D776D7E6-08E8-E8EC-5982-F6C9DE8C67E8}"/>
                    </a:ext>
                  </a:extLst>
                </p:cNvPr>
                <p:cNvSpPr/>
                <p:nvPr/>
              </p:nvSpPr>
              <p:spPr>
                <a:xfrm>
                  <a:off x="3626978" y="2256239"/>
                  <a:ext cx="815787" cy="674086"/>
                </a:xfrm>
                <a:prstGeom prst="triangl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Gill Sans MT" panose="020B0502020104020203" pitchFamily="34" charset="77"/>
                  </a:endParaRPr>
                </a:p>
              </p:txBody>
            </p:sp>
            <p:sp>
              <p:nvSpPr>
                <p:cNvPr id="41" name="Regular Pentagon 40">
                  <a:extLst>
                    <a:ext uri="{FF2B5EF4-FFF2-40B4-BE49-F238E27FC236}">
                      <a16:creationId xmlns:a16="http://schemas.microsoft.com/office/drawing/2014/main" id="{46A2188D-7455-94B0-A313-ED4028457E65}"/>
                    </a:ext>
                  </a:extLst>
                </p:cNvPr>
                <p:cNvSpPr/>
                <p:nvPr/>
              </p:nvSpPr>
              <p:spPr>
                <a:xfrm>
                  <a:off x="4975206" y="2315463"/>
                  <a:ext cx="809905" cy="753262"/>
                </a:xfrm>
                <a:prstGeom prst="pentagon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Gill Sans MT" panose="020B0502020104020203" pitchFamily="34" charset="77"/>
                  </a:endParaRPr>
                </a:p>
              </p:txBody>
            </p:sp>
            <p:sp>
              <p:nvSpPr>
                <p:cNvPr id="42" name="Triangle 41">
                  <a:extLst>
                    <a:ext uri="{FF2B5EF4-FFF2-40B4-BE49-F238E27FC236}">
                      <a16:creationId xmlns:a16="http://schemas.microsoft.com/office/drawing/2014/main" id="{276158B4-1D03-58A8-7597-F3B10FE9CED7}"/>
                    </a:ext>
                  </a:extLst>
                </p:cNvPr>
                <p:cNvSpPr/>
                <p:nvPr/>
              </p:nvSpPr>
              <p:spPr>
                <a:xfrm>
                  <a:off x="6546043" y="3655489"/>
                  <a:ext cx="815786" cy="674086"/>
                </a:xfrm>
                <a:prstGeom prst="triangl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endParaRPr lang="en-US" sz="900">
                    <a:solidFill>
                      <a:schemeClr val="tx1"/>
                    </a:solidFill>
                    <a:latin typeface="Gill Sans MT" panose="020B0502020104020203" pitchFamily="34" charset="77"/>
                  </a:endParaRPr>
                </a:p>
              </p:txBody>
            </p:sp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D48A3868-BD1B-E525-357E-3BC3C55C0A02}"/>
                    </a:ext>
                  </a:extLst>
                </p:cNvPr>
                <p:cNvSpPr/>
                <p:nvPr/>
              </p:nvSpPr>
              <p:spPr>
                <a:xfrm>
                  <a:off x="7880369" y="3269323"/>
                  <a:ext cx="815786" cy="762473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Gill Sans MT" panose="020B0502020104020203" pitchFamily="34" charset="77"/>
                  </a:endParaRPr>
                </a:p>
              </p:txBody>
            </p:sp>
            <p:cxnSp>
              <p:nvCxnSpPr>
                <p:cNvPr id="44" name="Straight Arrow Connector 43">
                  <a:extLst>
                    <a:ext uri="{FF2B5EF4-FFF2-40B4-BE49-F238E27FC236}">
                      <a16:creationId xmlns:a16="http://schemas.microsoft.com/office/drawing/2014/main" id="{5A5A9E0E-FA74-35DE-5827-64F449085778}"/>
                    </a:ext>
                  </a:extLst>
                </p:cNvPr>
                <p:cNvCxnSpPr>
                  <a:cxnSpLocks/>
                  <a:stCxn id="32" idx="2"/>
                </p:cNvCxnSpPr>
                <p:nvPr/>
              </p:nvCxnSpPr>
              <p:spPr>
                <a:xfrm>
                  <a:off x="6900728" y="2989549"/>
                  <a:ext cx="979640" cy="529740"/>
                </a:xfrm>
                <a:prstGeom prst="straightConnector1">
                  <a:avLst/>
                </a:prstGeom>
                <a:ln>
                  <a:headEnd w="med" len="sm"/>
                  <a:tailEnd type="triangle" w="med" len="sm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id="{8DBD7190-8F6E-87EE-1858-DB50D32F095C}"/>
                    </a:ext>
                  </a:extLst>
                </p:cNvPr>
                <p:cNvSpPr/>
                <p:nvPr/>
              </p:nvSpPr>
              <p:spPr>
                <a:xfrm>
                  <a:off x="2202023" y="2117944"/>
                  <a:ext cx="6652611" cy="2328504"/>
                </a:xfrm>
                <a:prstGeom prst="rect">
                  <a:avLst/>
                </a:prstGeom>
                <a:noFill/>
                <a:ln w="12700">
                  <a:solidFill>
                    <a:schemeClr val="bg2">
                      <a:lumMod val="50000"/>
                    </a:schemeClr>
                  </a:solidFill>
                  <a:prstDash val="sysDash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Gill Sans MT" panose="020B0502020104020203" pitchFamily="34" charset="77"/>
                  </a:endParaRPr>
                </a:p>
              </p:txBody>
            </p:sp>
          </p:grp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8EA21B9-4C25-0092-66D1-9B5274C05771}"/>
                  </a:ext>
                </a:extLst>
              </p:cNvPr>
              <p:cNvSpPr txBox="1"/>
              <p:nvPr/>
            </p:nvSpPr>
            <p:spPr>
              <a:xfrm>
                <a:off x="9110012" y="1342735"/>
                <a:ext cx="640667" cy="6000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>
                    <a:latin typeface="Gill Sans MT" panose="020B0502020104020203" pitchFamily="34" charset="77"/>
                  </a:rPr>
                  <a:t>…</a:t>
                </a:r>
              </a:p>
            </p:txBody>
          </p: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44665DDB-FB88-5295-20DE-18394CE86E53}"/>
                  </a:ext>
                </a:extLst>
              </p:cNvPr>
              <p:cNvGrpSpPr/>
              <p:nvPr/>
            </p:nvGrpSpPr>
            <p:grpSpPr>
              <a:xfrm>
                <a:off x="8023790" y="1424367"/>
                <a:ext cx="1132761" cy="553559"/>
                <a:chOff x="108865" y="2390672"/>
                <a:chExt cx="1892603" cy="1017120"/>
              </a:xfrm>
            </p:grpSpPr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301CA23A-D374-720C-9E55-81AA8DCA4C64}"/>
                    </a:ext>
                  </a:extLst>
                </p:cNvPr>
                <p:cNvGrpSpPr/>
                <p:nvPr/>
              </p:nvGrpSpPr>
              <p:grpSpPr>
                <a:xfrm>
                  <a:off x="108865" y="2390672"/>
                  <a:ext cx="1892603" cy="1017120"/>
                  <a:chOff x="2202024" y="2022952"/>
                  <a:chExt cx="4477704" cy="2271875"/>
                </a:xfrm>
              </p:grpSpPr>
              <p:cxnSp>
                <p:nvCxnSpPr>
                  <p:cNvPr id="24" name="Straight Arrow Connector 23">
                    <a:extLst>
                      <a:ext uri="{FF2B5EF4-FFF2-40B4-BE49-F238E27FC236}">
                        <a16:creationId xmlns:a16="http://schemas.microsoft.com/office/drawing/2014/main" id="{332C0487-C92F-5308-3B4E-238ECE2A3E77}"/>
                      </a:ext>
                    </a:extLst>
                  </p:cNvPr>
                  <p:cNvCxnSpPr>
                    <a:cxnSpLocks/>
                    <a:stCxn id="29" idx="5"/>
                    <a:endCxn id="22" idx="1"/>
                  </p:cNvCxnSpPr>
                  <p:nvPr/>
                </p:nvCxnSpPr>
                <p:spPr>
                  <a:xfrm>
                    <a:off x="3187992" y="3631380"/>
                    <a:ext cx="1090088" cy="24809"/>
                  </a:xfrm>
                  <a:prstGeom prst="straightConnector1">
                    <a:avLst/>
                  </a:prstGeom>
                  <a:ln>
                    <a:headEnd w="med" len="sm"/>
                    <a:tailEnd type="triangle" w="med" len="sm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Arrow Connector 24">
                    <a:extLst>
                      <a:ext uri="{FF2B5EF4-FFF2-40B4-BE49-F238E27FC236}">
                        <a16:creationId xmlns:a16="http://schemas.microsoft.com/office/drawing/2014/main" id="{32EED67F-06D0-E3D6-1BD8-55302D65B60B}"/>
                      </a:ext>
                    </a:extLst>
                  </p:cNvPr>
                  <p:cNvCxnSpPr>
                    <a:cxnSpLocks/>
                    <a:stCxn id="27" idx="5"/>
                    <a:endCxn id="28" idx="1"/>
                  </p:cNvCxnSpPr>
                  <p:nvPr/>
                </p:nvCxnSpPr>
                <p:spPr>
                  <a:xfrm>
                    <a:off x="3130473" y="2538592"/>
                    <a:ext cx="1147607" cy="0"/>
                  </a:xfrm>
                  <a:prstGeom prst="straightConnector1">
                    <a:avLst/>
                  </a:prstGeom>
                  <a:ln>
                    <a:headEnd w="med" len="sm"/>
                    <a:tailEnd type="triangle" w="med" len="sm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Arrow Connector 25">
                    <a:extLst>
                      <a:ext uri="{FF2B5EF4-FFF2-40B4-BE49-F238E27FC236}">
                        <a16:creationId xmlns:a16="http://schemas.microsoft.com/office/drawing/2014/main" id="{36052B6D-A2CD-69F4-2F7C-746554EF5738}"/>
                      </a:ext>
                    </a:extLst>
                  </p:cNvPr>
                  <p:cNvCxnSpPr>
                    <a:cxnSpLocks/>
                    <a:stCxn id="28" idx="5"/>
                    <a:endCxn id="30" idx="1"/>
                  </p:cNvCxnSpPr>
                  <p:nvPr/>
                </p:nvCxnSpPr>
                <p:spPr>
                  <a:xfrm>
                    <a:off x="5087984" y="2538592"/>
                    <a:ext cx="651767" cy="742019"/>
                  </a:xfrm>
                  <a:prstGeom prst="straightConnector1">
                    <a:avLst/>
                  </a:prstGeom>
                  <a:ln>
                    <a:headEnd w="med" len="sm"/>
                    <a:tailEnd type="triangle" w="med" len="sm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7" name="Triangle 26">
                    <a:extLst>
                      <a:ext uri="{FF2B5EF4-FFF2-40B4-BE49-F238E27FC236}">
                        <a16:creationId xmlns:a16="http://schemas.microsoft.com/office/drawing/2014/main" id="{7BE0D78B-D36C-2B38-5AB9-C0DF856814A8}"/>
                      </a:ext>
                    </a:extLst>
                  </p:cNvPr>
                  <p:cNvSpPr/>
                  <p:nvPr/>
                </p:nvSpPr>
                <p:spPr>
                  <a:xfrm>
                    <a:off x="2518634" y="2201547"/>
                    <a:ext cx="815786" cy="674085"/>
                  </a:xfrm>
                  <a:prstGeom prst="triangle">
                    <a:avLst/>
                  </a:pr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Gill Sans MT" panose="020B0502020104020203" pitchFamily="34" charset="77"/>
                    </a:endParaRPr>
                  </a:p>
                </p:txBody>
              </p:sp>
              <p:sp>
                <p:nvSpPr>
                  <p:cNvPr id="28" name="Regular Pentagon 27">
                    <a:extLst>
                      <a:ext uri="{FF2B5EF4-FFF2-40B4-BE49-F238E27FC236}">
                        <a16:creationId xmlns:a16="http://schemas.microsoft.com/office/drawing/2014/main" id="{50C0AE8B-35F6-4D14-F521-1D341A0AA087}"/>
                      </a:ext>
                    </a:extLst>
                  </p:cNvPr>
                  <p:cNvSpPr/>
                  <p:nvPr/>
                </p:nvSpPr>
                <p:spPr>
                  <a:xfrm>
                    <a:off x="4278080" y="2250870"/>
                    <a:ext cx="809904" cy="753264"/>
                  </a:xfrm>
                  <a:prstGeom prst="pentagon">
                    <a:avLst/>
                  </a:pr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Gill Sans MT" panose="020B0502020104020203" pitchFamily="34" charset="77"/>
                    </a:endParaRPr>
                  </a:p>
                </p:txBody>
              </p:sp>
              <p:sp>
                <p:nvSpPr>
                  <p:cNvPr id="29" name="Triangle 28">
                    <a:extLst>
                      <a:ext uri="{FF2B5EF4-FFF2-40B4-BE49-F238E27FC236}">
                        <a16:creationId xmlns:a16="http://schemas.microsoft.com/office/drawing/2014/main" id="{0F908941-6AE9-57CC-24D1-B460FAD2DE59}"/>
                      </a:ext>
                    </a:extLst>
                  </p:cNvPr>
                  <p:cNvSpPr/>
                  <p:nvPr/>
                </p:nvSpPr>
                <p:spPr>
                  <a:xfrm>
                    <a:off x="2576153" y="3294335"/>
                    <a:ext cx="815782" cy="674085"/>
                  </a:xfrm>
                  <a:prstGeom prst="triangle">
                    <a:avLst/>
                  </a:pr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rIns="0" rtlCol="0" anchor="ctr"/>
                  <a:lstStyle/>
                  <a:p>
                    <a:pPr algn="ctr"/>
                    <a:endParaRPr lang="en-US" sz="900">
                      <a:solidFill>
                        <a:schemeClr val="tx1"/>
                      </a:solidFill>
                      <a:latin typeface="Gill Sans MT" panose="020B0502020104020203" pitchFamily="34" charset="77"/>
                    </a:endParaRPr>
                  </a:p>
                </p:txBody>
              </p:sp>
              <p:sp>
                <p:nvSpPr>
                  <p:cNvPr id="30" name="Rectangle 29">
                    <a:extLst>
                      <a:ext uri="{FF2B5EF4-FFF2-40B4-BE49-F238E27FC236}">
                        <a16:creationId xmlns:a16="http://schemas.microsoft.com/office/drawing/2014/main" id="{E243B1CA-D26C-77C1-5DD0-E260BEEEB23C}"/>
                      </a:ext>
                    </a:extLst>
                  </p:cNvPr>
                  <p:cNvSpPr/>
                  <p:nvPr/>
                </p:nvSpPr>
                <p:spPr>
                  <a:xfrm>
                    <a:off x="5739752" y="2899374"/>
                    <a:ext cx="815782" cy="762474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Gill Sans MT" panose="020B0502020104020203" pitchFamily="34" charset="77"/>
                    </a:endParaRPr>
                  </a:p>
                </p:txBody>
              </p:sp>
              <p:sp>
                <p:nvSpPr>
                  <p:cNvPr id="31" name="Rectangle 30">
                    <a:extLst>
                      <a:ext uri="{FF2B5EF4-FFF2-40B4-BE49-F238E27FC236}">
                        <a16:creationId xmlns:a16="http://schemas.microsoft.com/office/drawing/2014/main" id="{E6DF849D-53D9-D962-45E7-61FC86F9043E}"/>
                      </a:ext>
                    </a:extLst>
                  </p:cNvPr>
                  <p:cNvSpPr/>
                  <p:nvPr/>
                </p:nvSpPr>
                <p:spPr>
                  <a:xfrm>
                    <a:off x="2202024" y="2022952"/>
                    <a:ext cx="4477704" cy="2271875"/>
                  </a:xfrm>
                  <a:prstGeom prst="rect">
                    <a:avLst/>
                  </a:prstGeom>
                  <a:noFill/>
                  <a:ln w="12700">
                    <a:solidFill>
                      <a:schemeClr val="bg2">
                        <a:lumMod val="50000"/>
                      </a:schemeClr>
                    </a:solidFill>
                    <a:prstDash val="sysDash"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>
                      <a:latin typeface="Gill Sans MT" panose="020B0502020104020203" pitchFamily="34" charset="77"/>
                    </a:endParaRPr>
                  </a:p>
                </p:txBody>
              </p:sp>
            </p:grpSp>
            <p:sp>
              <p:nvSpPr>
                <p:cNvPr id="22" name="Regular Pentagon 21">
                  <a:extLst>
                    <a:ext uri="{FF2B5EF4-FFF2-40B4-BE49-F238E27FC236}">
                      <a16:creationId xmlns:a16="http://schemas.microsoft.com/office/drawing/2014/main" id="{DAFE69B6-6AE1-BB05-8C13-72BF35750CC6}"/>
                    </a:ext>
                  </a:extLst>
                </p:cNvPr>
                <p:cNvSpPr/>
                <p:nvPr/>
              </p:nvSpPr>
              <p:spPr>
                <a:xfrm>
                  <a:off x="986348" y="2993094"/>
                  <a:ext cx="342324" cy="337244"/>
                </a:xfrm>
                <a:prstGeom prst="pentagon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Gill Sans MT" panose="020B0502020104020203" pitchFamily="34" charset="77"/>
                  </a:endParaRPr>
                </a:p>
              </p:txBody>
            </p:sp>
            <p:cxnSp>
              <p:nvCxnSpPr>
                <p:cNvPr id="23" name="Straight Arrow Connector 22">
                  <a:extLst>
                    <a:ext uri="{FF2B5EF4-FFF2-40B4-BE49-F238E27FC236}">
                      <a16:creationId xmlns:a16="http://schemas.microsoft.com/office/drawing/2014/main" id="{7CA9BD07-25C7-E843-93C8-880D443AB4E3}"/>
                    </a:ext>
                  </a:extLst>
                </p:cNvPr>
                <p:cNvCxnSpPr>
                  <a:cxnSpLocks/>
                  <a:stCxn id="22" idx="5"/>
                  <a:endCxn id="30" idx="1"/>
                </p:cNvCxnSpPr>
                <p:nvPr/>
              </p:nvCxnSpPr>
              <p:spPr>
                <a:xfrm flipV="1">
                  <a:off x="1328671" y="2953760"/>
                  <a:ext cx="275484" cy="168150"/>
                </a:xfrm>
                <a:prstGeom prst="straightConnector1">
                  <a:avLst/>
                </a:prstGeom>
                <a:ln>
                  <a:headEnd w="med" len="sm"/>
                  <a:tailEnd type="triangle" w="med" len="sm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</p:grp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33AA0D09-4990-B3E8-8014-E592FE7E2A9A}"/>
              </a:ext>
            </a:extLst>
          </p:cNvPr>
          <p:cNvCxnSpPr>
            <a:cxnSpLocks/>
          </p:cNvCxnSpPr>
          <p:nvPr/>
        </p:nvCxnSpPr>
        <p:spPr>
          <a:xfrm>
            <a:off x="2533197" y="1988288"/>
            <a:ext cx="0" cy="479899"/>
          </a:xfrm>
          <a:prstGeom prst="straightConnector1">
            <a:avLst/>
          </a:prstGeom>
          <a:ln w="34925">
            <a:prstDash val="solid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7310636-1624-1D53-7F8B-B8DC28298877}"/>
              </a:ext>
            </a:extLst>
          </p:cNvPr>
          <p:cNvCxnSpPr>
            <a:cxnSpLocks/>
          </p:cNvCxnSpPr>
          <p:nvPr/>
        </p:nvCxnSpPr>
        <p:spPr>
          <a:xfrm>
            <a:off x="1072391" y="1988288"/>
            <a:ext cx="0" cy="479899"/>
          </a:xfrm>
          <a:prstGeom prst="straightConnector1">
            <a:avLst/>
          </a:prstGeom>
          <a:ln w="34925">
            <a:prstDash val="solid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0414C5AF-792D-0FFC-64DF-A7CFE33A27A3}"/>
              </a:ext>
            </a:extLst>
          </p:cNvPr>
          <p:cNvCxnSpPr>
            <a:cxnSpLocks/>
            <a:stCxn id="16" idx="0"/>
            <a:endCxn id="4" idx="2"/>
          </p:cNvCxnSpPr>
          <p:nvPr/>
        </p:nvCxnSpPr>
        <p:spPr>
          <a:xfrm flipH="1" flipV="1">
            <a:off x="1719993" y="4062043"/>
            <a:ext cx="556" cy="821204"/>
          </a:xfrm>
          <a:prstGeom prst="straightConnector1">
            <a:avLst/>
          </a:prstGeom>
          <a:ln w="34925">
            <a:prstDash val="solid"/>
            <a:headEnd w="lg" len="med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itle 1">
            <a:extLst>
              <a:ext uri="{FF2B5EF4-FFF2-40B4-BE49-F238E27FC236}">
                <a16:creationId xmlns:a16="http://schemas.microsoft.com/office/drawing/2014/main" id="{2320CC80-B88A-5D30-9BD3-BFA59D9DCCEE}"/>
              </a:ext>
            </a:extLst>
          </p:cNvPr>
          <p:cNvSpPr txBox="1">
            <a:spLocks/>
          </p:cNvSpPr>
          <p:nvPr/>
        </p:nvSpPr>
        <p:spPr>
          <a:xfrm>
            <a:off x="366601" y="1417178"/>
            <a:ext cx="1488307" cy="23612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kern="1200">
                <a:solidFill>
                  <a:schemeClr val="tx1"/>
                </a:solidFill>
                <a:latin typeface="Gill Sans" panose="020B0502020104020203" pitchFamily="34" charset="-79"/>
                <a:ea typeface="+mj-ea"/>
                <a:cs typeface="+mj-cs"/>
              </a:defRPr>
            </a:lvl1pPr>
          </a:lstStyle>
          <a:p>
            <a:pPr algn="ctr"/>
            <a:r>
              <a:rPr lang="en-US" sz="2400">
                <a:latin typeface="Gill Sans MT" panose="020B0502020104020203" pitchFamily="34" charset="77"/>
              </a:rPr>
              <a:t>Human prompt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34165A93-5EF9-D088-E7D0-F51FA92E8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F1882-E43A-F244-A275-31E75FA477B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01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2450</TotalTime>
  <Words>629</Words>
  <Application>Microsoft Macintosh PowerPoint</Application>
  <PresentationFormat>Widescreen</PresentationFormat>
  <Paragraphs>150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Apple Chancery</vt:lpstr>
      <vt:lpstr>Arial</vt:lpstr>
      <vt:lpstr>Gill Sans MT</vt:lpstr>
      <vt:lpstr>Wingdings</vt:lpstr>
      <vt:lpstr>Office Theme</vt:lpstr>
      <vt:lpstr>Automatically surfacing opportunities for improvement in Internet-scale services </vt:lpstr>
      <vt:lpstr>The long-tail of experience issues in Internet services</vt:lpstr>
      <vt:lpstr>Real example:  Complex payment failure</vt:lpstr>
      <vt:lpstr>Real example: Returning users face errors</vt:lpstr>
      <vt:lpstr>Goal: Surfacing problematic user-session patterns</vt:lpstr>
      <vt:lpstr>Requirements for opportunity finder</vt:lpstr>
      <vt:lpstr>Case for uncovering “derived” session patterns</vt:lpstr>
      <vt:lpstr>Key technical challenges for Opportunity Finder</vt:lpstr>
      <vt:lpstr>Idea #1: LLM-assisted derived attribute generation</vt:lpstr>
      <vt:lpstr>Idea #2: Efficient stateful processing  to compute Fs </vt:lpstr>
      <vt:lpstr>Idea #3: Mixture of Experts for validation</vt:lpstr>
      <vt:lpstr>Proof of concept: Surfaces subtle opportunities!</vt:lpstr>
      <vt:lpstr>Conclusions: opportunity finder for internet-scale services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formulation for automatic Insights</dc:title>
  <dc:creator>Vipul Harsh</dc:creator>
  <cp:lastModifiedBy>Vipul Harsh</cp:lastModifiedBy>
  <cp:revision>7</cp:revision>
  <dcterms:created xsi:type="dcterms:W3CDTF">2025-06-19T00:43:12Z</dcterms:created>
  <dcterms:modified xsi:type="dcterms:W3CDTF">2026-01-07T07:14:32Z</dcterms:modified>
</cp:coreProperties>
</file>